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Lst>
  <p:sldSz cx="18288000" cy="10287000"/>
  <p:notesSz cx="6858000" cy="9144000"/>
  <p:embeddedFontLst>
    <p:embeddedFont>
      <p:font typeface="Arial MT Pro" panose="020B0604020202020204" charset="0"/>
      <p:regular r:id="rId51"/>
    </p:embeddedFont>
    <p:embeddedFont>
      <p:font typeface="Arial MT Pro Bold" panose="020B0604020202020204" charset="0"/>
      <p:regular r:id="rId52"/>
    </p:embeddedFont>
    <p:embeddedFont>
      <p:font typeface="Glacial Indifference" panose="020B0604020202020204" charset="0"/>
      <p:regular r:id="rId53"/>
    </p:embeddedFont>
    <p:embeddedFont>
      <p:font typeface="Glacial Indifference Bold" panose="020B0604020202020204" charset="0"/>
      <p:regular r:id="rId54"/>
    </p:embeddedFont>
    <p:embeddedFont>
      <p:font typeface="Montserrat" panose="00000500000000000000" pitchFamily="2" charset="0"/>
      <p:regular r:id="rId55"/>
      <p:bold r:id="rId56"/>
      <p:italic r:id="rId57"/>
      <p:boldItalic r:id="rId58"/>
    </p:embeddedFont>
    <p:embeddedFont>
      <p:font typeface="Montserrat Bold" panose="00000800000000000000" charset="0"/>
      <p:regular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4" autoAdjust="0"/>
    <p:restoredTop sz="74818" autoAdjust="0"/>
  </p:normalViewPr>
  <p:slideViewPr>
    <p:cSldViewPr>
      <p:cViewPr varScale="1">
        <p:scale>
          <a:sx n="31" d="100"/>
          <a:sy n="31" d="100"/>
        </p:scale>
        <p:origin x="1420" y="60"/>
      </p:cViewPr>
      <p:guideLst>
        <p:guide orient="horz" pos="2160"/>
        <p:guide pos="2880"/>
      </p:guideLst>
    </p:cSldViewPr>
  </p:slideViewPr>
  <p:outlineViewPr>
    <p:cViewPr>
      <p:scale>
        <a:sx n="33" d="100"/>
        <a:sy n="33" d="100"/>
      </p:scale>
      <p:origin x="0" y="-3018"/>
    </p:cViewPr>
  </p:outlineViewPr>
  <p:notesTextViewPr>
    <p:cViewPr>
      <p:scale>
        <a:sx n="100" d="100"/>
        <a:sy n="100" d="100"/>
      </p:scale>
      <p:origin x="0" y="0"/>
    </p:cViewPr>
  </p:notesTextViewPr>
  <p:sorterViewPr>
    <p:cViewPr>
      <p:scale>
        <a:sx n="100" d="100"/>
        <a:sy n="100" d="100"/>
      </p:scale>
      <p:origin x="0" y="-3576"/>
    </p:cViewPr>
  </p:sorterViewPr>
  <p:notesViewPr>
    <p:cSldViewPr>
      <p:cViewPr varScale="1">
        <p:scale>
          <a:sx n="73" d="100"/>
          <a:sy n="73" d="100"/>
        </p:scale>
        <p:origin x="2304"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font" Target="fonts/font5.fntdata"/><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font" Target="fonts/font8.fntdata"/><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9.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4.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7.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646E3A-EBFA-4FCF-BF8A-690164C68A75}" type="datetimeFigureOut">
              <a:rPr lang="en-US" smtClean="0"/>
              <a:t>7/9/2026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DCC96E-3D6A-4935-9DBC-8BC2C9E504D0}" type="slidenum">
              <a:rPr lang="en-US" smtClean="0"/>
              <a:t>‹#›</a:t>
            </a:fld>
            <a:endParaRPr lang="en-US"/>
          </a:p>
        </p:txBody>
      </p:sp>
    </p:spTree>
    <p:extLst>
      <p:ext uri="{BB962C8B-B14F-4D97-AF65-F5344CB8AC3E}">
        <p14:creationId xmlns:p14="http://schemas.microsoft.com/office/powerpoint/2010/main" val="3453757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Welcome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Very happy to see you; thank you so much for choosing to be here</a:t>
            </a:r>
          </a:p>
          <a:p>
            <a:pPr lvl="0"/>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Full disclosure—this is my first seminar workshop ever….</a:t>
            </a:r>
          </a:p>
          <a:p>
            <a:pPr lvl="1"/>
            <a:r>
              <a:rPr lang="en-US" sz="1200" kern="1200" dirty="0">
                <a:solidFill>
                  <a:schemeClr val="tx1"/>
                </a:solidFill>
                <a:effectLst/>
                <a:latin typeface="+mn-lt"/>
                <a:ea typeface="+mn-ea"/>
                <a:cs typeface="+mn-cs"/>
              </a:rPr>
              <a:t>….um, ok….I kind of expected applause there…..</a:t>
            </a:r>
          </a:p>
          <a:p>
            <a:pPr lvl="1"/>
            <a:r>
              <a:rPr lang="en-US" sz="1200" kern="1200" dirty="0">
                <a:solidFill>
                  <a:schemeClr val="tx1"/>
                </a:solidFill>
                <a:effectLst/>
                <a:latin typeface="+mn-lt"/>
                <a:ea typeface="+mn-ea"/>
                <a:cs typeface="+mn-cs"/>
              </a:rPr>
              <a:t>Kidding. Sorry – I cope with humor and I’m very</a:t>
            </a:r>
            <a:r>
              <a:rPr lang="en-US" sz="1200" kern="1200" baseline="0" dirty="0">
                <a:solidFill>
                  <a:schemeClr val="tx1"/>
                </a:solidFill>
                <a:effectLst/>
                <a:latin typeface="+mn-lt"/>
                <a:ea typeface="+mn-ea"/>
                <a:cs typeface="+mn-cs"/>
              </a:rPr>
              <a:t> nervous</a:t>
            </a:r>
            <a:br>
              <a:rPr lang="en-US" sz="1200" kern="1200" baseline="0" dirty="0">
                <a:solidFill>
                  <a:schemeClr val="tx1"/>
                </a:solidFill>
                <a:effectLst/>
                <a:latin typeface="+mn-lt"/>
                <a:ea typeface="+mn-ea"/>
                <a:cs typeface="+mn-cs"/>
              </a:rPr>
            </a:br>
            <a:endParaRPr lang="en-US" sz="1200" kern="1200" baseline="0" dirty="0">
              <a:solidFill>
                <a:schemeClr val="tx1"/>
              </a:solidFill>
              <a:effectLst/>
              <a:latin typeface="+mn-lt"/>
              <a:ea typeface="+mn-ea"/>
              <a:cs typeface="+mn-cs"/>
            </a:endParaRPr>
          </a:p>
          <a:p>
            <a:pPr lvl="1"/>
            <a:r>
              <a:rPr lang="en-US" sz="1200" kern="1200" baseline="0" dirty="0">
                <a:solidFill>
                  <a:schemeClr val="tx1"/>
                </a:solidFill>
                <a:effectLst/>
                <a:latin typeface="+mn-lt"/>
                <a:ea typeface="+mn-ea"/>
                <a:cs typeface="+mn-cs"/>
                <a:sym typeface="Wingdings" panose="05000000000000000000" pitchFamily="2" charset="2"/>
              </a:rPr>
              <a:t>	But </a:t>
            </a:r>
            <a:r>
              <a:rPr lang="en-US" sz="1200" kern="1200" baseline="0" dirty="0">
                <a:solidFill>
                  <a:schemeClr val="tx1"/>
                </a:solidFill>
                <a:effectLst/>
                <a:latin typeface="+mn-lt"/>
                <a:ea typeface="+mn-ea"/>
                <a:cs typeface="+mn-cs"/>
              </a:rPr>
              <a:t>excited to be here to share what my team and I have spent the past 2 years creating</a:t>
            </a:r>
          </a:p>
          <a:p>
            <a:pPr lvl="0"/>
            <a:endParaRPr lang="en-US" sz="1200" kern="1200" baseline="0" dirty="0">
              <a:solidFill>
                <a:schemeClr val="tx1"/>
              </a:solidFill>
              <a:effectLst/>
              <a:latin typeface="+mn-lt"/>
              <a:ea typeface="+mn-ea"/>
              <a:cs typeface="+mn-cs"/>
            </a:endParaRPr>
          </a:p>
          <a:p>
            <a:pPr lvl="0"/>
            <a:endParaRPr lang="en-US" sz="1200" kern="1200" baseline="0" dirty="0">
              <a:solidFill>
                <a:schemeClr val="tx1"/>
              </a:solidFill>
              <a:effectLst/>
              <a:latin typeface="+mn-lt"/>
              <a:ea typeface="+mn-ea"/>
              <a:cs typeface="+mn-cs"/>
            </a:endParaRPr>
          </a:p>
          <a:p>
            <a:pPr lvl="0"/>
            <a:endParaRPr lang="en-US" sz="1200" kern="1200" baseline="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My name is SM </a:t>
            </a:r>
            <a:r>
              <a:rPr lang="en-US" sz="1200" kern="1200" dirty="0">
                <a:solidFill>
                  <a:schemeClr val="tx1"/>
                </a:solidFill>
                <a:effectLst/>
                <a:latin typeface="+mn-lt"/>
                <a:ea typeface="+mn-ea"/>
                <a:cs typeface="+mn-cs"/>
                <a:sym typeface="Wingdings" panose="05000000000000000000" pitchFamily="2" charset="2"/>
              </a:rPr>
              <a:t>  </a:t>
            </a:r>
            <a:r>
              <a:rPr lang="en-US" sz="1200" b="1" kern="1200" dirty="0">
                <a:solidFill>
                  <a:schemeClr val="tx1"/>
                </a:solidFill>
                <a:effectLst/>
                <a:latin typeface="+mn-lt"/>
                <a:ea typeface="+mn-ea"/>
                <a:cs typeface="+mn-cs"/>
              </a:rPr>
              <a:t>2</a:t>
            </a:r>
            <a:r>
              <a:rPr lang="en-US" sz="1200" b="1" kern="1200" baseline="0" dirty="0">
                <a:solidFill>
                  <a:schemeClr val="tx1"/>
                </a:solidFill>
                <a:effectLst/>
                <a:latin typeface="+mn-lt"/>
                <a:ea typeface="+mn-ea"/>
                <a:cs typeface="+mn-cs"/>
              </a:rPr>
              <a:t> important things to know about me</a:t>
            </a:r>
            <a:br>
              <a:rPr lang="en-US" sz="1200" b="1" kern="1200" baseline="0" dirty="0">
                <a:solidFill>
                  <a:schemeClr val="tx1"/>
                </a:solidFill>
                <a:effectLst/>
                <a:latin typeface="+mn-lt"/>
                <a:ea typeface="+mn-ea"/>
                <a:cs typeface="+mn-cs"/>
              </a:rPr>
            </a:br>
            <a:endParaRPr lang="en-US" sz="1200" b="1"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1. My career started in the</a:t>
            </a:r>
            <a:r>
              <a:rPr lang="en-US" sz="1200" kern="1200" baseline="0" dirty="0">
                <a:solidFill>
                  <a:schemeClr val="tx1"/>
                </a:solidFill>
                <a:effectLst/>
                <a:latin typeface="+mn-lt"/>
                <a:ea typeface="+mn-ea"/>
                <a:cs typeface="+mn-cs"/>
              </a:rPr>
              <a:t> early 2000’s </a:t>
            </a:r>
            <a:r>
              <a:rPr lang="en-US" sz="1200" kern="1200" dirty="0">
                <a:solidFill>
                  <a:schemeClr val="tx1"/>
                </a:solidFill>
                <a:effectLst/>
                <a:latin typeface="+mn-lt"/>
                <a:ea typeface="+mn-ea"/>
                <a:cs typeface="+mn-cs"/>
              </a:rPr>
              <a:t>as a daycare teacher.</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I’ve been told that 10 yrs of working with kids melted my brain just enough to make me entertaining</a:t>
            </a:r>
          </a:p>
          <a:p>
            <a:r>
              <a:rPr lang="en-US" sz="1200" kern="1200" dirty="0">
                <a:solidFill>
                  <a:schemeClr val="tx1"/>
                </a:solidFill>
                <a:effectLst/>
                <a:latin typeface="+mn-lt"/>
                <a:ea typeface="+mn-ea"/>
                <a:cs typeface="+mn-cs"/>
              </a:rPr>
              <a:t>		(You can be the judge of that)</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2. Throughout my entire professional career,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 have been locked in a</a:t>
            </a:r>
            <a:r>
              <a:rPr lang="en-US" sz="1200" kern="1200" baseline="0" dirty="0">
                <a:solidFill>
                  <a:schemeClr val="tx1"/>
                </a:solidFill>
                <a:effectLst/>
                <a:latin typeface="+mn-lt"/>
                <a:ea typeface="+mn-ea"/>
                <a:cs typeface="+mn-cs"/>
              </a:rPr>
              <a:t> bitter and ongoing feud with 3 arch-nemesis constantly threatening to undermine my reputation &amp; credibility:</a:t>
            </a:r>
          </a:p>
          <a:p>
            <a:r>
              <a:rPr lang="en-US" sz="1200" kern="1200" baseline="0" dirty="0">
                <a:solidFill>
                  <a:schemeClr val="tx1"/>
                </a:solidFill>
                <a:effectLst/>
                <a:latin typeface="+mn-lt"/>
                <a:ea typeface="+mn-ea"/>
                <a:cs typeface="+mn-cs"/>
              </a:rPr>
              <a:t>	</a:t>
            </a:r>
            <a:r>
              <a:rPr lang="en-US" sz="1200" b="1" kern="1200" baseline="0" dirty="0">
                <a:solidFill>
                  <a:schemeClr val="tx1"/>
                </a:solidFill>
                <a:effectLst/>
                <a:latin typeface="+mn-lt"/>
                <a:ea typeface="+mn-ea"/>
                <a:cs typeface="+mn-cs"/>
              </a:rPr>
              <a:t>Glitter, coffee, &amp; gravity</a:t>
            </a:r>
          </a:p>
          <a:p>
            <a:pPr lvl="1"/>
            <a:endParaRPr lang="en-US" sz="1200" kern="1200" baseline="0" dirty="0">
              <a:solidFill>
                <a:schemeClr val="tx1"/>
              </a:solidFill>
              <a:effectLst/>
              <a:latin typeface="+mn-lt"/>
              <a:ea typeface="+mn-ea"/>
              <a:cs typeface="+mn-cs"/>
            </a:endParaRPr>
          </a:p>
          <a:p>
            <a:pPr lvl="1"/>
            <a:r>
              <a:rPr lang="en-US" sz="1200" kern="1200" baseline="0" dirty="0">
                <a:solidFill>
                  <a:schemeClr val="tx1"/>
                </a:solidFill>
                <a:effectLst/>
                <a:latin typeface="+mn-lt"/>
                <a:ea typeface="+mn-ea"/>
                <a:cs typeface="+mn-cs"/>
              </a:rPr>
              <a:t>My struggles fighting these heinous forces will become more apparent as we go along.</a:t>
            </a:r>
          </a:p>
          <a:p>
            <a:endParaRPr lang="en-US" sz="1200" kern="1200" baseline="0" dirty="0">
              <a:solidFill>
                <a:schemeClr val="tx1"/>
              </a:solidFill>
              <a:effectLst/>
              <a:latin typeface="+mn-lt"/>
              <a:ea typeface="+mn-ea"/>
              <a:cs typeface="+mn-cs"/>
            </a:endParaRPr>
          </a:p>
          <a:p>
            <a:endParaRPr lang="en-US" sz="1200" kern="1200" baseline="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Cut to now </a:t>
            </a:r>
            <a:r>
              <a:rPr lang="en-US" sz="1200" kern="1200" dirty="0">
                <a:solidFill>
                  <a:schemeClr val="tx1"/>
                </a:solidFill>
                <a:effectLst/>
                <a:latin typeface="+mn-lt"/>
                <a:ea typeface="+mn-ea"/>
                <a:cs typeface="+mn-cs"/>
                <a:sym typeface="Wingdings" panose="05000000000000000000" pitchFamily="2" charset="2"/>
              </a:rPr>
              <a:t></a:t>
            </a:r>
            <a:r>
              <a:rPr lang="en-US" sz="1200" kern="1200" dirty="0">
                <a:solidFill>
                  <a:schemeClr val="tx1"/>
                </a:solidFill>
                <a:effectLst/>
                <a:latin typeface="+mn-lt"/>
                <a:ea typeface="+mn-ea"/>
                <a:cs typeface="+mn-cs"/>
              </a:rPr>
              <a:t> For the past 2 years, I’ve had the pleasure of serving as the Office Manager for Ctr, for Edu. Opp.</a:t>
            </a:r>
          </a:p>
          <a:p>
            <a:pPr lvl="1"/>
            <a:r>
              <a:rPr lang="en-US" sz="1200" kern="1200" dirty="0">
                <a:solidFill>
                  <a:schemeClr val="tx1"/>
                </a:solidFill>
                <a:effectLst/>
                <a:latin typeface="+mn-lt"/>
                <a:ea typeface="+mn-ea"/>
                <a:cs typeface="+mn-cs"/>
              </a:rPr>
              <a:t>One of my primary responsibilities </a:t>
            </a:r>
            <a:r>
              <a:rPr lang="en-US" sz="1200" kern="1200" dirty="0">
                <a:solidFill>
                  <a:schemeClr val="tx1"/>
                </a:solidFill>
                <a:effectLst/>
                <a:latin typeface="+mn-lt"/>
                <a:ea typeface="+mn-ea"/>
                <a:cs typeface="+mn-cs"/>
                <a:sym typeface="Wingdings" panose="05000000000000000000" pitchFamily="2" charset="2"/>
              </a:rPr>
              <a:t> supervising</a:t>
            </a:r>
            <a:r>
              <a:rPr lang="en-US" sz="1200" kern="1200" dirty="0">
                <a:solidFill>
                  <a:schemeClr val="tx1"/>
                </a:solidFill>
                <a:effectLst/>
                <a:latin typeface="+mn-lt"/>
                <a:ea typeface="+mn-ea"/>
                <a:cs typeface="+mn-cs"/>
              </a:rPr>
              <a:t> a team of student emps who serve as ft desk receptionists for our main office</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There has been a need for our team to define and update policies, expectations, &amp; training.</a:t>
            </a:r>
          </a:p>
          <a:p>
            <a:pPr lvl="1"/>
            <a:r>
              <a:rPr lang="en-US" sz="1200" kern="1200" dirty="0">
                <a:solidFill>
                  <a:schemeClr val="tx1"/>
                </a:solidFill>
                <a:effectLst/>
                <a:latin typeface="+mn-lt"/>
                <a:ea typeface="+mn-ea"/>
                <a:cs typeface="+mn-cs"/>
              </a:rPr>
              <a:t>This is a difficult tightrope to walk because…</a:t>
            </a:r>
          </a:p>
          <a:p>
            <a:pPr lvl="2"/>
            <a:r>
              <a:rPr lang="en-US" sz="1200" kern="1200" dirty="0">
                <a:solidFill>
                  <a:schemeClr val="tx1"/>
                </a:solidFill>
                <a:effectLst/>
                <a:latin typeface="+mn-lt"/>
                <a:ea typeface="+mn-ea"/>
                <a:cs typeface="+mn-cs"/>
              </a:rPr>
              <a:t>-Clarity is vital for consistency, fairness, and accountability</a:t>
            </a:r>
          </a:p>
          <a:p>
            <a:pPr lvl="2"/>
            <a:r>
              <a:rPr lang="en-US" sz="1200" kern="1200" dirty="0">
                <a:solidFill>
                  <a:schemeClr val="tx1"/>
                </a:solidFill>
                <a:effectLst/>
                <a:latin typeface="+mn-lt"/>
                <a:ea typeface="+mn-ea"/>
                <a:cs typeface="+mn-cs"/>
              </a:rPr>
              <a:t>-Rules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and expectations often come across as threatening</a:t>
            </a:r>
            <a:r>
              <a:rPr lang="en-US" sz="1200" kern="1200" baseline="0" dirty="0">
                <a:solidFill>
                  <a:schemeClr val="tx1"/>
                </a:solidFill>
                <a:effectLst/>
                <a:latin typeface="+mn-lt"/>
                <a:ea typeface="+mn-ea"/>
                <a:cs typeface="+mn-cs"/>
              </a:rPr>
              <a:t> or </a:t>
            </a:r>
            <a:r>
              <a:rPr lang="en-US" sz="1200" kern="1200" dirty="0">
                <a:solidFill>
                  <a:schemeClr val="tx1"/>
                </a:solidFill>
                <a:effectLst/>
                <a:latin typeface="+mn-lt"/>
                <a:ea typeface="+mn-ea"/>
                <a:cs typeface="+mn-cs"/>
              </a:rPr>
              <a:t>passive-aggressive, which can </a:t>
            </a:r>
            <a:r>
              <a:rPr lang="en-US" sz="1200" kern="1200" baseline="0" dirty="0">
                <a:solidFill>
                  <a:schemeClr val="tx1"/>
                </a:solidFill>
                <a:effectLst/>
                <a:latin typeface="+mn-lt"/>
                <a:ea typeface="+mn-ea"/>
                <a:cs typeface="+mn-cs"/>
              </a:rPr>
              <a:t>easily create trust issues.</a:t>
            </a:r>
            <a:br>
              <a:rPr lang="en-US" sz="1200" kern="1200" baseline="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If</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someone hands me a list of rules and says I have to start doing things differently</a:t>
            </a:r>
          </a:p>
          <a:p>
            <a:pPr lvl="1"/>
            <a:r>
              <a:rPr lang="en-US"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sym typeface="Wingdings" panose="05000000000000000000" pitchFamily="2" charset="2"/>
              </a:rPr>
              <a:t> </a:t>
            </a:r>
            <a:r>
              <a:rPr lang="en-US" sz="1200" kern="1200" dirty="0">
                <a:solidFill>
                  <a:schemeClr val="tx1"/>
                </a:solidFill>
                <a:effectLst/>
                <a:latin typeface="+mn-lt"/>
                <a:ea typeface="+mn-ea"/>
                <a:cs typeface="+mn-cs"/>
              </a:rPr>
              <a:t>I would feel confused, insecure, and be concerned that I was</a:t>
            </a:r>
            <a:r>
              <a:rPr lang="en-US" sz="1200" kern="1200" baseline="0" dirty="0">
                <a:solidFill>
                  <a:schemeClr val="tx1"/>
                </a:solidFill>
                <a:effectLst/>
                <a:latin typeface="+mn-lt"/>
                <a:ea typeface="+mn-ea"/>
                <a:cs typeface="+mn-cs"/>
              </a:rPr>
              <a:t> causing problems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 better walk that tightrope, I</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invited student staff opportunities to participate in the conversation</a:t>
            </a:r>
          </a:p>
          <a:p>
            <a:pPr lvl="1"/>
            <a:r>
              <a:rPr lang="en-US" sz="1200" kern="1200" dirty="0">
                <a:solidFill>
                  <a:schemeClr val="tx1"/>
                </a:solidFill>
                <a:effectLst/>
                <a:latin typeface="+mn-lt"/>
                <a:ea typeface="+mn-ea"/>
                <a:cs typeface="+mn-cs"/>
              </a:rPr>
              <a:t>The </a:t>
            </a:r>
            <a:r>
              <a:rPr lang="en-US" sz="1200" b="1" kern="1200" dirty="0" err="1">
                <a:solidFill>
                  <a:schemeClr val="tx1"/>
                </a:solidFill>
                <a:effectLst/>
                <a:latin typeface="+mn-lt"/>
                <a:ea typeface="+mn-ea"/>
                <a:cs typeface="+mn-cs"/>
              </a:rPr>
              <a:t>Prcpt</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Mgmt</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Frmwrk</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was born by integrating ideas and feedback from colleagues, upper-level management, AND student staff.</a:t>
            </a:r>
            <a:endParaRPr lang="en-US" sz="1200" kern="1200" baseline="0" dirty="0">
              <a:solidFill>
                <a:schemeClr val="tx1"/>
              </a:solidFill>
              <a:effectLst/>
              <a:latin typeface="+mn-lt"/>
              <a:ea typeface="+mn-ea"/>
              <a:cs typeface="+mn-cs"/>
            </a:endParaRPr>
          </a:p>
          <a:p>
            <a:pPr lvl="1"/>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Today, I will be sharing the </a:t>
            </a:r>
            <a:r>
              <a:rPr lang="en-US" sz="1200" b="1" kern="1200" dirty="0">
                <a:solidFill>
                  <a:schemeClr val="tx1"/>
                </a:solidFill>
                <a:effectLst/>
                <a:latin typeface="+mn-lt"/>
                <a:ea typeface="+mn-ea"/>
                <a:cs typeface="+mn-cs"/>
              </a:rPr>
              <a:t>key aspects</a:t>
            </a:r>
            <a:r>
              <a:rPr lang="en-US" sz="1200" kern="1200" dirty="0">
                <a:solidFill>
                  <a:schemeClr val="tx1"/>
                </a:solidFill>
                <a:effectLst/>
                <a:latin typeface="+mn-lt"/>
                <a:ea typeface="+mn-ea"/>
                <a:cs typeface="+mn-cs"/>
              </a:rPr>
              <a:t> of both the </a:t>
            </a:r>
            <a:r>
              <a:rPr lang="en-US" sz="1200" kern="1200" dirty="0" err="1">
                <a:solidFill>
                  <a:schemeClr val="tx1"/>
                </a:solidFill>
                <a:effectLst/>
                <a:latin typeface="+mn-lt"/>
                <a:ea typeface="+mn-ea"/>
                <a:cs typeface="+mn-cs"/>
              </a:rPr>
              <a:t>Prcptn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Mgmt</a:t>
            </a:r>
            <a:r>
              <a:rPr lang="en-US" sz="1200" kern="1200" dirty="0">
                <a:solidFill>
                  <a:schemeClr val="tx1"/>
                </a:solidFill>
                <a:effectLst/>
                <a:latin typeface="+mn-lt"/>
                <a:ea typeface="+mn-ea"/>
                <a:cs typeface="+mn-cs"/>
              </a:rPr>
              <a:t> framework and the underlying </a:t>
            </a:r>
            <a:r>
              <a:rPr lang="en-US" sz="1200" kern="1200" dirty="0" err="1">
                <a:solidFill>
                  <a:schemeClr val="tx1"/>
                </a:solidFill>
                <a:effectLst/>
                <a:latin typeface="+mn-lt"/>
                <a:ea typeface="+mn-ea"/>
                <a:cs typeface="+mn-cs"/>
              </a:rPr>
              <a:t>Pctptn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Mgmt</a:t>
            </a:r>
            <a:r>
              <a:rPr lang="en-US" sz="1200" kern="1200" dirty="0">
                <a:solidFill>
                  <a:schemeClr val="tx1"/>
                </a:solidFill>
                <a:effectLst/>
                <a:latin typeface="+mn-lt"/>
                <a:ea typeface="+mn-ea"/>
                <a:cs typeface="+mn-cs"/>
              </a:rPr>
              <a:t> Model behind it.</a:t>
            </a:r>
          </a:p>
          <a:p>
            <a:pPr lvl="1"/>
            <a:r>
              <a:rPr lang="en-US" sz="1200" b="1" kern="1200" dirty="0">
                <a:solidFill>
                  <a:schemeClr val="tx1"/>
                </a:solidFill>
                <a:effectLst/>
                <a:latin typeface="+mn-lt"/>
                <a:ea typeface="+mn-ea"/>
                <a:cs typeface="+mn-cs"/>
              </a:rPr>
              <a:t>My goal</a:t>
            </a:r>
            <a:r>
              <a:rPr lang="en-US" sz="1200" kern="1200" dirty="0">
                <a:solidFill>
                  <a:schemeClr val="tx1"/>
                </a:solidFill>
                <a:effectLst/>
                <a:latin typeface="+mn-lt"/>
                <a:ea typeface="+mn-ea"/>
                <a:cs typeface="+mn-cs"/>
              </a:rPr>
              <a:t> is that you will leave here with something that you can use to benefit you and your team.</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&amp; while I am on that topic—a few quick disclaimers…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2DCC96E-3D6A-4935-9DBC-8BC2C9E504D0}" type="slidenum">
              <a:rPr lang="en-US" smtClean="0"/>
              <a:t>1</a:t>
            </a:fld>
            <a:endParaRPr lang="en-US"/>
          </a:p>
        </p:txBody>
      </p:sp>
    </p:spTree>
    <p:extLst>
      <p:ext uri="{BB962C8B-B14F-4D97-AF65-F5344CB8AC3E}">
        <p14:creationId xmlns:p14="http://schemas.microsoft.com/office/powerpoint/2010/main" val="3317856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frmwrk</a:t>
            </a:r>
            <a:r>
              <a:rPr lang="en-US" sz="1200" kern="1200" dirty="0">
                <a:solidFill>
                  <a:schemeClr val="tx1"/>
                </a:solidFill>
                <a:effectLst/>
                <a:latin typeface="+mn-lt"/>
                <a:ea typeface="+mn-ea"/>
                <a:cs typeface="+mn-cs"/>
              </a:rPr>
              <a:t> my team uses is very geared towards a very public-facing receptionist position.</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1. I will be providing a generalized, flexible version of the framework that focuses on more universally applicable concepts so you can…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Keep what works for you and your team</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Customize parts to make it more useful</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Throw away what doesn’t work</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2. Although the model and framework are solid </a:t>
            </a:r>
            <a:r>
              <a:rPr lang="en-US" sz="1200" kern="1200" dirty="0">
                <a:solidFill>
                  <a:schemeClr val="tx1"/>
                </a:solidFill>
                <a:effectLst/>
                <a:latin typeface="+mn-lt"/>
                <a:ea typeface="+mn-ea"/>
                <a:cs typeface="+mn-cs"/>
                <a:sym typeface="Wingdings" panose="05000000000000000000" pitchFamily="2" charset="2"/>
              </a:rPr>
              <a:t></a:t>
            </a:r>
            <a:r>
              <a:rPr lang="en-US" sz="1200" kern="1200" dirty="0">
                <a:solidFill>
                  <a:schemeClr val="tx1"/>
                </a:solidFill>
                <a:effectLst/>
                <a:latin typeface="+mn-lt"/>
                <a:ea typeface="+mn-ea"/>
                <a:cs typeface="+mn-cs"/>
              </a:rPr>
              <a:t> and are based on basic communication skills and brain science </a:t>
            </a:r>
            <a:r>
              <a:rPr lang="en-US" sz="1200" kern="1200" dirty="0">
                <a:solidFill>
                  <a:schemeClr val="tx1"/>
                </a:solidFill>
                <a:effectLst/>
                <a:latin typeface="+mn-lt"/>
                <a:ea typeface="+mn-ea"/>
                <a:cs typeface="+mn-cs"/>
                <a:sym typeface="Wingdings" panose="05000000000000000000" pitchFamily="2" charset="2"/>
              </a:rPr>
              <a:t></a:t>
            </a:r>
            <a:r>
              <a:rPr lang="en-US" sz="1200" kern="1200" dirty="0">
                <a:solidFill>
                  <a:schemeClr val="tx1"/>
                </a:solidFill>
                <a:effectLst/>
                <a:latin typeface="+mn-lt"/>
                <a:ea typeface="+mn-ea"/>
                <a:cs typeface="+mn-cs"/>
              </a:rPr>
              <a:t> please be aware that I’ve been mostly creating this on my own, and I am only 1 person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Has not been fully integrated into our staff training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Our team is still defining policies, procedures, and workplace expectations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BUT we have gotten great feedback for what we have done so far, and high interest in learning more</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marL="457200" lvl="1" indent="0">
              <a:buFont typeface="Arial" panose="020B0604020202020204" pitchFamily="34" charset="0"/>
              <a:buNone/>
            </a:pP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3. Adopting the framework is primarily about shifting how you communicate as a supervisor</a:t>
            </a:r>
          </a:p>
          <a:p>
            <a:pPr lvl="1"/>
            <a:r>
              <a:rPr lang="en-US" sz="1200" kern="1200" dirty="0">
                <a:solidFill>
                  <a:schemeClr val="tx1"/>
                </a:solidFill>
                <a:effectLst/>
                <a:latin typeface="+mn-lt"/>
                <a:ea typeface="+mn-ea"/>
                <a:cs typeface="+mn-cs"/>
              </a:rPr>
              <a:t>The whole point of this “framework” is to use it to reframe everything you are already doing </a:t>
            </a:r>
          </a:p>
          <a:p>
            <a:pPr lvl="2"/>
            <a:r>
              <a:rPr lang="en-US" sz="1200" kern="1200" dirty="0">
                <a:solidFill>
                  <a:schemeClr val="tx1"/>
                </a:solidFill>
                <a:effectLst/>
                <a:latin typeface="+mn-lt"/>
                <a:ea typeface="+mn-ea"/>
                <a:cs typeface="+mn-cs"/>
              </a:rPr>
              <a:t>It will require some effort &amp; practice, but no need to rewrite policies, procedures, etc.</a:t>
            </a:r>
          </a:p>
          <a:p>
            <a:pPr lvl="3"/>
            <a:endParaRPr lang="en-US" sz="1200" kern="1200" dirty="0">
              <a:solidFill>
                <a:schemeClr val="tx1"/>
              </a:solidFill>
              <a:effectLst/>
              <a:latin typeface="+mn-lt"/>
              <a:ea typeface="+mn-ea"/>
              <a:cs typeface="+mn-cs"/>
            </a:endParaRPr>
          </a:p>
          <a:p>
            <a:pPr lvl="3"/>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are many benefits for adopting the framework </a:t>
            </a:r>
            <a:r>
              <a:rPr lang="en-US" sz="1200" kern="1200" dirty="0">
                <a:solidFill>
                  <a:schemeClr val="tx1"/>
                </a:solidFill>
                <a:effectLst/>
                <a:latin typeface="+mn-lt"/>
                <a:ea typeface="+mn-ea"/>
                <a:cs typeface="+mn-cs"/>
                <a:sym typeface="Wingdings" panose="05000000000000000000" pitchFamily="2" charset="2"/>
              </a:rPr>
              <a:t></a:t>
            </a:r>
            <a:r>
              <a:rPr lang="en-US" sz="1200" kern="1200" dirty="0">
                <a:solidFill>
                  <a:schemeClr val="tx1"/>
                </a:solidFill>
                <a:effectLst/>
                <a:latin typeface="+mn-lt"/>
                <a:ea typeface="+mn-ea"/>
                <a:cs typeface="+mn-cs"/>
              </a:rPr>
              <a:t> we will go over shortly</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42DCC96E-3D6A-4935-9DBC-8BC2C9E504D0}" type="slidenum">
              <a:rPr lang="en-US" smtClean="0"/>
              <a:t>2</a:t>
            </a:fld>
            <a:endParaRPr lang="en-US"/>
          </a:p>
        </p:txBody>
      </p:sp>
    </p:spTree>
    <p:extLst>
      <p:ext uri="{BB962C8B-B14F-4D97-AF65-F5344CB8AC3E}">
        <p14:creationId xmlns:p14="http://schemas.microsoft.com/office/powerpoint/2010/main" val="999930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So, here is what we will be discussing today:</a:t>
            </a:r>
          </a:p>
          <a:p>
            <a:pPr lvl="0"/>
            <a:endParaRPr lang="en-US" sz="1200" kern="1200" dirty="0">
              <a:solidFill>
                <a:schemeClr val="tx1"/>
              </a:solidFill>
              <a:effectLst/>
              <a:latin typeface="+mn-lt"/>
              <a:ea typeface="+mn-ea"/>
              <a:cs typeface="+mn-cs"/>
            </a:endParaRPr>
          </a:p>
          <a:p>
            <a:pPr marL="228600" lvl="0" indent="-228600">
              <a:buAutoNum type="arabicPeriod"/>
            </a:pPr>
            <a:r>
              <a:rPr lang="en-US" sz="1200" kern="1200" dirty="0">
                <a:solidFill>
                  <a:schemeClr val="tx1"/>
                </a:solidFill>
                <a:effectLst/>
                <a:latin typeface="+mn-lt"/>
                <a:ea typeface="+mn-ea"/>
                <a:cs typeface="+mn-cs"/>
              </a:rPr>
              <a:t>Provide overview of </a:t>
            </a:r>
            <a:r>
              <a:rPr lang="en-US" sz="1200" kern="1200" dirty="0" err="1">
                <a:solidFill>
                  <a:schemeClr val="tx1"/>
                </a:solidFill>
                <a:effectLst/>
                <a:latin typeface="+mn-lt"/>
                <a:ea typeface="+mn-ea"/>
                <a:cs typeface="+mn-cs"/>
              </a:rPr>
              <a:t>Pcpt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Mgmt</a:t>
            </a:r>
            <a:r>
              <a:rPr lang="en-US" sz="1200" kern="1200" dirty="0">
                <a:solidFill>
                  <a:schemeClr val="tx1"/>
                </a:solidFill>
                <a:effectLst/>
                <a:latin typeface="+mn-lt"/>
                <a:ea typeface="+mn-ea"/>
                <a:cs typeface="+mn-cs"/>
              </a:rPr>
              <a:t> &amp; why it matters for professionals (which includes you AND your team)</a:t>
            </a:r>
          </a:p>
          <a:p>
            <a:pPr marL="228600" lvl="0" indent="-228600">
              <a:buAutoNum type="arabicPeriod"/>
            </a:pPr>
            <a:endParaRPr lang="en-US" sz="1200" kern="1200" dirty="0">
              <a:solidFill>
                <a:schemeClr val="tx1"/>
              </a:solidFill>
              <a:effectLst/>
              <a:latin typeface="+mn-lt"/>
              <a:ea typeface="+mn-ea"/>
              <a:cs typeface="+mn-cs"/>
            </a:endParaRPr>
          </a:p>
          <a:p>
            <a:pPr marL="228600" lvl="0" indent="-228600">
              <a:buAutoNum type="arabicPeriod"/>
            </a:pPr>
            <a:r>
              <a:rPr lang="en-US" sz="1200" kern="1200" dirty="0">
                <a:solidFill>
                  <a:schemeClr val="tx1"/>
                </a:solidFill>
                <a:effectLst/>
                <a:latin typeface="+mn-lt"/>
                <a:ea typeface="+mn-ea"/>
                <a:cs typeface="+mn-cs"/>
              </a:rPr>
              <a:t>Introduce the </a:t>
            </a:r>
            <a:r>
              <a:rPr lang="en-US" sz="1200" kern="1200" dirty="0" err="1">
                <a:solidFill>
                  <a:schemeClr val="tx1"/>
                </a:solidFill>
                <a:effectLst/>
                <a:latin typeface="+mn-lt"/>
                <a:ea typeface="+mn-ea"/>
                <a:cs typeface="+mn-cs"/>
              </a:rPr>
              <a:t>Pcpt</a:t>
            </a:r>
            <a:r>
              <a:rPr lang="en-US" sz="1200" kern="1200" dirty="0">
                <a:solidFill>
                  <a:schemeClr val="tx1"/>
                </a:solidFill>
                <a:effectLst/>
                <a:latin typeface="+mn-lt"/>
                <a:ea typeface="+mn-ea"/>
                <a:cs typeface="+mn-cs"/>
              </a:rPr>
              <a:t> Model </a:t>
            </a:r>
            <a:r>
              <a:rPr lang="en-US" sz="1200" kern="1200" dirty="0">
                <a:solidFill>
                  <a:schemeClr val="tx1"/>
                </a:solidFill>
                <a:effectLst/>
                <a:latin typeface="+mn-lt"/>
                <a:ea typeface="+mn-ea"/>
                <a:cs typeface="+mn-cs"/>
                <a:sym typeface="Wingdings" panose="05000000000000000000" pitchFamily="2" charset="2"/>
              </a:rPr>
              <a:t></a:t>
            </a:r>
            <a:r>
              <a:rPr lang="en-US" sz="1200" kern="1200" dirty="0">
                <a:solidFill>
                  <a:schemeClr val="tx1"/>
                </a:solidFill>
                <a:effectLst/>
                <a:latin typeface="+mn-lt"/>
                <a:ea typeface="+mn-ea"/>
                <a:cs typeface="+mn-cs"/>
              </a:rPr>
              <a:t> the underlying logical foundation the framework is built upon</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marL="228600" lvl="0" indent="-228600">
              <a:buAutoNum type="arabicPeriod"/>
            </a:pPr>
            <a:r>
              <a:rPr lang="en-US" sz="1200" kern="1200" dirty="0">
                <a:solidFill>
                  <a:schemeClr val="tx1"/>
                </a:solidFill>
                <a:effectLst/>
                <a:latin typeface="+mn-lt"/>
                <a:ea typeface="+mn-ea"/>
                <a:cs typeface="+mn-cs"/>
              </a:rPr>
              <a:t>Framework itself </a:t>
            </a:r>
            <a:r>
              <a:rPr lang="en-US" sz="1200" kern="1200" dirty="0">
                <a:solidFill>
                  <a:schemeClr val="tx1"/>
                </a:solidFill>
                <a:effectLst/>
                <a:latin typeface="+mn-lt"/>
                <a:ea typeface="+mn-ea"/>
                <a:cs typeface="+mn-cs"/>
                <a:sym typeface="Wingdings" panose="05000000000000000000" pitchFamily="2" charset="2"/>
              </a:rPr>
              <a:t></a:t>
            </a:r>
            <a:r>
              <a:rPr lang="en-US" sz="1200" kern="1200" dirty="0">
                <a:solidFill>
                  <a:schemeClr val="tx1"/>
                </a:solidFill>
                <a:effectLst/>
                <a:latin typeface="+mn-lt"/>
                <a:ea typeface="+mn-ea"/>
                <a:cs typeface="+mn-cs"/>
              </a:rPr>
              <a:t> in 3 parts (Read them)</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marL="228600" lvl="0" indent="-228600">
              <a:buAutoNum type="arabicPeriod"/>
            </a:pPr>
            <a:r>
              <a:rPr lang="en-US" sz="1200" kern="1200" dirty="0">
                <a:solidFill>
                  <a:schemeClr val="tx1"/>
                </a:solidFill>
                <a:effectLst/>
                <a:latin typeface="+mn-lt"/>
                <a:ea typeface="+mn-ea"/>
                <a:cs typeface="+mn-cs"/>
              </a:rPr>
              <a:t>Pt 1 </a:t>
            </a:r>
            <a:r>
              <a:rPr lang="en-US" sz="1200" kern="1200" dirty="0">
                <a:solidFill>
                  <a:schemeClr val="tx1"/>
                </a:solidFill>
                <a:effectLst/>
                <a:latin typeface="+mn-lt"/>
                <a:ea typeface="+mn-ea"/>
                <a:cs typeface="+mn-cs"/>
                <a:sym typeface="Wingdings" panose="05000000000000000000" pitchFamily="2" charset="2"/>
              </a:rPr>
              <a:t></a:t>
            </a:r>
            <a:r>
              <a:rPr lang="en-US" sz="1200" kern="1200" dirty="0">
                <a:solidFill>
                  <a:schemeClr val="tx1"/>
                </a:solidFill>
                <a:effectLst/>
                <a:latin typeface="+mn-lt"/>
                <a:ea typeface="+mn-ea"/>
                <a:cs typeface="+mn-cs"/>
              </a:rPr>
              <a:t> largest</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In our unit, this has had the most time to cook</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Highlight important themes that carry into other parts</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marL="228600" lvl="0" indent="-228600">
              <a:buAutoNum type="arabicPeriod"/>
            </a:pPr>
            <a:r>
              <a:rPr lang="en-US" sz="1200" kern="1200" dirty="0">
                <a:solidFill>
                  <a:schemeClr val="tx1"/>
                </a:solidFill>
                <a:effectLst/>
                <a:latin typeface="+mn-lt"/>
                <a:ea typeface="+mn-ea"/>
                <a:cs typeface="+mn-cs"/>
              </a:rPr>
              <a:t>Pt 2 &amp; 3</a:t>
            </a:r>
          </a:p>
          <a:p>
            <a:pPr lvl="2"/>
            <a:r>
              <a:rPr lang="en-US" sz="1200" kern="1200" dirty="0">
                <a:solidFill>
                  <a:schemeClr val="tx1"/>
                </a:solidFill>
                <a:effectLst/>
                <a:latin typeface="+mn-lt"/>
                <a:ea typeface="+mn-ea"/>
                <a:cs typeface="+mn-cs"/>
              </a:rPr>
              <a:t>Shorter sections with broader themes </a:t>
            </a:r>
          </a:p>
          <a:p>
            <a:pPr lvl="2"/>
            <a:r>
              <a:rPr lang="en-US" sz="1200" kern="1200" dirty="0">
                <a:solidFill>
                  <a:schemeClr val="tx1"/>
                </a:solidFill>
                <a:effectLst/>
                <a:latin typeface="+mn-lt"/>
                <a:ea typeface="+mn-ea"/>
                <a:cs typeface="+mn-cs"/>
              </a:rPr>
              <a:t>B/c they will vary drastically depending on student roles and responsibilities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Finally, we will wrap things up with a summary and key takeaways</a:t>
            </a:r>
          </a:p>
        </p:txBody>
      </p:sp>
      <p:sp>
        <p:nvSpPr>
          <p:cNvPr id="4" name="Slide Number Placeholder 3"/>
          <p:cNvSpPr>
            <a:spLocks noGrp="1"/>
          </p:cNvSpPr>
          <p:nvPr>
            <p:ph type="sldNum" sz="quarter" idx="5"/>
          </p:nvPr>
        </p:nvSpPr>
        <p:spPr/>
        <p:txBody>
          <a:bodyPr/>
          <a:lstStyle/>
          <a:p>
            <a:fld id="{42DCC96E-3D6A-4935-9DBC-8BC2C9E504D0}" type="slidenum">
              <a:rPr lang="en-US" smtClean="0"/>
              <a:t>3</a:t>
            </a:fld>
            <a:endParaRPr lang="en-US"/>
          </a:p>
        </p:txBody>
      </p:sp>
    </p:spTree>
    <p:extLst>
      <p:ext uri="{BB962C8B-B14F-4D97-AF65-F5344CB8AC3E}">
        <p14:creationId xmlns:p14="http://schemas.microsoft.com/office/powerpoint/2010/main" val="127789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So, </a:t>
            </a:r>
            <a:r>
              <a:rPr lang="en-US" sz="1200" b="1" kern="1200" dirty="0">
                <a:solidFill>
                  <a:schemeClr val="tx1"/>
                </a:solidFill>
                <a:effectLst/>
                <a:latin typeface="+mn-lt"/>
                <a:ea typeface="+mn-ea"/>
                <a:cs typeface="+mn-cs"/>
              </a:rPr>
              <a:t>What is perception management?</a:t>
            </a:r>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GLITTER STORY</a:t>
            </a:r>
          </a:p>
          <a:p>
            <a:pPr lvl="0"/>
            <a:endParaRPr lang="en-US" sz="1200" b="1"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Back in my daycare days, I was 1</a:t>
            </a:r>
            <a:r>
              <a:rPr lang="en-US" sz="1200" kern="1200" baseline="30000" dirty="0">
                <a:solidFill>
                  <a:schemeClr val="tx1"/>
                </a:solidFill>
                <a:effectLst/>
                <a:latin typeface="+mn-lt"/>
                <a:ea typeface="+mn-ea"/>
                <a:cs typeface="+mn-cs"/>
              </a:rPr>
              <a:t>st</a:t>
            </a:r>
            <a:r>
              <a:rPr lang="en-US" sz="1200" kern="1200" dirty="0">
                <a:solidFill>
                  <a:schemeClr val="tx1"/>
                </a:solidFill>
                <a:effectLst/>
                <a:latin typeface="+mn-lt"/>
                <a:ea typeface="+mn-ea"/>
                <a:cs typeface="+mn-cs"/>
              </a:rPr>
              <a:t> grade teacher for summer </a:t>
            </a:r>
            <a:r>
              <a:rPr lang="en-US" sz="1200" kern="1200" dirty="0" err="1">
                <a:solidFill>
                  <a:schemeClr val="tx1"/>
                </a:solidFill>
                <a:effectLst/>
                <a:latin typeface="+mn-lt"/>
                <a:ea typeface="+mn-ea"/>
                <a:cs typeface="+mn-cs"/>
              </a:rPr>
              <a:t>prgm</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As more &amp; more finish project </a:t>
            </a:r>
            <a:r>
              <a:rPr lang="en-US" sz="1200" kern="1200" dirty="0">
                <a:solidFill>
                  <a:schemeClr val="tx1"/>
                </a:solidFill>
                <a:effectLst/>
                <a:latin typeface="+mn-lt"/>
                <a:ea typeface="+mn-ea"/>
                <a:cs typeface="+mn-cs"/>
                <a:sym typeface="Wingdings" panose="05000000000000000000" pitchFamily="2" charset="2"/>
              </a:rPr>
              <a:t></a:t>
            </a:r>
            <a:r>
              <a:rPr lang="en-US" sz="1200" kern="1200" dirty="0">
                <a:solidFill>
                  <a:schemeClr val="tx1"/>
                </a:solidFill>
                <a:effectLst/>
                <a:latin typeface="+mn-lt"/>
                <a:ea typeface="+mn-ea"/>
                <a:cs typeface="+mn-cs"/>
              </a:rPr>
              <a:t> classroom gets louder and louder</a:t>
            </a:r>
          </a:p>
          <a:p>
            <a:pPr lvl="2"/>
            <a:r>
              <a:rPr lang="en-US" sz="1200" kern="1200" dirty="0">
                <a:solidFill>
                  <a:schemeClr val="tx1"/>
                </a:solidFill>
                <a:effectLst/>
                <a:latin typeface="+mn-lt"/>
                <a:ea typeface="+mn-ea"/>
                <a:cs typeface="+mn-cs"/>
              </a:rPr>
              <a:t>I’m suddenly on a time crunch </a:t>
            </a:r>
            <a:r>
              <a:rPr lang="en-US" sz="1200" kern="1200" dirty="0">
                <a:solidFill>
                  <a:schemeClr val="tx1"/>
                </a:solidFill>
                <a:effectLst/>
                <a:latin typeface="+mn-lt"/>
                <a:ea typeface="+mn-ea"/>
                <a:cs typeface="+mn-cs"/>
                <a:sym typeface="Wingdings" panose="05000000000000000000" pitchFamily="2" charset="2"/>
              </a:rPr>
              <a:t></a:t>
            </a:r>
            <a:r>
              <a:rPr lang="en-US" sz="1200" kern="1200" dirty="0">
                <a:solidFill>
                  <a:schemeClr val="tx1"/>
                </a:solidFill>
                <a:effectLst/>
                <a:latin typeface="+mn-lt"/>
                <a:ea typeface="+mn-ea"/>
                <a:cs typeface="+mn-cs"/>
              </a:rPr>
              <a:t> need to finish before I lose control of classroom</a:t>
            </a:r>
          </a:p>
          <a:p>
            <a:pPr lvl="0"/>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 stand to scold the classroom and express disappointment with their behavior </a:t>
            </a:r>
            <a:r>
              <a:rPr lang="en-US" sz="1200" kern="1200" dirty="0">
                <a:solidFill>
                  <a:schemeClr val="tx1"/>
                </a:solidFill>
                <a:effectLst/>
                <a:latin typeface="+mn-lt"/>
                <a:ea typeface="+mn-ea"/>
                <a:cs typeface="+mn-cs"/>
                <a:sym typeface="Wingdings" panose="05000000000000000000" pitchFamily="2" charset="2"/>
              </a:rPr>
              <a:t></a:t>
            </a:r>
            <a:r>
              <a:rPr lang="en-US" sz="1200" kern="1200" dirty="0">
                <a:solidFill>
                  <a:schemeClr val="tx1"/>
                </a:solidFill>
                <a:effectLst/>
                <a:latin typeface="+mn-lt"/>
                <a:ea typeface="+mn-ea"/>
                <a:cs typeface="+mn-cs"/>
              </a:rPr>
              <a:t> they start giggling</a:t>
            </a:r>
          </a:p>
          <a:p>
            <a:pPr lvl="1"/>
            <a:r>
              <a:rPr lang="en-US" sz="1200" kern="1200" dirty="0">
                <a:solidFill>
                  <a:schemeClr val="tx1"/>
                </a:solidFill>
                <a:effectLst/>
                <a:latin typeface="+mn-lt"/>
                <a:ea typeface="+mn-ea"/>
                <a:cs typeface="+mn-cs"/>
              </a:rPr>
              <a:t>Unbeknownst to me, I had been sabotaged by my arch nemesis – I had sat in a spill, and my bottom was caked in glitter</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example highlights when perception management goes wrong</a:t>
            </a:r>
            <a:endParaRPr lang="en-US" dirty="0"/>
          </a:p>
        </p:txBody>
      </p:sp>
      <p:sp>
        <p:nvSpPr>
          <p:cNvPr id="4" name="Slide Number Placeholder 3"/>
          <p:cNvSpPr>
            <a:spLocks noGrp="1"/>
          </p:cNvSpPr>
          <p:nvPr>
            <p:ph type="sldNum" sz="quarter" idx="5"/>
          </p:nvPr>
        </p:nvSpPr>
        <p:spPr/>
        <p:txBody>
          <a:bodyPr/>
          <a:lstStyle/>
          <a:p>
            <a:fld id="{42DCC96E-3D6A-4935-9DBC-8BC2C9E504D0}" type="slidenum">
              <a:rPr lang="en-US" smtClean="0"/>
              <a:t>4</a:t>
            </a:fld>
            <a:endParaRPr lang="en-US"/>
          </a:p>
        </p:txBody>
      </p:sp>
    </p:spTree>
    <p:extLst>
      <p:ext uri="{BB962C8B-B14F-4D97-AF65-F5344CB8AC3E}">
        <p14:creationId xmlns:p14="http://schemas.microsoft.com/office/powerpoint/2010/main" val="3382938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Very simply put, </a:t>
            </a:r>
            <a:r>
              <a:rPr lang="en-US" sz="1200" kern="1200" dirty="0" err="1">
                <a:solidFill>
                  <a:schemeClr val="tx1"/>
                </a:solidFill>
                <a:effectLst/>
                <a:latin typeface="+mn-lt"/>
                <a:ea typeface="+mn-ea"/>
                <a:cs typeface="+mn-cs"/>
              </a:rPr>
              <a:t>pcpt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mgmt</a:t>
            </a:r>
            <a:r>
              <a:rPr lang="en-US" sz="1200" kern="1200" dirty="0">
                <a:solidFill>
                  <a:schemeClr val="tx1"/>
                </a:solidFill>
                <a:effectLst/>
                <a:latin typeface="+mn-lt"/>
                <a:ea typeface="+mn-ea"/>
                <a:cs typeface="+mn-cs"/>
              </a:rPr>
              <a:t> is the strategic process of influencing how others understand you and your work.</a:t>
            </a:r>
          </a:p>
          <a:p>
            <a:pPr lvl="0"/>
            <a:r>
              <a:rPr lang="en-US" sz="1200" kern="1200" dirty="0">
                <a:solidFill>
                  <a:schemeClr val="tx1"/>
                </a:solidFill>
                <a:effectLst/>
                <a:latin typeface="+mn-lt"/>
                <a:ea typeface="+mn-ea"/>
                <a:cs typeface="+mn-cs"/>
              </a:rPr>
              <a:t>The objective is to maximize the overlap between INTENT and OUTCOME</a:t>
            </a:r>
          </a:p>
          <a:p>
            <a:pPr lvl="0"/>
            <a:r>
              <a:rPr lang="en-US" sz="1200" kern="1200" dirty="0">
                <a:solidFill>
                  <a:schemeClr val="tx1"/>
                </a:solidFill>
                <a:effectLst/>
                <a:latin typeface="+mn-lt"/>
                <a:ea typeface="+mn-ea"/>
                <a:cs typeface="+mn-cs"/>
              </a:rPr>
              <a:t>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 butterfly story…</a:t>
            </a:r>
          </a:p>
          <a:p>
            <a:pPr lvl="1"/>
            <a:r>
              <a:rPr lang="en-US" sz="1200" kern="1200" dirty="0">
                <a:solidFill>
                  <a:schemeClr val="tx1"/>
                </a:solidFill>
                <a:effectLst/>
                <a:latin typeface="+mn-lt"/>
                <a:ea typeface="+mn-ea"/>
                <a:cs typeface="+mn-cs"/>
              </a:rPr>
              <a:t>Using my body language, tone, words, &amp; actions, my </a:t>
            </a:r>
            <a:r>
              <a:rPr lang="en-US" sz="1200" b="1" kern="1200" dirty="0">
                <a:solidFill>
                  <a:schemeClr val="tx1"/>
                </a:solidFill>
                <a:effectLst/>
                <a:latin typeface="+mn-lt"/>
                <a:ea typeface="+mn-ea"/>
                <a:cs typeface="+mn-cs"/>
              </a:rPr>
              <a:t>intent</a:t>
            </a:r>
            <a:r>
              <a:rPr lang="en-US" sz="1200" kern="1200" dirty="0">
                <a:solidFill>
                  <a:schemeClr val="tx1"/>
                </a:solidFill>
                <a:effectLst/>
                <a:latin typeface="+mn-lt"/>
                <a:ea typeface="+mn-ea"/>
                <a:cs typeface="+mn-cs"/>
              </a:rPr>
              <a:t> was to be seen as an authority figure</a:t>
            </a:r>
          </a:p>
          <a:p>
            <a:pPr lvl="1"/>
            <a:r>
              <a:rPr lang="en-US" sz="1200" kern="1200" dirty="0">
                <a:solidFill>
                  <a:schemeClr val="tx1"/>
                </a:solidFill>
                <a:effectLst/>
                <a:latin typeface="+mn-lt"/>
                <a:ea typeface="+mn-ea"/>
                <a:cs typeface="+mn-cs"/>
              </a:rPr>
              <a:t>But it is impossible to be seen as a serious authority figure when you have a glitter-coated butt shimmering like an eye-level disco ball</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General concept </a:t>
            </a:r>
            <a:r>
              <a:rPr lang="en-US" sz="1200" kern="1200" dirty="0">
                <a:solidFill>
                  <a:schemeClr val="tx1"/>
                </a:solidFill>
                <a:effectLst/>
                <a:latin typeface="+mn-lt"/>
                <a:ea typeface="+mn-ea"/>
                <a:cs typeface="+mn-cs"/>
                <a:sym typeface="Wingdings" panose="05000000000000000000" pitchFamily="2" charset="2"/>
              </a:rPr>
              <a:t></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Perceptions WILL form about you.</a:t>
            </a:r>
          </a:p>
          <a:p>
            <a:pPr lvl="1"/>
            <a:r>
              <a:rPr lang="en-US" sz="1200" kern="1200" dirty="0">
                <a:solidFill>
                  <a:schemeClr val="tx1"/>
                </a:solidFill>
                <a:effectLst/>
                <a:latin typeface="+mn-lt"/>
                <a:ea typeface="+mn-ea"/>
                <a:cs typeface="+mn-cs"/>
              </a:rPr>
              <a:t>Perception Management is </a:t>
            </a:r>
            <a:r>
              <a:rPr lang="en-US" sz="1200" b="1" kern="1200" dirty="0">
                <a:solidFill>
                  <a:schemeClr val="tx1"/>
                </a:solidFill>
                <a:effectLst/>
                <a:latin typeface="+mn-lt"/>
                <a:ea typeface="+mn-ea"/>
                <a:cs typeface="+mn-cs"/>
              </a:rPr>
              <a:t>choosing</a:t>
            </a:r>
            <a:r>
              <a:rPr lang="en-US" sz="1200" kern="1200" dirty="0">
                <a:solidFill>
                  <a:schemeClr val="tx1"/>
                </a:solidFill>
                <a:effectLst/>
                <a:latin typeface="+mn-lt"/>
                <a:ea typeface="+mn-ea"/>
                <a:cs typeface="+mn-cs"/>
              </a:rPr>
              <a:t> to actively engage with how perceptions form so you can influence the outcome</a:t>
            </a:r>
          </a:p>
          <a:p>
            <a:pPr lvl="1"/>
            <a:r>
              <a:rPr lang="en-US" sz="1200" kern="1200" dirty="0">
                <a:solidFill>
                  <a:schemeClr val="tx1"/>
                </a:solidFill>
                <a:effectLst/>
                <a:latin typeface="+mn-lt"/>
                <a:ea typeface="+mn-ea"/>
                <a:cs typeface="+mn-cs"/>
              </a:rPr>
              <a:t>Key word there is choosing </a:t>
            </a:r>
            <a:r>
              <a:rPr lang="en-US" sz="1200" kern="1200" dirty="0">
                <a:solidFill>
                  <a:schemeClr val="tx1"/>
                </a:solidFill>
                <a:effectLst/>
                <a:latin typeface="+mn-lt"/>
                <a:ea typeface="+mn-ea"/>
                <a:cs typeface="+mn-cs"/>
                <a:sym typeface="Wingdings" panose="05000000000000000000" pitchFamily="2" charset="2"/>
              </a:rPr>
              <a:t></a:t>
            </a:r>
          </a:p>
          <a:p>
            <a:pPr lvl="1"/>
            <a:r>
              <a:rPr lang="en-US" sz="1200" kern="1200" dirty="0">
                <a:solidFill>
                  <a:schemeClr val="tx1"/>
                </a:solidFill>
                <a:effectLst/>
                <a:latin typeface="+mn-lt"/>
                <a:ea typeface="+mn-ea"/>
                <a:cs typeface="+mn-cs"/>
                <a:sym typeface="Wingdings" panose="05000000000000000000" pitchFamily="2" charset="2"/>
              </a:rPr>
              <a:t>	</a:t>
            </a:r>
            <a:r>
              <a:rPr lang="en-US" sz="1200" kern="1200" dirty="0">
                <a:solidFill>
                  <a:schemeClr val="tx1"/>
                </a:solidFill>
                <a:effectLst/>
                <a:latin typeface="+mn-lt"/>
                <a:ea typeface="+mn-ea"/>
                <a:cs typeface="+mn-cs"/>
              </a:rPr>
              <a:t>You don’t HAVE to engage, but not engaging means that perceptions will form passively and without your input </a:t>
            </a:r>
          </a:p>
          <a:p>
            <a:endParaRPr lang="en-US" dirty="0"/>
          </a:p>
        </p:txBody>
      </p:sp>
      <p:sp>
        <p:nvSpPr>
          <p:cNvPr id="4" name="Slide Number Placeholder 3"/>
          <p:cNvSpPr>
            <a:spLocks noGrp="1"/>
          </p:cNvSpPr>
          <p:nvPr>
            <p:ph type="sldNum" sz="quarter" idx="5"/>
          </p:nvPr>
        </p:nvSpPr>
        <p:spPr/>
        <p:txBody>
          <a:bodyPr/>
          <a:lstStyle/>
          <a:p>
            <a:fld id="{42DCC96E-3D6A-4935-9DBC-8BC2C9E504D0}" type="slidenum">
              <a:rPr lang="en-US" smtClean="0"/>
              <a:t>5</a:t>
            </a:fld>
            <a:endParaRPr lang="en-US"/>
          </a:p>
        </p:txBody>
      </p:sp>
    </p:spTree>
    <p:extLst>
      <p:ext uri="{BB962C8B-B14F-4D97-AF65-F5344CB8AC3E}">
        <p14:creationId xmlns:p14="http://schemas.microsoft.com/office/powerpoint/2010/main" val="3611144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As the </a:t>
            </a:r>
            <a:r>
              <a:rPr lang="en-US" sz="1200" kern="1200" dirty="0" err="1">
                <a:solidFill>
                  <a:schemeClr val="tx1"/>
                </a:solidFill>
                <a:effectLst/>
                <a:latin typeface="+mn-lt"/>
                <a:ea typeface="+mn-ea"/>
                <a:cs typeface="+mn-cs"/>
              </a:rPr>
              <a:t>Pcpt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Mgmt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Frmwk</a:t>
            </a:r>
            <a:r>
              <a:rPr lang="en-US" sz="1200" kern="1200" dirty="0">
                <a:solidFill>
                  <a:schemeClr val="tx1"/>
                </a:solidFill>
                <a:effectLst/>
                <a:latin typeface="+mn-lt"/>
                <a:ea typeface="+mn-ea"/>
                <a:cs typeface="+mn-cs"/>
              </a:rPr>
              <a:t> was coming together, a common misconception emerged:</a:t>
            </a:r>
          </a:p>
          <a:p>
            <a:pPr lvl="0"/>
            <a:r>
              <a:rPr lang="en-US" sz="1200" kern="1200" dirty="0">
                <a:solidFill>
                  <a:schemeClr val="tx1"/>
                </a:solidFill>
                <a:effectLst/>
                <a:latin typeface="+mn-lt"/>
                <a:ea typeface="+mn-ea"/>
                <a:cs typeface="+mn-cs"/>
              </a:rPr>
              <a:t>	Perception Management is about being misleading, fake, or erasing identity </a:t>
            </a:r>
            <a:r>
              <a:rPr lang="en-US" sz="1200" kern="1200" dirty="0">
                <a:solidFill>
                  <a:schemeClr val="tx1"/>
                </a:solidFill>
                <a:effectLst/>
                <a:latin typeface="+mn-lt"/>
                <a:ea typeface="+mn-ea"/>
                <a:cs typeface="+mn-cs"/>
                <a:sym typeface="Wingdings" panose="05000000000000000000" pitchFamily="2" charset="2"/>
              </a:rPr>
              <a:t> Wrong</a:t>
            </a:r>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Pctn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Mgmt</a:t>
            </a:r>
            <a:r>
              <a:rPr lang="en-US" sz="1200" kern="1200" dirty="0">
                <a:solidFill>
                  <a:schemeClr val="tx1"/>
                </a:solidFill>
                <a:effectLst/>
                <a:latin typeface="+mn-lt"/>
                <a:ea typeface="+mn-ea"/>
                <a:cs typeface="+mn-cs"/>
              </a:rPr>
              <a:t> has nothing to do with manipulation, masking identity, or creating fake personas</a:t>
            </a:r>
          </a:p>
          <a:p>
            <a:pPr lvl="0"/>
            <a:r>
              <a:rPr lang="en-US" sz="1200" kern="1200" dirty="0">
                <a:solidFill>
                  <a:schemeClr val="tx1"/>
                </a:solidFill>
                <a:effectLst/>
                <a:latin typeface="+mn-lt"/>
                <a:ea typeface="+mn-ea"/>
                <a:cs typeface="+mn-cs"/>
              </a:rPr>
              <a:t>	It is about </a:t>
            </a:r>
            <a:r>
              <a:rPr lang="en-US" sz="1200" b="1" kern="1200" dirty="0">
                <a:solidFill>
                  <a:schemeClr val="tx1"/>
                </a:solidFill>
                <a:effectLst/>
                <a:latin typeface="+mn-lt"/>
                <a:ea typeface="+mn-ea"/>
                <a:cs typeface="+mn-cs"/>
              </a:rPr>
              <a:t>Alignment  </a:t>
            </a:r>
            <a:r>
              <a:rPr lang="en-US" sz="1200" b="1" kern="1200" dirty="0">
                <a:solidFill>
                  <a:schemeClr val="tx1"/>
                </a:solidFill>
                <a:effectLst/>
                <a:latin typeface="+mn-lt"/>
                <a:ea typeface="+mn-ea"/>
                <a:cs typeface="+mn-cs"/>
                <a:sym typeface="Wingdings" panose="05000000000000000000" pitchFamily="2" charset="2"/>
              </a:rPr>
              <a:t> </a:t>
            </a:r>
            <a:r>
              <a:rPr lang="en-US" sz="1200" b="0" kern="1200" dirty="0">
                <a:solidFill>
                  <a:schemeClr val="tx1"/>
                </a:solidFill>
                <a:effectLst/>
                <a:latin typeface="+mn-lt"/>
                <a:ea typeface="+mn-ea"/>
                <a:cs typeface="+mn-cs"/>
                <a:sym typeface="Wingdings" panose="05000000000000000000" pitchFamily="2" charset="2"/>
              </a:rPr>
              <a:t>You d</a:t>
            </a:r>
            <a:r>
              <a:rPr lang="en-US" sz="1200" kern="1200" dirty="0">
                <a:solidFill>
                  <a:schemeClr val="tx1"/>
                </a:solidFill>
                <a:effectLst/>
                <a:latin typeface="+mn-lt"/>
                <a:ea typeface="+mn-ea"/>
                <a:cs typeface="+mn-cs"/>
              </a:rPr>
              <a:t>ecide what kind of person you want to be, and then does things that reinforce that image.</a:t>
            </a:r>
          </a:p>
          <a:p>
            <a:pPr lvl="1"/>
            <a:r>
              <a:rPr lang="en-US" sz="1200" kern="1200" dirty="0">
                <a:solidFill>
                  <a:schemeClr val="tx1"/>
                </a:solidFill>
                <a:effectLst/>
                <a:latin typeface="+mn-lt"/>
                <a:ea typeface="+mn-ea"/>
                <a:cs typeface="+mn-cs"/>
              </a:rPr>
              <a:t>		You want to be seen as a serious professional? Then do things that a professional would do.</a:t>
            </a:r>
          </a:p>
          <a:p>
            <a:pPr lvl="0"/>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reason a like </a:t>
            </a:r>
            <a:r>
              <a:rPr lang="en-US" sz="1200" kern="1200" dirty="0" err="1">
                <a:solidFill>
                  <a:schemeClr val="tx1"/>
                </a:solidFill>
                <a:effectLst/>
                <a:latin typeface="+mn-lt"/>
                <a:ea typeface="+mn-ea"/>
                <a:cs typeface="+mn-cs"/>
              </a:rPr>
              <a:t>Pcpt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Mgmt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Frmwrks</a:t>
            </a:r>
            <a:r>
              <a:rPr lang="en-US" sz="1200" kern="1200" dirty="0">
                <a:solidFill>
                  <a:schemeClr val="tx1"/>
                </a:solidFill>
                <a:effectLst/>
                <a:latin typeface="+mn-lt"/>
                <a:ea typeface="+mn-ea"/>
                <a:cs typeface="+mn-cs"/>
              </a:rPr>
              <a:t> training student staff </a:t>
            </a:r>
            <a:r>
              <a:rPr lang="en-US" sz="1200" kern="1200" dirty="0">
                <a:solidFill>
                  <a:schemeClr val="tx1"/>
                </a:solidFill>
                <a:effectLst/>
                <a:latin typeface="+mn-lt"/>
                <a:ea typeface="+mn-ea"/>
                <a:cs typeface="+mn-cs"/>
                <a:sym typeface="Wingdings" panose="05000000000000000000" pitchFamily="2" charset="2"/>
              </a:rPr>
              <a:t></a:t>
            </a:r>
            <a:r>
              <a:rPr lang="en-US" sz="1200" kern="1200" dirty="0">
                <a:solidFill>
                  <a:schemeClr val="tx1"/>
                </a:solidFill>
                <a:effectLst/>
                <a:latin typeface="+mn-lt"/>
                <a:ea typeface="+mn-ea"/>
                <a:cs typeface="+mn-cs"/>
              </a:rPr>
              <a:t> it makes people accountable for their behavior by making them mindful about the consequences of their choices.</a:t>
            </a:r>
          </a:p>
          <a:p>
            <a:pPr lvl="1"/>
            <a:r>
              <a:rPr lang="en-US" sz="1200" kern="1200" dirty="0">
                <a:solidFill>
                  <a:schemeClr val="tx1"/>
                </a:solidFill>
                <a:effectLst/>
                <a:latin typeface="+mn-lt"/>
                <a:ea typeface="+mn-ea"/>
                <a:cs typeface="+mn-cs"/>
              </a:rPr>
              <a:t>Example </a:t>
            </a:r>
            <a:r>
              <a:rPr lang="en-US" sz="1200" kern="1200" dirty="0">
                <a:solidFill>
                  <a:schemeClr val="tx1"/>
                </a:solidFill>
                <a:effectLst/>
                <a:latin typeface="+mn-lt"/>
                <a:ea typeface="+mn-ea"/>
                <a:cs typeface="+mn-cs"/>
                <a:sym typeface="Wingdings" panose="05000000000000000000" pitchFamily="2" charset="2"/>
              </a:rPr>
              <a:t></a:t>
            </a:r>
            <a:r>
              <a:rPr lang="en-US" sz="1200" kern="1200" dirty="0">
                <a:solidFill>
                  <a:schemeClr val="tx1"/>
                </a:solidFill>
                <a:effectLst/>
                <a:latin typeface="+mn-lt"/>
                <a:ea typeface="+mn-ea"/>
                <a:cs typeface="+mn-cs"/>
              </a:rPr>
              <a:t> This person always cleans up before they leave </a:t>
            </a:r>
            <a:r>
              <a:rPr lang="en-US" sz="1200" kern="1200" dirty="0">
                <a:solidFill>
                  <a:schemeClr val="tx1"/>
                </a:solidFill>
                <a:effectLst/>
                <a:latin typeface="+mn-lt"/>
                <a:ea typeface="+mn-ea"/>
                <a:cs typeface="+mn-cs"/>
                <a:sym typeface="Wingdings" panose="05000000000000000000" pitchFamily="2" charset="2"/>
              </a:rPr>
              <a:t></a:t>
            </a:r>
            <a:r>
              <a:rPr lang="en-US" sz="1200" kern="1200" dirty="0">
                <a:solidFill>
                  <a:schemeClr val="tx1"/>
                </a:solidFill>
                <a:effectLst/>
                <a:latin typeface="+mn-lt"/>
                <a:ea typeface="+mn-ea"/>
                <a:cs typeface="+mn-cs"/>
              </a:rPr>
              <a:t> I see them as responsible and respectful towards their coworkers.</a:t>
            </a:r>
          </a:p>
          <a:p>
            <a:pPr lvl="1"/>
            <a:endParaRPr lang="en-US" sz="1200" kern="1200" dirty="0">
              <a:solidFill>
                <a:schemeClr val="tx1"/>
              </a:solidFill>
              <a:effectLst/>
              <a:latin typeface="+mn-lt"/>
              <a:ea typeface="+mn-ea"/>
              <a:cs typeface="+mn-cs"/>
            </a:endParaRPr>
          </a:p>
          <a:p>
            <a:pPr lvl="1"/>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Additionally, integrating </a:t>
            </a:r>
            <a:r>
              <a:rPr lang="en-US" sz="1200" kern="1200" dirty="0" err="1">
                <a:solidFill>
                  <a:schemeClr val="tx1"/>
                </a:solidFill>
                <a:effectLst/>
                <a:latin typeface="+mn-lt"/>
                <a:ea typeface="+mn-ea"/>
                <a:cs typeface="+mn-cs"/>
              </a:rPr>
              <a:t>Pcpt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Mgmt</a:t>
            </a:r>
            <a:r>
              <a:rPr lang="en-US" sz="1200" kern="1200" dirty="0">
                <a:solidFill>
                  <a:schemeClr val="tx1"/>
                </a:solidFill>
                <a:effectLst/>
                <a:latin typeface="+mn-lt"/>
                <a:ea typeface="+mn-ea"/>
                <a:cs typeface="+mn-cs"/>
              </a:rPr>
              <a:t> concepts into things like staff training and performance evals equips your staff with tools to learn vital professional workplace skills without explicitly having everything explicitly explained to them</a:t>
            </a:r>
          </a:p>
          <a:p>
            <a:pPr lvl="1"/>
            <a:r>
              <a:rPr lang="en-US" sz="1200" kern="1200" dirty="0">
                <a:solidFill>
                  <a:schemeClr val="tx1"/>
                </a:solidFill>
                <a:effectLst/>
                <a:latin typeface="+mn-lt"/>
                <a:ea typeface="+mn-ea"/>
                <a:cs typeface="+mn-cs"/>
              </a:rPr>
              <a:t>They are learning and improving over time through engagement</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In fact, adopting a </a:t>
            </a:r>
            <a:r>
              <a:rPr lang="en-US" sz="1200" kern="1200" dirty="0" err="1">
                <a:solidFill>
                  <a:schemeClr val="tx1"/>
                </a:solidFill>
                <a:effectLst/>
                <a:latin typeface="+mn-lt"/>
                <a:ea typeface="+mn-ea"/>
                <a:cs typeface="+mn-cs"/>
              </a:rPr>
              <a:t>pcpt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mgmt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frmwk</a:t>
            </a:r>
            <a:r>
              <a:rPr lang="en-US" sz="1200" kern="1200" dirty="0">
                <a:solidFill>
                  <a:schemeClr val="tx1"/>
                </a:solidFill>
                <a:effectLst/>
                <a:latin typeface="+mn-lt"/>
                <a:ea typeface="+mn-ea"/>
                <a:cs typeface="+mn-cs"/>
              </a:rPr>
              <a:t> may benefit both you and your staff in many ways.</a:t>
            </a:r>
          </a:p>
          <a:p>
            <a:endParaRPr lang="en-US" dirty="0"/>
          </a:p>
        </p:txBody>
      </p:sp>
      <p:sp>
        <p:nvSpPr>
          <p:cNvPr id="4" name="Slide Number Placeholder 3"/>
          <p:cNvSpPr>
            <a:spLocks noGrp="1"/>
          </p:cNvSpPr>
          <p:nvPr>
            <p:ph type="sldNum" sz="quarter" idx="5"/>
          </p:nvPr>
        </p:nvSpPr>
        <p:spPr/>
        <p:txBody>
          <a:bodyPr/>
          <a:lstStyle/>
          <a:p>
            <a:fld id="{42DCC96E-3D6A-4935-9DBC-8BC2C9E504D0}" type="slidenum">
              <a:rPr lang="en-US" smtClean="0"/>
              <a:t>6</a:t>
            </a:fld>
            <a:endParaRPr lang="en-US"/>
          </a:p>
        </p:txBody>
      </p:sp>
    </p:spTree>
    <p:extLst>
      <p:ext uri="{BB962C8B-B14F-4D97-AF65-F5344CB8AC3E}">
        <p14:creationId xmlns:p14="http://schemas.microsoft.com/office/powerpoint/2010/main" val="1368305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1200" dirty="0">
                <a:solidFill>
                  <a:schemeClr val="tx1"/>
                </a:solidFill>
                <a:effectLst/>
                <a:latin typeface="+mn-lt"/>
                <a:ea typeface="+mn-ea"/>
                <a:cs typeface="+mn-cs"/>
              </a:rPr>
              <a:t>Benefits for supervisors like you:</a:t>
            </a:r>
          </a:p>
          <a:p>
            <a:endParaRPr lang="en-US" kern="1200" dirty="0">
              <a:solidFill>
                <a:schemeClr val="tx1"/>
              </a:solidFill>
              <a:effectLst/>
              <a:latin typeface="+mn-lt"/>
              <a:ea typeface="+mn-ea"/>
              <a:cs typeface="+mn-cs"/>
            </a:endParaRPr>
          </a:p>
          <a:p>
            <a:r>
              <a:rPr lang="en-US" kern="1200" dirty="0">
                <a:solidFill>
                  <a:schemeClr val="tx1"/>
                </a:solidFill>
                <a:effectLst/>
                <a:latin typeface="+mn-lt"/>
                <a:ea typeface="+mn-ea"/>
                <a:cs typeface="+mn-cs"/>
              </a:rPr>
              <a:t>Perception management </a:t>
            </a:r>
            <a:r>
              <a:rPr lang="en-US" b="1" kern="1200" dirty="0">
                <a:solidFill>
                  <a:schemeClr val="tx1"/>
                </a:solidFill>
                <a:effectLst/>
                <a:latin typeface="+mn-lt"/>
                <a:ea typeface="+mn-ea"/>
                <a:cs typeface="+mn-cs"/>
              </a:rPr>
              <a:t>holds staff accountable </a:t>
            </a:r>
            <a:r>
              <a:rPr lang="en-US" kern="1200" dirty="0">
                <a:solidFill>
                  <a:schemeClr val="tx1"/>
                </a:solidFill>
                <a:effectLst/>
                <a:latin typeface="+mn-lt"/>
                <a:ea typeface="+mn-ea"/>
                <a:cs typeface="+mn-cs"/>
              </a:rPr>
              <a:t>for their actions = on your end, this means less policing, more mentorship &amp; coaching.</a:t>
            </a:r>
          </a:p>
          <a:p>
            <a:pPr lvl="1"/>
            <a:r>
              <a:rPr lang="en-US" kern="1200" dirty="0">
                <a:solidFill>
                  <a:schemeClr val="tx1"/>
                </a:solidFill>
                <a:effectLst/>
                <a:latin typeface="+mn-lt"/>
                <a:ea typeface="+mn-ea"/>
                <a:cs typeface="+mn-cs"/>
              </a:rPr>
              <a:t>You discuss outcomes of their actions, and provide tools and feedback to help realign intention with outcome</a:t>
            </a:r>
            <a:br>
              <a:rPr lang="en-US" kern="1200" dirty="0">
                <a:solidFill>
                  <a:schemeClr val="tx1"/>
                </a:solidFill>
                <a:effectLst/>
                <a:latin typeface="+mn-lt"/>
                <a:ea typeface="+mn-ea"/>
                <a:cs typeface="+mn-cs"/>
              </a:rPr>
            </a:br>
            <a:endParaRPr lang="en-US" kern="1200" dirty="0">
              <a:solidFill>
                <a:schemeClr val="tx1"/>
              </a:solidFill>
              <a:effectLst/>
              <a:latin typeface="+mn-lt"/>
              <a:ea typeface="+mn-ea"/>
              <a:cs typeface="+mn-cs"/>
            </a:endParaRPr>
          </a:p>
          <a:p>
            <a:pPr lvl="1"/>
            <a:endParaRPr lang="en-US" kern="1200" dirty="0">
              <a:solidFill>
                <a:schemeClr val="tx1"/>
              </a:solidFill>
              <a:effectLst/>
              <a:latin typeface="+mn-lt"/>
              <a:ea typeface="+mn-ea"/>
              <a:cs typeface="+mn-cs"/>
            </a:endParaRPr>
          </a:p>
          <a:p>
            <a:r>
              <a:rPr lang="en-US" b="1" kern="1200" dirty="0">
                <a:solidFill>
                  <a:schemeClr val="tx1"/>
                </a:solidFill>
                <a:effectLst/>
                <a:latin typeface="+mn-lt"/>
                <a:ea typeface="+mn-ea"/>
                <a:cs typeface="+mn-cs"/>
              </a:rPr>
              <a:t>Increased self-awareness and intention </a:t>
            </a:r>
            <a:r>
              <a:rPr lang="en-US" kern="1200" dirty="0">
                <a:solidFill>
                  <a:schemeClr val="tx1"/>
                </a:solidFill>
                <a:effectLst/>
                <a:latin typeface="+mn-lt"/>
                <a:ea typeface="+mn-ea"/>
                <a:cs typeface="+mn-cs"/>
              </a:rPr>
              <a:t>of your team = produces increased (and more consistent) customer &amp; client experiences</a:t>
            </a:r>
            <a:br>
              <a:rPr lang="en-US" kern="1200" dirty="0">
                <a:solidFill>
                  <a:schemeClr val="tx1"/>
                </a:solidFill>
                <a:effectLst/>
                <a:latin typeface="+mn-lt"/>
                <a:ea typeface="+mn-ea"/>
                <a:cs typeface="+mn-cs"/>
              </a:rPr>
            </a:br>
            <a:endParaRPr lang="en-US" kern="1200" dirty="0">
              <a:solidFill>
                <a:schemeClr val="tx1"/>
              </a:solidFill>
              <a:effectLst/>
              <a:latin typeface="+mn-lt"/>
              <a:ea typeface="+mn-ea"/>
              <a:cs typeface="+mn-cs"/>
            </a:endParaRPr>
          </a:p>
          <a:p>
            <a:endParaRPr lang="en-US" kern="1200" dirty="0">
              <a:solidFill>
                <a:schemeClr val="tx1"/>
              </a:solidFill>
              <a:effectLst/>
              <a:latin typeface="+mn-lt"/>
              <a:ea typeface="+mn-ea"/>
              <a:cs typeface="+mn-cs"/>
            </a:endParaRPr>
          </a:p>
          <a:p>
            <a:r>
              <a:rPr lang="en-US" b="1" kern="1200" dirty="0">
                <a:solidFill>
                  <a:schemeClr val="tx1"/>
                </a:solidFill>
                <a:effectLst/>
                <a:latin typeface="+mn-lt"/>
                <a:ea typeface="+mn-ea"/>
                <a:cs typeface="+mn-cs"/>
              </a:rPr>
              <a:t>Difficult conversations are easier to have</a:t>
            </a:r>
            <a:r>
              <a:rPr lang="en-US" kern="1200" dirty="0">
                <a:solidFill>
                  <a:schemeClr val="tx1"/>
                </a:solidFill>
                <a:effectLst/>
                <a:latin typeface="+mn-lt"/>
                <a:ea typeface="+mn-ea"/>
                <a:cs typeface="+mn-cs"/>
              </a:rPr>
              <a:t>.  Conversations that focus on the cause/effect of actions are more objective, and they are less likely to feel like personal attacks.</a:t>
            </a:r>
            <a:br>
              <a:rPr lang="en-US" kern="1200" dirty="0">
                <a:solidFill>
                  <a:schemeClr val="tx1"/>
                </a:solidFill>
                <a:effectLst/>
                <a:latin typeface="+mn-lt"/>
                <a:ea typeface="+mn-ea"/>
                <a:cs typeface="+mn-cs"/>
              </a:rPr>
            </a:br>
            <a:endParaRPr lang="en-US" kern="1200" dirty="0">
              <a:solidFill>
                <a:schemeClr val="tx1"/>
              </a:solidFill>
              <a:effectLst/>
              <a:latin typeface="+mn-lt"/>
              <a:ea typeface="+mn-ea"/>
              <a:cs typeface="+mn-cs"/>
            </a:endParaRPr>
          </a:p>
          <a:p>
            <a:endParaRPr lang="en-US"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Less micromanagement!  </a:t>
            </a:r>
            <a:r>
              <a:rPr lang="en-US" sz="1200" kern="1200" dirty="0">
                <a:solidFill>
                  <a:schemeClr val="tx1"/>
                </a:solidFill>
                <a:effectLst/>
                <a:latin typeface="+mn-lt"/>
                <a:ea typeface="+mn-ea"/>
                <a:cs typeface="+mn-cs"/>
              </a:rPr>
              <a:t>Staff become increasingly more self-aware and self-correcting as they build confidence over time.</a:t>
            </a:r>
            <a:endParaRPr lang="en-US" dirty="0"/>
          </a:p>
        </p:txBody>
      </p:sp>
      <p:sp>
        <p:nvSpPr>
          <p:cNvPr id="4" name="Slide Number Placeholder 3"/>
          <p:cNvSpPr>
            <a:spLocks noGrp="1"/>
          </p:cNvSpPr>
          <p:nvPr>
            <p:ph type="sldNum" sz="quarter" idx="5"/>
          </p:nvPr>
        </p:nvSpPr>
        <p:spPr/>
        <p:txBody>
          <a:bodyPr/>
          <a:lstStyle/>
          <a:p>
            <a:fld id="{42DCC96E-3D6A-4935-9DBC-8BC2C9E504D0}" type="slidenum">
              <a:rPr lang="en-US" smtClean="0"/>
              <a:t>7</a:t>
            </a:fld>
            <a:endParaRPr lang="en-US"/>
          </a:p>
        </p:txBody>
      </p:sp>
    </p:spTree>
    <p:extLst>
      <p:ext uri="{BB962C8B-B14F-4D97-AF65-F5344CB8AC3E}">
        <p14:creationId xmlns:p14="http://schemas.microsoft.com/office/powerpoint/2010/main" val="26174702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your employees benefit from having a manager utilizing a </a:t>
            </a:r>
            <a:r>
              <a:rPr lang="en-US" dirty="0" err="1"/>
              <a:t>pcpt</a:t>
            </a:r>
            <a:r>
              <a:rPr lang="en-US" dirty="0"/>
              <a:t> mgmt. </a:t>
            </a:r>
            <a:r>
              <a:rPr lang="en-US" dirty="0" err="1"/>
              <a:t>frmwk</a:t>
            </a:r>
            <a:r>
              <a:rPr lang="en-US" dirty="0"/>
              <a:t>:</a:t>
            </a:r>
          </a:p>
          <a:p>
            <a:r>
              <a:rPr lang="en-US" sz="1200" kern="1200" dirty="0">
                <a:solidFill>
                  <a:schemeClr val="tx1"/>
                </a:solidFill>
                <a:effectLst/>
                <a:latin typeface="+mn-lt"/>
                <a:ea typeface="+mn-ea"/>
                <a:cs typeface="+mn-cs"/>
              </a:rPr>
              <a:t>	(Especially important when a person’s job isn’t necessarily their career. The </a:t>
            </a:r>
            <a:r>
              <a:rPr lang="en-US" sz="1200" kern="1200" dirty="0" err="1">
                <a:solidFill>
                  <a:schemeClr val="tx1"/>
                </a:solidFill>
                <a:effectLst/>
                <a:latin typeface="+mn-lt"/>
                <a:ea typeface="+mn-ea"/>
                <a:cs typeface="+mn-cs"/>
              </a:rPr>
              <a:t>pcpt</a:t>
            </a:r>
            <a:r>
              <a:rPr lang="en-US" sz="1200" kern="1200" dirty="0">
                <a:solidFill>
                  <a:schemeClr val="tx1"/>
                </a:solidFill>
                <a:effectLst/>
                <a:latin typeface="+mn-lt"/>
                <a:ea typeface="+mn-ea"/>
                <a:cs typeface="+mn-cs"/>
              </a:rPr>
              <a:t> mgmt. </a:t>
            </a:r>
            <a:r>
              <a:rPr lang="en-US" sz="1200" kern="1200" dirty="0" err="1">
                <a:solidFill>
                  <a:schemeClr val="tx1"/>
                </a:solidFill>
                <a:effectLst/>
                <a:latin typeface="+mn-lt"/>
                <a:ea typeface="+mn-ea"/>
                <a:cs typeface="+mn-cs"/>
              </a:rPr>
              <a:t>fmwk</a:t>
            </a:r>
            <a:r>
              <a:rPr lang="en-US" sz="1200" kern="1200" dirty="0">
                <a:solidFill>
                  <a:schemeClr val="tx1"/>
                </a:solidFill>
                <a:effectLst/>
                <a:latin typeface="+mn-lt"/>
                <a:ea typeface="+mn-ea"/>
                <a:cs typeface="+mn-cs"/>
              </a:rPr>
              <a:t> bridges that gap by providing universally-applicable professional skills/</a:t>
            </a:r>
            <a:r>
              <a:rPr lang="en-US" sz="1200" kern="1200" dirty="0" err="1">
                <a:solidFill>
                  <a:schemeClr val="tx1"/>
                </a:solidFill>
                <a:effectLst/>
                <a:latin typeface="+mn-lt"/>
                <a:ea typeface="+mn-ea"/>
                <a:cs typeface="+mn-cs"/>
              </a:rPr>
              <a:t>exps</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Your staff will learn </a:t>
            </a:r>
            <a:r>
              <a:rPr lang="en-US" sz="1200" b="1" kern="1200" dirty="0">
                <a:solidFill>
                  <a:schemeClr val="tx1"/>
                </a:solidFill>
                <a:effectLst/>
                <a:latin typeface="+mn-lt"/>
                <a:ea typeface="+mn-ea"/>
                <a:cs typeface="+mn-cs"/>
              </a:rPr>
              <a:t>patterns of behavior </a:t>
            </a:r>
            <a:r>
              <a:rPr lang="en-US" sz="1200" kern="1200" dirty="0">
                <a:solidFill>
                  <a:schemeClr val="tx1"/>
                </a:solidFill>
                <a:effectLst/>
                <a:latin typeface="+mn-lt"/>
                <a:ea typeface="+mn-ea"/>
                <a:cs typeface="+mn-cs"/>
              </a:rPr>
              <a:t>that build credibility, trust, and help them develop a professional reputation.</a:t>
            </a:r>
          </a:p>
          <a:p>
            <a:pPr lvl="2"/>
            <a:r>
              <a:rPr lang="en-US" sz="1200" kern="1200" dirty="0">
                <a:solidFill>
                  <a:schemeClr val="tx1"/>
                </a:solidFill>
                <a:effectLst/>
                <a:latin typeface="+mn-lt"/>
                <a:ea typeface="+mn-ea"/>
                <a:cs typeface="+mn-cs"/>
              </a:rPr>
              <a:t>Prof. reputations take time to build, so getting off on right foot early = better for them in the long run</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2"/>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Showing staff how to manage perceptions </a:t>
            </a:r>
            <a:r>
              <a:rPr lang="en-US" sz="1200" b="1" kern="1200" dirty="0">
                <a:solidFill>
                  <a:schemeClr val="tx1"/>
                </a:solidFill>
                <a:effectLst/>
                <a:latin typeface="+mn-lt"/>
                <a:ea typeface="+mn-ea"/>
                <a:cs typeface="+mn-cs"/>
              </a:rPr>
              <a:t>increases their opportunities </a:t>
            </a:r>
            <a:r>
              <a:rPr lang="en-US" sz="1200" kern="1200" dirty="0">
                <a:solidFill>
                  <a:schemeClr val="tx1"/>
                </a:solidFill>
                <a:effectLst/>
                <a:latin typeface="+mn-lt"/>
                <a:ea typeface="+mn-ea"/>
                <a:cs typeface="+mn-cs"/>
              </a:rPr>
              <a:t>for growth, promotion, &amp; advancement.</a:t>
            </a:r>
          </a:p>
          <a:p>
            <a:pPr lvl="2"/>
            <a:r>
              <a:rPr lang="en-US" sz="1200" kern="1200" dirty="0">
                <a:solidFill>
                  <a:schemeClr val="tx1"/>
                </a:solidFill>
                <a:effectLst/>
                <a:latin typeface="+mn-lt"/>
                <a:ea typeface="+mn-ea"/>
                <a:cs typeface="+mn-cs"/>
              </a:rPr>
              <a:t>PIE Model</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2"/>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Your staff will also </a:t>
            </a:r>
            <a:r>
              <a:rPr lang="en-US" sz="1200" b="1" kern="1200" dirty="0">
                <a:solidFill>
                  <a:schemeClr val="tx1"/>
                </a:solidFill>
                <a:effectLst/>
                <a:latin typeface="+mn-lt"/>
                <a:ea typeface="+mn-ea"/>
                <a:cs typeface="+mn-cs"/>
              </a:rPr>
              <a:t>develop better communication skills, </a:t>
            </a:r>
            <a:r>
              <a:rPr lang="en-US" sz="1200" b="0" kern="1200" dirty="0">
                <a:solidFill>
                  <a:schemeClr val="tx1"/>
                </a:solidFill>
                <a:effectLst/>
                <a:latin typeface="+mn-lt"/>
                <a:ea typeface="+mn-ea"/>
                <a:cs typeface="+mn-cs"/>
              </a:rPr>
              <a:t>which </a:t>
            </a:r>
            <a:r>
              <a:rPr lang="en-US" sz="1200" kern="1200" dirty="0">
                <a:solidFill>
                  <a:schemeClr val="tx1"/>
                </a:solidFill>
                <a:effectLst/>
                <a:latin typeface="+mn-lt"/>
                <a:ea typeface="+mn-ea"/>
                <a:cs typeface="+mn-cs"/>
              </a:rPr>
              <a:t>improve team dynamics and develop 2-way trust w/ mgmt.</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You can go to them with feedback</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They feel comfortable coming to you for guidance</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As your team develops confidence over time, they will start finding creative new ways to leverage their strengths to </a:t>
            </a:r>
            <a:r>
              <a:rPr lang="en-US" sz="1200" b="1" kern="1200" dirty="0">
                <a:solidFill>
                  <a:schemeClr val="tx1"/>
                </a:solidFill>
                <a:effectLst/>
                <a:latin typeface="+mn-lt"/>
                <a:ea typeface="+mn-ea"/>
                <a:cs typeface="+mn-cs"/>
              </a:rPr>
              <a:t>deliver additional value </a:t>
            </a:r>
            <a:r>
              <a:rPr lang="en-US" sz="1200" kern="1200" dirty="0">
                <a:solidFill>
                  <a:schemeClr val="tx1"/>
                </a:solidFill>
                <a:effectLst/>
                <a:latin typeface="+mn-lt"/>
                <a:ea typeface="+mn-ea"/>
                <a:cs typeface="+mn-cs"/>
              </a:rPr>
              <a:t>to your team.</a:t>
            </a:r>
          </a:p>
          <a:p>
            <a:pPr lvl="1"/>
            <a:endParaRPr lang="en-US" sz="1200" kern="1200" dirty="0">
              <a:solidFill>
                <a:schemeClr val="tx1"/>
              </a:solidFill>
              <a:effectLst/>
              <a:latin typeface="+mn-lt"/>
              <a:ea typeface="+mn-ea"/>
              <a:cs typeface="+mn-cs"/>
            </a:endParaRPr>
          </a:p>
          <a:p>
            <a:pPr lvl="1"/>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short </a:t>
            </a:r>
            <a:r>
              <a:rPr lang="en-US" sz="1200" kern="1200" dirty="0">
                <a:solidFill>
                  <a:schemeClr val="tx1"/>
                </a:solidFill>
                <a:effectLst/>
                <a:latin typeface="+mn-lt"/>
                <a:ea typeface="+mn-ea"/>
                <a:cs typeface="+mn-cs"/>
                <a:sym typeface="Wingdings" panose="05000000000000000000" pitchFamily="2" charset="2"/>
              </a:rPr>
              <a:t> </a:t>
            </a:r>
            <a:r>
              <a:rPr lang="en-US" sz="1200" kern="1200" dirty="0" err="1">
                <a:solidFill>
                  <a:schemeClr val="tx1"/>
                </a:solidFill>
                <a:effectLst/>
                <a:latin typeface="+mn-lt"/>
                <a:ea typeface="+mn-ea"/>
                <a:cs typeface="+mn-cs"/>
              </a:rPr>
              <a:t>Pcpt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Mgmt</a:t>
            </a:r>
            <a:r>
              <a:rPr lang="en-US" sz="1200" kern="1200" dirty="0">
                <a:solidFill>
                  <a:schemeClr val="tx1"/>
                </a:solidFill>
                <a:effectLst/>
                <a:latin typeface="+mn-lt"/>
                <a:ea typeface="+mn-ea"/>
                <a:cs typeface="+mn-cs"/>
              </a:rPr>
              <a:t> is a win-win </a:t>
            </a:r>
            <a:r>
              <a:rPr lang="en-US" sz="1200" kern="1200" dirty="0" err="1">
                <a:solidFill>
                  <a:schemeClr val="tx1"/>
                </a:solidFill>
                <a:effectLst/>
                <a:latin typeface="+mn-lt"/>
                <a:ea typeface="+mn-ea"/>
                <a:cs typeface="+mn-cs"/>
              </a:rPr>
              <a:t>frmwk</a:t>
            </a:r>
            <a:r>
              <a:rPr lang="en-US" sz="1200" kern="1200" dirty="0">
                <a:solidFill>
                  <a:schemeClr val="tx1"/>
                </a:solidFill>
                <a:effectLst/>
                <a:latin typeface="+mn-lt"/>
                <a:ea typeface="+mn-ea"/>
                <a:cs typeface="+mn-cs"/>
              </a:rPr>
              <a:t> that empowers staff without coddling them.</a:t>
            </a:r>
          </a:p>
          <a:p>
            <a:endParaRPr lang="en-US" dirty="0"/>
          </a:p>
        </p:txBody>
      </p:sp>
      <p:sp>
        <p:nvSpPr>
          <p:cNvPr id="4" name="Slide Number Placeholder 3"/>
          <p:cNvSpPr>
            <a:spLocks noGrp="1"/>
          </p:cNvSpPr>
          <p:nvPr>
            <p:ph type="sldNum" sz="quarter" idx="5"/>
          </p:nvPr>
        </p:nvSpPr>
        <p:spPr/>
        <p:txBody>
          <a:bodyPr/>
          <a:lstStyle/>
          <a:p>
            <a:fld id="{42DCC96E-3D6A-4935-9DBC-8BC2C9E504D0}" type="slidenum">
              <a:rPr lang="en-US" smtClean="0"/>
              <a:t>8</a:t>
            </a:fld>
            <a:endParaRPr lang="en-US"/>
          </a:p>
        </p:txBody>
      </p:sp>
    </p:spTree>
    <p:extLst>
      <p:ext uri="{BB962C8B-B14F-4D97-AF65-F5344CB8AC3E}">
        <p14:creationId xmlns:p14="http://schemas.microsoft.com/office/powerpoint/2010/main" val="3754450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prcpt</a:t>
            </a:r>
            <a:r>
              <a:rPr lang="en-US" sz="1200" kern="1200" dirty="0">
                <a:solidFill>
                  <a:schemeClr val="tx1"/>
                </a:solidFill>
                <a:effectLst/>
                <a:latin typeface="+mn-lt"/>
                <a:ea typeface="+mn-ea"/>
                <a:cs typeface="+mn-cs"/>
              </a:rPr>
              <a:t> model is a process used to teach staff how perceptions are formed.</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This model is the logic behind the framework</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model technically has 5 parts, BUT we really only care about 4.</a:t>
            </a:r>
            <a:endParaRPr lang="en-US" dirty="0"/>
          </a:p>
        </p:txBody>
      </p:sp>
      <p:sp>
        <p:nvSpPr>
          <p:cNvPr id="4" name="Slide Number Placeholder 3"/>
          <p:cNvSpPr>
            <a:spLocks noGrp="1"/>
          </p:cNvSpPr>
          <p:nvPr>
            <p:ph type="sldNum" sz="quarter" idx="5"/>
          </p:nvPr>
        </p:nvSpPr>
        <p:spPr/>
        <p:txBody>
          <a:bodyPr/>
          <a:lstStyle/>
          <a:p>
            <a:fld id="{42DCC96E-3D6A-4935-9DBC-8BC2C9E504D0}" type="slidenum">
              <a:rPr lang="en-US" smtClean="0"/>
              <a:t>9</a:t>
            </a:fld>
            <a:endParaRPr lang="en-US"/>
          </a:p>
        </p:txBody>
      </p:sp>
    </p:spTree>
    <p:extLst>
      <p:ext uri="{BB962C8B-B14F-4D97-AF65-F5344CB8AC3E}">
        <p14:creationId xmlns:p14="http://schemas.microsoft.com/office/powerpoint/2010/main" val="1929855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You send signals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Signals are </a:t>
            </a:r>
            <a:r>
              <a:rPr lang="en-US" sz="1200" b="1" i="1" u="sng" kern="1200" dirty="0">
                <a:solidFill>
                  <a:schemeClr val="tx1"/>
                </a:solidFill>
                <a:effectLst/>
                <a:latin typeface="+mn-lt"/>
                <a:ea typeface="+mn-ea"/>
                <a:cs typeface="+mn-cs"/>
              </a:rPr>
              <a:t>observable</a:t>
            </a:r>
            <a:r>
              <a:rPr lang="en-US" sz="1200" kern="1200" dirty="0">
                <a:solidFill>
                  <a:schemeClr val="tx1"/>
                </a:solidFill>
                <a:effectLst/>
                <a:latin typeface="+mn-lt"/>
                <a:ea typeface="+mn-ea"/>
                <a:cs typeface="+mn-cs"/>
              </a:rPr>
              <a:t> information (which can be verbal or nonverbal)</a:t>
            </a:r>
          </a:p>
          <a:p>
            <a:pPr lvl="1"/>
            <a:r>
              <a:rPr lang="en-US" sz="1200" kern="1200" dirty="0">
                <a:solidFill>
                  <a:schemeClr val="tx1"/>
                </a:solidFill>
                <a:effectLst/>
                <a:latin typeface="+mn-lt"/>
                <a:ea typeface="+mn-ea"/>
                <a:cs typeface="+mn-cs"/>
              </a:rPr>
              <a:t>KEYWORD here is </a:t>
            </a:r>
            <a:r>
              <a:rPr lang="en-US" sz="1200" b="1" kern="1200" dirty="0">
                <a:solidFill>
                  <a:schemeClr val="tx1"/>
                </a:solidFill>
                <a:effectLst/>
                <a:latin typeface="+mn-lt"/>
                <a:ea typeface="+mn-ea"/>
                <a:cs typeface="+mn-cs"/>
              </a:rPr>
              <a:t>Observable</a:t>
            </a:r>
          </a:p>
          <a:p>
            <a:pPr lvl="1"/>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Intent and context are almost always invisible because no one can read your mind</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a:t>
            </a:r>
            <a:r>
              <a:rPr lang="en-US" sz="1200" kern="1200" dirty="0" err="1">
                <a:solidFill>
                  <a:schemeClr val="tx1"/>
                </a:solidFill>
                <a:effectLst/>
                <a:latin typeface="+mn-lt"/>
                <a:ea typeface="+mn-ea"/>
                <a:cs typeface="+mn-cs"/>
              </a:rPr>
              <a:t>pcpt</a:t>
            </a:r>
            <a:r>
              <a:rPr lang="en-US" sz="1200" kern="1200" dirty="0">
                <a:solidFill>
                  <a:schemeClr val="tx1"/>
                </a:solidFill>
                <a:effectLst/>
                <a:latin typeface="+mn-lt"/>
                <a:ea typeface="+mn-ea"/>
                <a:cs typeface="+mn-cs"/>
              </a:rPr>
              <a:t> mgmt., meaning is assigned by observers through a process called…</a:t>
            </a:r>
            <a:endParaRPr lang="en-US" dirty="0"/>
          </a:p>
        </p:txBody>
      </p:sp>
      <p:sp>
        <p:nvSpPr>
          <p:cNvPr id="4" name="Slide Number Placeholder 3"/>
          <p:cNvSpPr>
            <a:spLocks noGrp="1"/>
          </p:cNvSpPr>
          <p:nvPr>
            <p:ph type="sldNum" sz="quarter" idx="5"/>
          </p:nvPr>
        </p:nvSpPr>
        <p:spPr/>
        <p:txBody>
          <a:bodyPr/>
          <a:lstStyle/>
          <a:p>
            <a:fld id="{42DCC96E-3D6A-4935-9DBC-8BC2C9E504D0}" type="slidenum">
              <a:rPr lang="en-US" smtClean="0"/>
              <a:t>10</a:t>
            </a:fld>
            <a:endParaRPr lang="en-US"/>
          </a:p>
        </p:txBody>
      </p:sp>
    </p:spTree>
    <p:extLst>
      <p:ext uri="{BB962C8B-B14F-4D97-AF65-F5344CB8AC3E}">
        <p14:creationId xmlns:p14="http://schemas.microsoft.com/office/powerpoint/2010/main" val="34632466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Judgment. Observed signals get judged</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Before I lose you—I get that this isn’t the best word. I ask that you please just stick with me, keep an open mind, and hear me out:</a:t>
            </a:r>
          </a:p>
          <a:p>
            <a:pPr lvl="0"/>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 the context of </a:t>
            </a:r>
            <a:r>
              <a:rPr lang="en-US" sz="1200" kern="1200" dirty="0" err="1">
                <a:solidFill>
                  <a:schemeClr val="tx1"/>
                </a:solidFill>
                <a:effectLst/>
                <a:latin typeface="+mn-lt"/>
                <a:ea typeface="+mn-ea"/>
                <a:cs typeface="+mn-cs"/>
              </a:rPr>
              <a:t>Pcptn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Mgmt</a:t>
            </a:r>
            <a:r>
              <a:rPr lang="en-US" sz="1200" kern="1200" dirty="0">
                <a:solidFill>
                  <a:schemeClr val="tx1"/>
                </a:solidFill>
                <a:effectLst/>
                <a:latin typeface="+mn-lt"/>
                <a:ea typeface="+mn-ea"/>
                <a:cs typeface="+mn-cs"/>
              </a:rPr>
              <a:t>:</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Jdgmt</a:t>
            </a:r>
            <a:r>
              <a:rPr lang="en-US" sz="1200" kern="1200" dirty="0">
                <a:solidFill>
                  <a:schemeClr val="tx1"/>
                </a:solidFill>
                <a:effectLst/>
                <a:latin typeface="+mn-lt"/>
                <a:ea typeface="+mn-ea"/>
                <a:cs typeface="+mn-cs"/>
              </a:rPr>
              <a:t> = a subconscious process that people use to evaluates and assigns meaning to signals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Ex. What does this shape mean to you?</a:t>
            </a:r>
          </a:p>
          <a:p>
            <a:pPr lvl="2"/>
            <a:r>
              <a:rPr lang="en-US" sz="1200" kern="1200" dirty="0">
                <a:solidFill>
                  <a:schemeClr val="tx1"/>
                </a:solidFill>
                <a:effectLst/>
                <a:latin typeface="+mn-lt"/>
                <a:ea typeface="+mn-ea"/>
                <a:cs typeface="+mn-cs"/>
              </a:rPr>
              <a:t>To me—</a:t>
            </a:r>
          </a:p>
          <a:p>
            <a:pPr marL="1543050" lvl="3" indent="-171450">
              <a:buFont typeface="Arial" panose="020B0604020202020204" pitchFamily="34" charset="0"/>
              <a:buChar char="•"/>
            </a:pPr>
            <a:r>
              <a:rPr lang="en-US" sz="1200" kern="1200" dirty="0">
                <a:solidFill>
                  <a:schemeClr val="tx1"/>
                </a:solidFill>
                <a:effectLst/>
                <a:latin typeface="+mn-lt"/>
                <a:ea typeface="+mn-ea"/>
                <a:cs typeface="+mn-cs"/>
              </a:rPr>
              <a:t>A puzzle piece</a:t>
            </a:r>
          </a:p>
          <a:p>
            <a:pPr marL="1543050" lvl="3" indent="-171450">
              <a:buFont typeface="Arial" panose="020B0604020202020204" pitchFamily="34" charset="0"/>
              <a:buChar char="•"/>
            </a:pPr>
            <a:r>
              <a:rPr lang="en-US" sz="1200" kern="1200" dirty="0">
                <a:solidFill>
                  <a:schemeClr val="tx1"/>
                </a:solidFill>
                <a:effectLst/>
                <a:latin typeface="+mn-lt"/>
                <a:ea typeface="+mn-ea"/>
                <a:cs typeface="+mn-cs"/>
              </a:rPr>
              <a:t>Edge piece = border = connects with another edge piece</a:t>
            </a:r>
          </a:p>
          <a:p>
            <a:pPr marL="1543050" lvl="3" indent="-171450">
              <a:buFont typeface="Arial" panose="020B0604020202020204" pitchFamily="34" charset="0"/>
              <a:buChar char="•"/>
            </a:pP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Most signals are more ambiguous than the puzzle piece, though, and can be interpreted in multiple ways</a:t>
            </a:r>
          </a:p>
        </p:txBody>
      </p:sp>
      <p:sp>
        <p:nvSpPr>
          <p:cNvPr id="4" name="Slide Number Placeholder 3"/>
          <p:cNvSpPr>
            <a:spLocks noGrp="1"/>
          </p:cNvSpPr>
          <p:nvPr>
            <p:ph type="sldNum" sz="quarter" idx="5"/>
          </p:nvPr>
        </p:nvSpPr>
        <p:spPr/>
        <p:txBody>
          <a:bodyPr/>
          <a:lstStyle/>
          <a:p>
            <a:fld id="{42DCC96E-3D6A-4935-9DBC-8BC2C9E504D0}" type="slidenum">
              <a:rPr lang="en-US" smtClean="0"/>
              <a:t>11</a:t>
            </a:fld>
            <a:endParaRPr lang="en-US"/>
          </a:p>
        </p:txBody>
      </p:sp>
    </p:spTree>
    <p:extLst>
      <p:ext uri="{BB962C8B-B14F-4D97-AF65-F5344CB8AC3E}">
        <p14:creationId xmlns:p14="http://schemas.microsoft.com/office/powerpoint/2010/main" val="20984606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the </a:t>
            </a:r>
            <a:r>
              <a:rPr lang="en-US" sz="1200" kern="1200" dirty="0" err="1">
                <a:solidFill>
                  <a:schemeClr val="tx1"/>
                </a:solidFill>
                <a:effectLst/>
                <a:latin typeface="+mn-lt"/>
                <a:ea typeface="+mn-ea"/>
                <a:cs typeface="+mn-cs"/>
              </a:rPr>
              <a:t>pcpt</a:t>
            </a:r>
            <a:r>
              <a:rPr lang="en-US" sz="1200" kern="1200" dirty="0">
                <a:solidFill>
                  <a:schemeClr val="tx1"/>
                </a:solidFill>
                <a:effectLst/>
                <a:latin typeface="+mn-lt"/>
                <a:ea typeface="+mn-ea"/>
                <a:cs typeface="+mn-cs"/>
              </a:rPr>
              <a:t> model &amp; </a:t>
            </a:r>
            <a:r>
              <a:rPr lang="en-US" sz="1200" kern="1200" dirty="0" err="1">
                <a:solidFill>
                  <a:schemeClr val="tx1"/>
                </a:solidFill>
                <a:effectLst/>
                <a:latin typeface="+mn-lt"/>
                <a:ea typeface="+mn-ea"/>
                <a:cs typeface="+mn-cs"/>
              </a:rPr>
              <a:t>frmwk</a:t>
            </a:r>
            <a:r>
              <a:rPr lang="en-US" sz="1200" kern="1200" dirty="0">
                <a:solidFill>
                  <a:schemeClr val="tx1"/>
                </a:solidFill>
                <a:effectLst/>
                <a:latin typeface="+mn-lt"/>
                <a:ea typeface="+mn-ea"/>
                <a:cs typeface="+mn-cs"/>
              </a:rPr>
              <a:t>, “Judgment” exclusively refers to an automatic, subconscious </a:t>
            </a:r>
            <a:r>
              <a:rPr lang="en-US" sz="1200" b="1" kern="1200" dirty="0">
                <a:solidFill>
                  <a:schemeClr val="tx1"/>
                </a:solidFill>
                <a:effectLst/>
                <a:latin typeface="+mn-lt"/>
                <a:ea typeface="+mn-ea"/>
                <a:cs typeface="+mn-cs"/>
              </a:rPr>
              <a:t>survival mechanism </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It is a </a:t>
            </a:r>
            <a:r>
              <a:rPr lang="en-US" sz="1200" b="1" kern="1200" dirty="0">
                <a:solidFill>
                  <a:schemeClr val="tx1"/>
                </a:solidFill>
                <a:effectLst/>
                <a:latin typeface="+mn-lt"/>
                <a:ea typeface="+mn-ea"/>
                <a:cs typeface="+mn-cs"/>
              </a:rPr>
              <a:t>cognitive shortcut</a:t>
            </a:r>
            <a:r>
              <a:rPr lang="en-US" sz="1200" kern="1200" dirty="0">
                <a:solidFill>
                  <a:schemeClr val="tx1"/>
                </a:solidFill>
                <a:effectLst/>
                <a:latin typeface="+mn-lt"/>
                <a:ea typeface="+mn-ea"/>
                <a:cs typeface="+mn-cs"/>
              </a:rPr>
              <a:t> to evaluate </a:t>
            </a:r>
            <a:r>
              <a:rPr lang="en-US" sz="1200" b="1" kern="1200" dirty="0">
                <a:solidFill>
                  <a:schemeClr val="tx1"/>
                </a:solidFill>
                <a:effectLst/>
                <a:latin typeface="+mn-lt"/>
                <a:ea typeface="+mn-ea"/>
                <a:cs typeface="+mn-cs"/>
              </a:rPr>
              <a:t>risk and safety </a:t>
            </a:r>
            <a:r>
              <a:rPr lang="en-US" sz="1200" kern="1200" dirty="0">
                <a:solidFill>
                  <a:schemeClr val="tx1"/>
                </a:solidFill>
                <a:effectLst/>
                <a:latin typeface="+mn-lt"/>
                <a:ea typeface="+mn-ea"/>
                <a:cs typeface="+mn-cs"/>
              </a:rPr>
              <a:t>as quickly as possible</a:t>
            </a:r>
          </a:p>
          <a:p>
            <a:pPr lvl="1"/>
            <a:r>
              <a:rPr lang="en-US" sz="1200" kern="1200" dirty="0">
                <a:solidFill>
                  <a:schemeClr val="tx1"/>
                </a:solidFill>
                <a:effectLst/>
                <a:latin typeface="+mn-lt"/>
                <a:ea typeface="+mn-ea"/>
                <a:cs typeface="+mn-cs"/>
              </a:rPr>
              <a:t>Sacrifices accuracy for speed to quickly evaluate how to respond to people/situations involving </a:t>
            </a:r>
            <a:r>
              <a:rPr lang="en-US" sz="1200" b="1" kern="1200" dirty="0">
                <a:solidFill>
                  <a:schemeClr val="tx1"/>
                </a:solidFill>
                <a:effectLst/>
                <a:latin typeface="+mn-lt"/>
                <a:ea typeface="+mn-ea"/>
                <a:cs typeface="+mn-cs"/>
              </a:rPr>
              <a:t>uncertainty</a:t>
            </a:r>
            <a:br>
              <a:rPr lang="en-US" sz="1200" b="1" kern="1200" dirty="0">
                <a:solidFill>
                  <a:schemeClr val="tx1"/>
                </a:solidFill>
                <a:effectLst/>
                <a:latin typeface="+mn-lt"/>
                <a:ea typeface="+mn-ea"/>
                <a:cs typeface="+mn-cs"/>
              </a:rPr>
            </a:br>
            <a:endParaRPr lang="en-US" sz="1200" b="1" kern="1200" dirty="0">
              <a:solidFill>
                <a:schemeClr val="tx1"/>
              </a:solidFill>
              <a:effectLst/>
              <a:latin typeface="+mn-lt"/>
              <a:ea typeface="+mn-ea"/>
              <a:cs typeface="+mn-cs"/>
            </a:endParaRPr>
          </a:p>
          <a:p>
            <a:pPr lvl="1"/>
            <a:endParaRPr lang="en-US" sz="1200" b="1"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Pcpt</a:t>
            </a:r>
            <a:r>
              <a:rPr lang="en-US" sz="1200" kern="1200" dirty="0">
                <a:solidFill>
                  <a:schemeClr val="tx1"/>
                </a:solidFill>
                <a:effectLst/>
                <a:latin typeface="+mn-lt"/>
                <a:ea typeface="+mn-ea"/>
                <a:cs typeface="+mn-cs"/>
              </a:rPr>
              <a:t> mgmt. does not disregard factors like bias, personal experience, emotional state, social/cultural norms, etc.</a:t>
            </a:r>
          </a:p>
          <a:p>
            <a:pPr lvl="1"/>
            <a:r>
              <a:rPr lang="en-US" sz="1200" kern="1200" dirty="0">
                <a:solidFill>
                  <a:schemeClr val="tx1"/>
                </a:solidFill>
                <a:effectLst/>
                <a:latin typeface="+mn-lt"/>
                <a:ea typeface="+mn-ea"/>
                <a:cs typeface="+mn-cs"/>
              </a:rPr>
              <a:t>These are </a:t>
            </a:r>
            <a:r>
              <a:rPr lang="en-US" sz="1200" b="1" kern="1200" dirty="0">
                <a:solidFill>
                  <a:schemeClr val="tx1"/>
                </a:solidFill>
                <a:effectLst/>
                <a:latin typeface="+mn-lt"/>
                <a:ea typeface="+mn-ea"/>
                <a:cs typeface="+mn-cs"/>
              </a:rPr>
              <a:t>cognitive filters </a:t>
            </a:r>
            <a:r>
              <a:rPr lang="en-US" sz="1200" kern="1200" dirty="0">
                <a:solidFill>
                  <a:schemeClr val="tx1"/>
                </a:solidFill>
                <a:effectLst/>
                <a:latin typeface="+mn-lt"/>
                <a:ea typeface="+mn-ea"/>
                <a:cs typeface="+mn-cs"/>
              </a:rPr>
              <a:t>that influence the outcomes of </a:t>
            </a:r>
            <a:r>
              <a:rPr lang="en-US" sz="1200" kern="1200" dirty="0" err="1">
                <a:solidFill>
                  <a:schemeClr val="tx1"/>
                </a:solidFill>
                <a:effectLst/>
                <a:latin typeface="+mn-lt"/>
                <a:ea typeface="+mn-ea"/>
                <a:cs typeface="+mn-cs"/>
              </a:rPr>
              <a:t>jdgmnt</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1"/>
            <a:endParaRPr lang="en-US"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Prcpt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mgmt</a:t>
            </a:r>
            <a:r>
              <a:rPr lang="en-US" sz="1200" kern="1200" dirty="0">
                <a:solidFill>
                  <a:schemeClr val="tx1"/>
                </a:solidFill>
                <a:effectLst/>
                <a:latin typeface="+mn-lt"/>
                <a:ea typeface="+mn-ea"/>
                <a:cs typeface="+mn-cs"/>
              </a:rPr>
              <a:t> is not about trying to eliminate, diminish, change, or ignore these filters </a:t>
            </a:r>
            <a:r>
              <a:rPr lang="en-US" sz="1200" kern="1200" dirty="0">
                <a:solidFill>
                  <a:schemeClr val="tx1"/>
                </a:solidFill>
                <a:effectLst/>
                <a:latin typeface="+mn-lt"/>
                <a:ea typeface="+mn-ea"/>
                <a:cs typeface="+mn-cs"/>
                <a:sym typeface="Wingdings" panose="05000000000000000000" pitchFamily="2" charset="2"/>
              </a:rPr>
              <a:t></a:t>
            </a:r>
            <a:r>
              <a:rPr lang="en-US" sz="1200" kern="1200" dirty="0">
                <a:solidFill>
                  <a:schemeClr val="tx1"/>
                </a:solidFill>
                <a:effectLst/>
                <a:latin typeface="+mn-lt"/>
                <a:ea typeface="+mn-ea"/>
                <a:cs typeface="+mn-cs"/>
              </a:rPr>
              <a:t> It is about</a:t>
            </a:r>
          </a:p>
          <a:p>
            <a:pPr lvl="1"/>
            <a:r>
              <a:rPr lang="en-US" sz="1200" kern="1200" dirty="0">
                <a:solidFill>
                  <a:schemeClr val="tx1"/>
                </a:solidFill>
                <a:effectLst/>
                <a:latin typeface="+mn-lt"/>
                <a:ea typeface="+mn-ea"/>
                <a:cs typeface="+mn-cs"/>
              </a:rPr>
              <a:t>Accepting that perfection is unattainable since you cannot control how others think</a:t>
            </a:r>
          </a:p>
          <a:p>
            <a:pPr lvl="1"/>
            <a:r>
              <a:rPr lang="en-US" sz="1200" kern="1200" dirty="0">
                <a:solidFill>
                  <a:schemeClr val="tx1"/>
                </a:solidFill>
                <a:effectLst/>
                <a:latin typeface="+mn-lt"/>
                <a:ea typeface="+mn-ea"/>
                <a:cs typeface="+mn-cs"/>
              </a:rPr>
              <a:t>	(Although if you DO have that ability, I kindly request you accompany me to the bank immediately after this presentation)</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Regardless, the nice thing about </a:t>
            </a:r>
            <a:r>
              <a:rPr lang="en-US" sz="1200" kern="1200" dirty="0" err="1">
                <a:solidFill>
                  <a:schemeClr val="tx1"/>
                </a:solidFill>
                <a:effectLst/>
                <a:latin typeface="+mn-lt"/>
                <a:ea typeface="+mn-ea"/>
                <a:cs typeface="+mn-cs"/>
              </a:rPr>
              <a:t>prcpt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mgmt</a:t>
            </a:r>
            <a:r>
              <a:rPr lang="en-US" sz="1200" kern="1200" dirty="0">
                <a:solidFill>
                  <a:schemeClr val="tx1"/>
                </a:solidFill>
                <a:effectLst/>
                <a:latin typeface="+mn-lt"/>
                <a:ea typeface="+mn-ea"/>
                <a:cs typeface="+mn-cs"/>
              </a:rPr>
              <a:t> is that effort is more important than perfection</a:t>
            </a:r>
          </a:p>
          <a:p>
            <a:pPr lvl="1"/>
            <a:endParaRPr lang="en-US" sz="1200" kern="1200" dirty="0">
              <a:solidFill>
                <a:schemeClr val="tx1"/>
              </a:solidFill>
              <a:effectLst/>
              <a:latin typeface="+mn-lt"/>
              <a:ea typeface="+mn-ea"/>
              <a:cs typeface="+mn-cs"/>
            </a:endParaRPr>
          </a:p>
          <a:p>
            <a:pPr lvl="1"/>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 recognize that “Judgment” can be a </a:t>
            </a:r>
            <a:r>
              <a:rPr lang="en-US" sz="1200" b="1" kern="1200" dirty="0">
                <a:solidFill>
                  <a:schemeClr val="tx1"/>
                </a:solidFill>
                <a:effectLst/>
                <a:latin typeface="+mn-lt"/>
                <a:ea typeface="+mn-ea"/>
                <a:cs typeface="+mn-cs"/>
              </a:rPr>
              <a:t>divisive</a:t>
            </a:r>
            <a:r>
              <a:rPr lang="en-US" sz="1200" kern="1200" dirty="0">
                <a:solidFill>
                  <a:schemeClr val="tx1"/>
                </a:solidFill>
                <a:effectLst/>
                <a:latin typeface="+mn-lt"/>
                <a:ea typeface="+mn-ea"/>
                <a:cs typeface="+mn-cs"/>
              </a:rPr>
              <a:t> word. </a:t>
            </a:r>
          </a:p>
          <a:p>
            <a:pPr lvl="1"/>
            <a:r>
              <a:rPr lang="en-US" sz="1200" kern="1200" dirty="0">
                <a:solidFill>
                  <a:schemeClr val="tx1"/>
                </a:solidFill>
                <a:effectLst/>
                <a:latin typeface="+mn-lt"/>
                <a:ea typeface="+mn-ea"/>
                <a:cs typeface="+mn-cs"/>
              </a:rPr>
              <a:t>If you prefer another word, that is valid—feel free to change it and do what works for you</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 choose to use it with my team because I feel it empowers people to be less afraid of engaging with others once they understand</a:t>
            </a:r>
          </a:p>
          <a:p>
            <a:pPr lvl="0"/>
            <a:r>
              <a:rPr lang="en-US" sz="1200" kern="1200" dirty="0">
                <a:solidFill>
                  <a:schemeClr val="tx1"/>
                </a:solidFill>
                <a:effectLst/>
                <a:latin typeface="+mn-lt"/>
                <a:ea typeface="+mn-ea"/>
                <a:cs typeface="+mn-cs"/>
              </a:rPr>
              <a:t>	It is a natural process,</a:t>
            </a:r>
          </a:p>
          <a:p>
            <a:pPr lvl="0"/>
            <a:r>
              <a:rPr lang="en-US" sz="1200" kern="1200" dirty="0">
                <a:solidFill>
                  <a:schemeClr val="tx1"/>
                </a:solidFill>
                <a:effectLst/>
                <a:latin typeface="+mn-lt"/>
                <a:ea typeface="+mn-ea"/>
                <a:cs typeface="+mn-cs"/>
              </a:rPr>
              <a:t>	It is safe to engage with</a:t>
            </a:r>
          </a:p>
          <a:p>
            <a:pPr lvl="0"/>
            <a:r>
              <a:rPr lang="en-US" sz="1200" kern="1200" dirty="0">
                <a:solidFill>
                  <a:schemeClr val="tx1"/>
                </a:solidFill>
                <a:effectLst/>
                <a:latin typeface="+mn-lt"/>
                <a:ea typeface="+mn-ea"/>
                <a:cs typeface="+mn-cs"/>
              </a:rPr>
              <a:t>	It occurs nearly constant</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Ex. 1: This happens constantly in interviews</a:t>
            </a:r>
          </a:p>
          <a:p>
            <a:r>
              <a:rPr lang="en-US" sz="1200" kern="1200" dirty="0">
                <a:solidFill>
                  <a:schemeClr val="tx1"/>
                </a:solidFill>
                <a:effectLst/>
                <a:latin typeface="+mn-lt"/>
                <a:ea typeface="+mn-ea"/>
                <a:cs typeface="+mn-cs"/>
              </a:rPr>
              <a:t>Ex. 2: You did this when you entered the space</a:t>
            </a:r>
            <a:endParaRPr lang="en-US" dirty="0"/>
          </a:p>
        </p:txBody>
      </p:sp>
      <p:sp>
        <p:nvSpPr>
          <p:cNvPr id="4" name="Slide Number Placeholder 3"/>
          <p:cNvSpPr>
            <a:spLocks noGrp="1"/>
          </p:cNvSpPr>
          <p:nvPr>
            <p:ph type="sldNum" sz="quarter" idx="5"/>
          </p:nvPr>
        </p:nvSpPr>
        <p:spPr/>
        <p:txBody>
          <a:bodyPr/>
          <a:lstStyle/>
          <a:p>
            <a:fld id="{42DCC96E-3D6A-4935-9DBC-8BC2C9E504D0}" type="slidenum">
              <a:rPr lang="en-US" smtClean="0"/>
              <a:t>12</a:t>
            </a:fld>
            <a:endParaRPr lang="en-US"/>
          </a:p>
        </p:txBody>
      </p:sp>
    </p:spTree>
    <p:extLst>
      <p:ext uri="{BB962C8B-B14F-4D97-AF65-F5344CB8AC3E}">
        <p14:creationId xmlns:p14="http://schemas.microsoft.com/office/powerpoint/2010/main" val="1231133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As judgments accumulate, the mind starts connecting the dots, and a mental “picture” starts taking shape—this is an “impression”</a:t>
            </a:r>
          </a:p>
          <a:p>
            <a:pPr lvl="0"/>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Since judgments prioritize speed over accuracy, 1 interaction is NOT an accurate representation of who a person</a:t>
            </a:r>
          </a:p>
          <a:p>
            <a:pPr lvl="2"/>
            <a:r>
              <a:rPr lang="en-US" sz="1200" kern="1200" dirty="0">
                <a:solidFill>
                  <a:schemeClr val="tx1"/>
                </a:solidFill>
                <a:effectLst/>
                <a:latin typeface="+mn-lt"/>
                <a:ea typeface="+mn-ea"/>
                <a:cs typeface="+mn-cs"/>
              </a:rPr>
              <a:t>Person could be having a unusually good/day, could be luck, could struggling emotionally, etc.</a:t>
            </a:r>
          </a:p>
          <a:p>
            <a:pPr lvl="2"/>
            <a:endParaRPr lang="en-US" sz="1200" kern="1200" dirty="0">
              <a:solidFill>
                <a:schemeClr val="tx1"/>
              </a:solidFill>
              <a:effectLst/>
              <a:latin typeface="+mn-lt"/>
              <a:ea typeface="+mn-ea"/>
              <a:cs typeface="+mn-cs"/>
            </a:endParaRPr>
          </a:p>
          <a:p>
            <a:pPr lvl="2"/>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point is </a:t>
            </a:r>
            <a:r>
              <a:rPr lang="en-US" sz="1200" kern="1200" dirty="0">
                <a:solidFill>
                  <a:schemeClr val="tx1"/>
                </a:solidFill>
                <a:effectLst/>
                <a:latin typeface="+mn-lt"/>
                <a:ea typeface="+mn-ea"/>
                <a:cs typeface="+mn-cs"/>
                <a:sym typeface="Wingdings" panose="05000000000000000000" pitchFamily="2" charset="2"/>
              </a:rPr>
              <a:t></a:t>
            </a:r>
            <a:r>
              <a:rPr lang="en-US" sz="1200" kern="1200" dirty="0">
                <a:solidFill>
                  <a:schemeClr val="tx1"/>
                </a:solidFill>
                <a:effectLst/>
                <a:latin typeface="+mn-lt"/>
                <a:ea typeface="+mn-ea"/>
                <a:cs typeface="+mn-cs"/>
              </a:rPr>
              <a:t> Impressions are rarely accurate, but they are always impactful</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2DCC96E-3D6A-4935-9DBC-8BC2C9E504D0}" type="slidenum">
              <a:rPr lang="en-US" smtClean="0"/>
              <a:t>13</a:t>
            </a:fld>
            <a:endParaRPr lang="en-US"/>
          </a:p>
        </p:txBody>
      </p:sp>
    </p:spTree>
    <p:extLst>
      <p:ext uri="{BB962C8B-B14F-4D97-AF65-F5344CB8AC3E}">
        <p14:creationId xmlns:p14="http://schemas.microsoft.com/office/powerpoint/2010/main" val="33535029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There is a lot of interesting brain science regarding impressions </a:t>
            </a:r>
            <a:r>
              <a:rPr lang="en-US" sz="1200" kern="1200" dirty="0">
                <a:solidFill>
                  <a:schemeClr val="tx1"/>
                </a:solidFill>
                <a:effectLst/>
                <a:latin typeface="+mn-lt"/>
                <a:ea typeface="+mn-ea"/>
                <a:cs typeface="+mn-cs"/>
                <a:sym typeface="Wingdings" panose="05000000000000000000" pitchFamily="2" charset="2"/>
              </a:rPr>
              <a:t> it could </a:t>
            </a:r>
            <a:r>
              <a:rPr lang="en-US" sz="1200" kern="1200" dirty="0" err="1">
                <a:solidFill>
                  <a:schemeClr val="tx1"/>
                </a:solidFill>
                <a:effectLst/>
                <a:latin typeface="+mn-lt"/>
                <a:ea typeface="+mn-ea"/>
                <a:cs typeface="+mn-cs"/>
                <a:sym typeface="Wingdings" panose="05000000000000000000" pitchFamily="2" charset="2"/>
              </a:rPr>
              <a:t>easly</a:t>
            </a:r>
            <a:r>
              <a:rPr lang="en-US" sz="1200" kern="1200" dirty="0">
                <a:solidFill>
                  <a:schemeClr val="tx1"/>
                </a:solidFill>
                <a:effectLst/>
                <a:latin typeface="+mn-lt"/>
                <a:ea typeface="+mn-ea"/>
                <a:cs typeface="+mn-cs"/>
                <a:sym typeface="Wingdings" panose="05000000000000000000" pitchFamily="2" charset="2"/>
              </a:rPr>
              <a:t> </a:t>
            </a:r>
            <a:r>
              <a:rPr lang="en-US" sz="1200" kern="1200" dirty="0">
                <a:solidFill>
                  <a:schemeClr val="tx1"/>
                </a:solidFill>
                <a:effectLst/>
                <a:latin typeface="+mn-lt"/>
                <a:ea typeface="+mn-ea"/>
                <a:cs typeface="+mn-cs"/>
              </a:rPr>
              <a:t>be its own seminar topic</a:t>
            </a:r>
          </a:p>
          <a:p>
            <a:pPr lvl="0"/>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Understanding this aspect of the process helps make people less intimidated by “judgment”</a:t>
            </a:r>
          </a:p>
          <a:p>
            <a:pPr lvl="0"/>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Top 3:</a:t>
            </a:r>
          </a:p>
          <a:p>
            <a:pPr lvl="0"/>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1. The thing that people remember most is how they </a:t>
            </a:r>
            <a:r>
              <a:rPr lang="en-US" sz="1200" b="1" kern="1200" dirty="0">
                <a:solidFill>
                  <a:schemeClr val="tx1"/>
                </a:solidFill>
                <a:effectLst/>
                <a:latin typeface="+mn-lt"/>
                <a:ea typeface="+mn-ea"/>
                <a:cs typeface="+mn-cs"/>
              </a:rPr>
              <a:t>feel </a:t>
            </a:r>
            <a:r>
              <a:rPr lang="en-US" sz="1200" kern="1200" dirty="0">
                <a:solidFill>
                  <a:schemeClr val="tx1"/>
                </a:solidFill>
                <a:effectLst/>
                <a:latin typeface="+mn-lt"/>
                <a:ea typeface="+mn-ea"/>
                <a:cs typeface="+mn-cs"/>
              </a:rPr>
              <a:t>during &amp; after an interaction</a:t>
            </a:r>
          </a:p>
          <a:p>
            <a:pPr lvl="2"/>
            <a:r>
              <a:rPr lang="en-US" sz="1200" kern="1200" dirty="0">
                <a:solidFill>
                  <a:schemeClr val="tx1"/>
                </a:solidFill>
                <a:effectLst/>
                <a:latin typeface="+mn-lt"/>
                <a:ea typeface="+mn-ea"/>
                <a:cs typeface="+mn-cs"/>
              </a:rPr>
              <a:t>Staff don’t need to have all the answers and solve every problem</a:t>
            </a:r>
          </a:p>
          <a:p>
            <a:pPr lvl="2"/>
            <a:r>
              <a:rPr lang="en-US" sz="1200" kern="1200" dirty="0">
                <a:solidFill>
                  <a:schemeClr val="tx1"/>
                </a:solidFill>
                <a:effectLst/>
                <a:latin typeface="+mn-lt"/>
                <a:ea typeface="+mn-ea"/>
                <a:cs typeface="+mn-cs"/>
              </a:rPr>
              <a:t>They just need to show people that they are willing to make a sincere effort</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1"/>
            <a:r>
              <a:rPr lang="en-US" sz="1200" b="0" kern="1200" dirty="0">
                <a:solidFill>
                  <a:schemeClr val="tx1"/>
                </a:solidFill>
                <a:effectLst/>
                <a:latin typeface="+mn-lt"/>
                <a:ea typeface="+mn-ea"/>
                <a:cs typeface="+mn-cs"/>
              </a:rPr>
              <a:t>2. </a:t>
            </a:r>
            <a:r>
              <a:rPr lang="en-US" sz="1200" b="1" kern="1200" dirty="0">
                <a:solidFill>
                  <a:schemeClr val="tx1"/>
                </a:solidFill>
                <a:effectLst/>
                <a:latin typeface="+mn-lt"/>
                <a:ea typeface="+mn-ea"/>
                <a:cs typeface="+mn-cs"/>
              </a:rPr>
              <a:t>Primacy Effect = </a:t>
            </a:r>
            <a:r>
              <a:rPr lang="en-US" sz="1200" kern="1200" dirty="0">
                <a:solidFill>
                  <a:schemeClr val="tx1"/>
                </a:solidFill>
                <a:effectLst/>
                <a:latin typeface="+mn-lt"/>
                <a:ea typeface="+mn-ea"/>
                <a:cs typeface="+mn-cs"/>
              </a:rPr>
              <a:t>The first pieces of learned information have overinflated significance due to more time processing in long-term memory</a:t>
            </a:r>
          </a:p>
          <a:p>
            <a:pPr lvl="1"/>
            <a:r>
              <a:rPr lang="en-US" sz="1200" kern="1200" dirty="0">
                <a:solidFill>
                  <a:schemeClr val="tx1"/>
                </a:solidFill>
                <a:effectLst/>
                <a:latin typeface="+mn-lt"/>
                <a:ea typeface="+mn-ea"/>
                <a:cs typeface="+mn-cs"/>
              </a:rPr>
              <a:t>	This is why “first impressions” are so important (which is a learnable skill)</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1"/>
            <a:r>
              <a:rPr lang="en-US" sz="1200" b="0" kern="1200" dirty="0">
                <a:solidFill>
                  <a:schemeClr val="tx1"/>
                </a:solidFill>
                <a:effectLst/>
                <a:latin typeface="+mn-lt"/>
                <a:ea typeface="+mn-ea"/>
                <a:cs typeface="+mn-cs"/>
              </a:rPr>
              <a:t>3.</a:t>
            </a:r>
            <a:r>
              <a:rPr lang="en-US" sz="1200" b="1" kern="1200" dirty="0">
                <a:solidFill>
                  <a:schemeClr val="tx1"/>
                </a:solidFill>
                <a:effectLst/>
                <a:latin typeface="+mn-lt"/>
                <a:ea typeface="+mn-ea"/>
                <a:cs typeface="+mn-cs"/>
              </a:rPr>
              <a:t> Recency Effect = </a:t>
            </a:r>
            <a:r>
              <a:rPr lang="en-US" sz="1200" kern="1200" dirty="0">
                <a:solidFill>
                  <a:schemeClr val="tx1"/>
                </a:solidFill>
                <a:effectLst/>
                <a:latin typeface="+mn-lt"/>
                <a:ea typeface="+mn-ea"/>
                <a:cs typeface="+mn-cs"/>
              </a:rPr>
              <a:t>The most recent interaction remains fresh in short-term memory</a:t>
            </a:r>
          </a:p>
          <a:p>
            <a:r>
              <a:rPr lang="en-US" sz="1200" kern="1200" dirty="0">
                <a:solidFill>
                  <a:schemeClr val="tx1"/>
                </a:solidFill>
                <a:effectLst/>
                <a:latin typeface="+mn-lt"/>
                <a:ea typeface="+mn-ea"/>
                <a:cs typeface="+mn-cs"/>
              </a:rPr>
              <a:t>	Recency effect = mistakes can be overridden </a:t>
            </a:r>
            <a:endParaRPr lang="en-US" dirty="0"/>
          </a:p>
        </p:txBody>
      </p:sp>
      <p:sp>
        <p:nvSpPr>
          <p:cNvPr id="4" name="Slide Number Placeholder 3"/>
          <p:cNvSpPr>
            <a:spLocks noGrp="1"/>
          </p:cNvSpPr>
          <p:nvPr>
            <p:ph type="sldNum" sz="quarter" idx="5"/>
          </p:nvPr>
        </p:nvSpPr>
        <p:spPr/>
        <p:txBody>
          <a:bodyPr/>
          <a:lstStyle/>
          <a:p>
            <a:fld id="{42DCC96E-3D6A-4935-9DBC-8BC2C9E504D0}" type="slidenum">
              <a:rPr lang="en-US" smtClean="0"/>
              <a:t>14</a:t>
            </a:fld>
            <a:endParaRPr lang="en-US"/>
          </a:p>
        </p:txBody>
      </p:sp>
    </p:spTree>
    <p:extLst>
      <p:ext uri="{BB962C8B-B14F-4D97-AF65-F5344CB8AC3E}">
        <p14:creationId xmlns:p14="http://schemas.microsoft.com/office/powerpoint/2010/main" val="12877715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Expectations heavily influence impressions, especially DURING professional interactions</a:t>
            </a:r>
          </a:p>
          <a:p>
            <a:pPr lvl="0"/>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If I walked up to you right now and handed you a mic == ANXIETY, frustration, unpreparedness, etc.</a:t>
            </a:r>
          </a:p>
          <a:p>
            <a:pPr lvl="1"/>
            <a:r>
              <a:rPr lang="en-US" sz="1200" kern="1200" dirty="0">
                <a:solidFill>
                  <a:schemeClr val="tx1"/>
                </a:solidFill>
                <a:effectLst/>
                <a:latin typeface="+mn-lt"/>
                <a:ea typeface="+mn-ea"/>
                <a:cs typeface="+mn-cs"/>
              </a:rPr>
              <a:t>The younger generation calls it “giving the ick”</a:t>
            </a:r>
          </a:p>
          <a:p>
            <a:pPr lvl="0"/>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human brain likes to predict what will happen, and feels calm and comfortable when expectations and outcomes match</a:t>
            </a:r>
          </a:p>
          <a:p>
            <a:pPr lvl="1"/>
            <a:r>
              <a:rPr lang="en-US" sz="1200" kern="1200" dirty="0">
                <a:solidFill>
                  <a:schemeClr val="tx1"/>
                </a:solidFill>
                <a:effectLst/>
                <a:latin typeface="+mn-lt"/>
                <a:ea typeface="+mn-ea"/>
                <a:cs typeface="+mn-cs"/>
              </a:rPr>
              <a:t>Unaligned expectations cause that “ick” feeling of anxiety, distrust, frustration, etc.</a:t>
            </a:r>
          </a:p>
          <a:p>
            <a:pPr lvl="1"/>
            <a:endParaRPr lang="en-US" sz="1200" kern="1200" dirty="0">
              <a:solidFill>
                <a:schemeClr val="tx1"/>
              </a:solidFill>
              <a:effectLst/>
              <a:latin typeface="+mn-lt"/>
              <a:ea typeface="+mn-ea"/>
              <a:cs typeface="+mn-cs"/>
            </a:endParaRPr>
          </a:p>
          <a:p>
            <a:pPr lvl="1"/>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This comes up a lot in </a:t>
            </a:r>
            <a:r>
              <a:rPr lang="en-US" sz="1200" kern="1200" dirty="0" err="1">
                <a:solidFill>
                  <a:schemeClr val="tx1"/>
                </a:solidFill>
                <a:effectLst/>
                <a:latin typeface="+mn-lt"/>
                <a:ea typeface="+mn-ea"/>
                <a:cs typeface="+mn-cs"/>
              </a:rPr>
              <a:t>pcpt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mgmt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2DCC96E-3D6A-4935-9DBC-8BC2C9E504D0}" type="slidenum">
              <a:rPr lang="en-US" smtClean="0"/>
              <a:t>15</a:t>
            </a:fld>
            <a:endParaRPr lang="en-US"/>
          </a:p>
        </p:txBody>
      </p:sp>
    </p:spTree>
    <p:extLst>
      <p:ext uri="{BB962C8B-B14F-4D97-AF65-F5344CB8AC3E}">
        <p14:creationId xmlns:p14="http://schemas.microsoft.com/office/powerpoint/2010/main" val="1193882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If an impression is an instance in time and shaped by a single interaction…</a:t>
            </a:r>
          </a:p>
          <a:p>
            <a:pPr lvl="0"/>
            <a:r>
              <a:rPr lang="en-US" sz="1200" kern="1200" dirty="0">
                <a:solidFill>
                  <a:schemeClr val="tx1"/>
                </a:solidFill>
                <a:effectLst/>
                <a:latin typeface="+mn-lt"/>
                <a:ea typeface="+mn-ea"/>
                <a:cs typeface="+mn-cs"/>
              </a:rPr>
              <a:t>…A Perception is the accumulation of multiple impressions over time</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Perceptions are created by recognizing consistent patterns of behavior.</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Aka, a perception is a broader, more accurate understanding of who a person is.</a:t>
            </a:r>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2DCC96E-3D6A-4935-9DBC-8BC2C9E504D0}" type="slidenum">
              <a:rPr lang="en-US" smtClean="0"/>
              <a:t>16</a:t>
            </a:fld>
            <a:endParaRPr lang="en-US"/>
          </a:p>
        </p:txBody>
      </p:sp>
    </p:spTree>
    <p:extLst>
      <p:ext uri="{BB962C8B-B14F-4D97-AF65-F5344CB8AC3E}">
        <p14:creationId xmlns:p14="http://schemas.microsoft.com/office/powerpoint/2010/main" val="21640389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Lastly, a reputation is a shared consensus of multiple people’s perceptions.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 other words, a reputation is formed when multiple people collectively share the same perception about you.</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care less about this because positive professional reputations develop naturally from positive workplace perceptions</a:t>
            </a:r>
            <a:endParaRPr lang="en-US" dirty="0"/>
          </a:p>
        </p:txBody>
      </p:sp>
      <p:sp>
        <p:nvSpPr>
          <p:cNvPr id="4" name="Slide Number Placeholder 3"/>
          <p:cNvSpPr>
            <a:spLocks noGrp="1"/>
          </p:cNvSpPr>
          <p:nvPr>
            <p:ph type="sldNum" sz="quarter" idx="5"/>
          </p:nvPr>
        </p:nvSpPr>
        <p:spPr/>
        <p:txBody>
          <a:bodyPr/>
          <a:lstStyle/>
          <a:p>
            <a:fld id="{42DCC96E-3D6A-4935-9DBC-8BC2C9E504D0}" type="slidenum">
              <a:rPr lang="en-US" smtClean="0"/>
              <a:t>17</a:t>
            </a:fld>
            <a:endParaRPr lang="en-US"/>
          </a:p>
        </p:txBody>
      </p:sp>
    </p:spTree>
    <p:extLst>
      <p:ext uri="{BB962C8B-B14F-4D97-AF65-F5344CB8AC3E}">
        <p14:creationId xmlns:p14="http://schemas.microsoft.com/office/powerpoint/2010/main" val="16836745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When looking at model…</a:t>
            </a:r>
          </a:p>
          <a:p>
            <a:pPr lvl="0"/>
            <a:endParaRPr lang="en-US" sz="1200" kern="1200" dirty="0">
              <a:solidFill>
                <a:schemeClr val="tx1"/>
              </a:solidFill>
              <a:effectLst/>
              <a:latin typeface="+mn-lt"/>
              <a:ea typeface="+mn-ea"/>
              <a:cs typeface="+mn-cs"/>
            </a:endParaRPr>
          </a:p>
          <a:p>
            <a:pPr lvl="1"/>
            <a:r>
              <a:rPr lang="en-US" sz="1200" b="1" kern="1200" dirty="0">
                <a:solidFill>
                  <a:schemeClr val="tx1"/>
                </a:solidFill>
                <a:effectLst/>
                <a:latin typeface="+mn-lt"/>
                <a:ea typeface="+mn-ea"/>
                <a:cs typeface="+mn-cs"/>
              </a:rPr>
              <a:t>Signals</a:t>
            </a:r>
            <a:r>
              <a:rPr lang="en-US" sz="1200" kern="1200" dirty="0">
                <a:solidFill>
                  <a:schemeClr val="tx1"/>
                </a:solidFill>
                <a:effectLst/>
                <a:latin typeface="+mn-lt"/>
                <a:ea typeface="+mn-ea"/>
                <a:cs typeface="+mn-cs"/>
              </a:rPr>
              <a:t> are the only part of this process we can control directly</a:t>
            </a:r>
          </a:p>
          <a:p>
            <a:pPr lvl="2"/>
            <a:r>
              <a:rPr lang="en-US" sz="1200" kern="1200" dirty="0">
                <a:solidFill>
                  <a:schemeClr val="tx1"/>
                </a:solidFill>
                <a:effectLst/>
                <a:latin typeface="+mn-lt"/>
                <a:ea typeface="+mn-ea"/>
                <a:cs typeface="+mn-cs"/>
              </a:rPr>
              <a:t>Don’t focus – to broad, too many, and don’t all have meaning</a:t>
            </a:r>
          </a:p>
          <a:p>
            <a:pPr lvl="3"/>
            <a:r>
              <a:rPr lang="en-US" sz="1200" kern="1200" dirty="0">
                <a:solidFill>
                  <a:schemeClr val="tx1"/>
                </a:solidFill>
                <a:effectLst/>
                <a:latin typeface="+mn-lt"/>
                <a:ea typeface="+mn-ea"/>
                <a:cs typeface="+mn-cs"/>
              </a:rPr>
              <a:t>Ex. If I hand you a spreadsheet of numbers, that means nothing without context—which is assigned by judgment.</a:t>
            </a:r>
          </a:p>
          <a:p>
            <a:pPr lvl="3"/>
            <a:endParaRPr lang="en-US" sz="1200" kern="1200" dirty="0">
              <a:solidFill>
                <a:schemeClr val="tx1"/>
              </a:solidFill>
              <a:effectLst/>
              <a:latin typeface="+mn-lt"/>
              <a:ea typeface="+mn-ea"/>
              <a:cs typeface="+mn-cs"/>
            </a:endParaRPr>
          </a:p>
          <a:p>
            <a:pPr lvl="3"/>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We don’t focus on </a:t>
            </a:r>
            <a:r>
              <a:rPr lang="en-US" sz="1200" b="1" kern="1200" dirty="0">
                <a:solidFill>
                  <a:schemeClr val="tx1"/>
                </a:solidFill>
                <a:effectLst/>
                <a:latin typeface="+mn-lt"/>
                <a:ea typeface="+mn-ea"/>
                <a:cs typeface="+mn-cs"/>
              </a:rPr>
              <a:t>judgment</a:t>
            </a:r>
            <a:r>
              <a:rPr lang="en-US" sz="1200" kern="1200" dirty="0">
                <a:solidFill>
                  <a:schemeClr val="tx1"/>
                </a:solidFill>
                <a:effectLst/>
                <a:latin typeface="+mn-lt"/>
                <a:ea typeface="+mn-ea"/>
                <a:cs typeface="+mn-cs"/>
              </a:rPr>
              <a:t> because we have no direct control over how others think</a:t>
            </a:r>
          </a:p>
          <a:p>
            <a:pPr lvl="1"/>
            <a:r>
              <a:rPr lang="en-US" sz="1200" kern="1200" dirty="0">
                <a:solidFill>
                  <a:schemeClr val="tx1"/>
                </a:solidFill>
                <a:effectLst/>
                <a:latin typeface="+mn-lt"/>
                <a:ea typeface="+mn-ea"/>
                <a:cs typeface="+mn-cs"/>
              </a:rPr>
              <a:t>	We simply acknowledge it happens and seek to understand it</a:t>
            </a:r>
          </a:p>
          <a:p>
            <a:pPr lvl="1"/>
            <a:endParaRPr lang="en-US" sz="1200" kern="1200" dirty="0">
              <a:solidFill>
                <a:schemeClr val="tx1"/>
              </a:solidFill>
              <a:effectLst/>
              <a:latin typeface="+mn-lt"/>
              <a:ea typeface="+mn-ea"/>
              <a:cs typeface="+mn-cs"/>
            </a:endParaRPr>
          </a:p>
          <a:p>
            <a:pPr lvl="1"/>
            <a:endParaRPr lang="en-US" sz="1200" kern="1200" dirty="0">
              <a:solidFill>
                <a:schemeClr val="tx1"/>
              </a:solidFill>
              <a:effectLst/>
              <a:latin typeface="+mn-lt"/>
              <a:ea typeface="+mn-ea"/>
              <a:cs typeface="+mn-cs"/>
            </a:endParaRPr>
          </a:p>
          <a:p>
            <a:pPr lvl="1"/>
            <a:r>
              <a:rPr lang="en-US" sz="1200" b="0" kern="1200" dirty="0">
                <a:solidFill>
                  <a:schemeClr val="tx1"/>
                </a:solidFill>
                <a:effectLst/>
                <a:latin typeface="+mn-lt"/>
                <a:ea typeface="+mn-ea"/>
                <a:cs typeface="+mn-cs"/>
              </a:rPr>
              <a:t>If signals are the input, </a:t>
            </a:r>
            <a:r>
              <a:rPr lang="en-US" sz="1200" b="1" kern="1200" dirty="0">
                <a:solidFill>
                  <a:schemeClr val="tx1"/>
                </a:solidFill>
                <a:effectLst/>
                <a:latin typeface="+mn-lt"/>
                <a:ea typeface="+mn-ea"/>
                <a:cs typeface="+mn-cs"/>
              </a:rPr>
              <a:t>Impressions</a:t>
            </a:r>
            <a:r>
              <a:rPr lang="en-US" sz="1200" kern="1200" dirty="0">
                <a:solidFill>
                  <a:schemeClr val="tx1"/>
                </a:solidFill>
                <a:effectLst/>
                <a:latin typeface="+mn-lt"/>
                <a:ea typeface="+mn-ea"/>
                <a:cs typeface="+mn-cs"/>
              </a:rPr>
              <a:t> are output</a:t>
            </a:r>
          </a:p>
          <a:p>
            <a:pPr lvl="2"/>
            <a:r>
              <a:rPr lang="en-US" sz="1200" kern="1200" dirty="0">
                <a:solidFill>
                  <a:schemeClr val="tx1"/>
                </a:solidFill>
                <a:effectLst/>
                <a:latin typeface="+mn-lt"/>
                <a:ea typeface="+mn-ea"/>
                <a:cs typeface="+mn-cs"/>
              </a:rPr>
              <a:t>But are single snapshot in time of how someone is feeling</a:t>
            </a:r>
          </a:p>
          <a:p>
            <a:pPr lvl="2"/>
            <a:r>
              <a:rPr lang="en-US" sz="1200" kern="1200" dirty="0">
                <a:solidFill>
                  <a:schemeClr val="tx1"/>
                </a:solidFill>
                <a:effectLst/>
                <a:latin typeface="+mn-lt"/>
                <a:ea typeface="+mn-ea"/>
                <a:cs typeface="+mn-cs"/>
              </a:rPr>
              <a:t>Useful, but not representative of who we are</a:t>
            </a:r>
          </a:p>
          <a:p>
            <a:pPr lvl="2"/>
            <a:r>
              <a:rPr lang="en-US" sz="1200" kern="1200" dirty="0">
                <a:solidFill>
                  <a:schemeClr val="tx1"/>
                </a:solidFill>
                <a:effectLst/>
                <a:latin typeface="+mn-lt"/>
                <a:ea typeface="+mn-ea"/>
                <a:cs typeface="+mn-cs"/>
              </a:rPr>
              <a:t>Focus here leaves no room for error </a:t>
            </a:r>
            <a:r>
              <a:rPr lang="en-US" sz="1200" kern="1200" dirty="0">
                <a:solidFill>
                  <a:schemeClr val="tx1"/>
                </a:solidFill>
                <a:effectLst/>
                <a:latin typeface="+mn-lt"/>
                <a:ea typeface="+mn-ea"/>
                <a:cs typeface="+mn-cs"/>
                <a:sym typeface="Wingdings" panose="05000000000000000000" pitchFamily="2" charset="2"/>
              </a:rPr>
              <a:t></a:t>
            </a:r>
            <a:r>
              <a:rPr lang="en-US" sz="1200" kern="1200" dirty="0">
                <a:solidFill>
                  <a:schemeClr val="tx1"/>
                </a:solidFill>
                <a:effectLst/>
                <a:latin typeface="+mn-lt"/>
                <a:ea typeface="+mn-ea"/>
                <a:cs typeface="+mn-cs"/>
              </a:rPr>
              <a:t> bad outcome = did a bad job</a:t>
            </a:r>
          </a:p>
          <a:p>
            <a:pPr lvl="2"/>
            <a:endParaRPr lang="en-US" sz="1200" kern="1200" dirty="0">
              <a:solidFill>
                <a:schemeClr val="tx1"/>
              </a:solidFill>
              <a:effectLst/>
              <a:latin typeface="+mn-lt"/>
              <a:ea typeface="+mn-ea"/>
              <a:cs typeface="+mn-cs"/>
            </a:endParaRPr>
          </a:p>
          <a:p>
            <a:pPr lvl="2"/>
            <a:endParaRPr lang="en-US" sz="1200" kern="1200" dirty="0">
              <a:solidFill>
                <a:schemeClr val="tx1"/>
              </a:solidFill>
              <a:effectLst/>
              <a:latin typeface="+mn-lt"/>
              <a:ea typeface="+mn-ea"/>
              <a:cs typeface="+mn-cs"/>
            </a:endParaRPr>
          </a:p>
          <a:p>
            <a:pPr lvl="1"/>
            <a:r>
              <a:rPr lang="en-US" sz="1200" b="1" kern="1200" dirty="0">
                <a:solidFill>
                  <a:schemeClr val="tx1"/>
                </a:solidFill>
                <a:effectLst/>
                <a:latin typeface="+mn-lt"/>
                <a:ea typeface="+mn-ea"/>
                <a:cs typeface="+mn-cs"/>
              </a:rPr>
              <a:t>Reputation</a:t>
            </a:r>
            <a:r>
              <a:rPr lang="en-US" sz="1200" kern="1200" dirty="0">
                <a:solidFill>
                  <a:schemeClr val="tx1"/>
                </a:solidFill>
                <a:effectLst/>
                <a:latin typeface="+mn-lt"/>
                <a:ea typeface="+mn-ea"/>
                <a:cs typeface="+mn-cs"/>
              </a:rPr>
              <a:t> is too abstract, distant, &amp; difficult to control</a:t>
            </a:r>
          </a:p>
          <a:p>
            <a:pPr lvl="2"/>
            <a:r>
              <a:rPr lang="en-US" sz="1200" kern="1200" dirty="0">
                <a:solidFill>
                  <a:schemeClr val="tx1"/>
                </a:solidFill>
                <a:effectLst/>
                <a:latin typeface="+mn-lt"/>
                <a:ea typeface="+mn-ea"/>
                <a:cs typeface="+mn-cs"/>
              </a:rPr>
              <a:t>Positive professional reputations is the natural outcome of successfully fostering positive perceptions.</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2"/>
            <a:endParaRPr lang="en-US" sz="1200" kern="1200" dirty="0">
              <a:solidFill>
                <a:schemeClr val="tx1"/>
              </a:solidFill>
              <a:effectLst/>
              <a:latin typeface="+mn-lt"/>
              <a:ea typeface="+mn-ea"/>
              <a:cs typeface="+mn-cs"/>
            </a:endParaRPr>
          </a:p>
          <a:p>
            <a:pPr lvl="2"/>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We strive to manage </a:t>
            </a:r>
            <a:r>
              <a:rPr lang="en-US" sz="1200" b="1" kern="1200" dirty="0">
                <a:solidFill>
                  <a:schemeClr val="tx1"/>
                </a:solidFill>
                <a:effectLst/>
                <a:latin typeface="+mn-lt"/>
                <a:ea typeface="+mn-ea"/>
                <a:cs typeface="+mn-cs"/>
              </a:rPr>
              <a:t>perceptions </a:t>
            </a:r>
            <a:r>
              <a:rPr lang="en-US" sz="1200" kern="1200" dirty="0">
                <a:solidFill>
                  <a:schemeClr val="tx1"/>
                </a:solidFill>
                <a:effectLst/>
                <a:latin typeface="+mn-lt"/>
                <a:ea typeface="+mn-ea"/>
                <a:cs typeface="+mn-cs"/>
              </a:rPr>
              <a:t>because…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It focuses on developing POSITIVE and REPEATABLE patterns of behavior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Does not demand perfection</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Allows room for mistakes and opportunities to learn from them</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Makes people accountable for their actions/decisions/behavior</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Learn &amp; improve from negative outcomes</a:t>
            </a:r>
          </a:p>
          <a:p>
            <a:endParaRPr lang="en-US" dirty="0"/>
          </a:p>
        </p:txBody>
      </p:sp>
      <p:sp>
        <p:nvSpPr>
          <p:cNvPr id="4" name="Slide Number Placeholder 3"/>
          <p:cNvSpPr>
            <a:spLocks noGrp="1"/>
          </p:cNvSpPr>
          <p:nvPr>
            <p:ph type="sldNum" sz="quarter" idx="5"/>
          </p:nvPr>
        </p:nvSpPr>
        <p:spPr/>
        <p:txBody>
          <a:bodyPr/>
          <a:lstStyle/>
          <a:p>
            <a:fld id="{42DCC96E-3D6A-4935-9DBC-8BC2C9E504D0}" type="slidenum">
              <a:rPr lang="en-US" smtClean="0"/>
              <a:t>18</a:t>
            </a:fld>
            <a:endParaRPr lang="en-US"/>
          </a:p>
        </p:txBody>
      </p:sp>
    </p:spTree>
    <p:extLst>
      <p:ext uri="{BB962C8B-B14F-4D97-AF65-F5344CB8AC3E}">
        <p14:creationId xmlns:p14="http://schemas.microsoft.com/office/powerpoint/2010/main" val="32236369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now discuss the </a:t>
            </a:r>
            <a:r>
              <a:rPr lang="en-US" dirty="0" err="1"/>
              <a:t>pcpt</a:t>
            </a:r>
            <a:r>
              <a:rPr lang="en-US" dirty="0"/>
              <a:t> </a:t>
            </a:r>
            <a:r>
              <a:rPr lang="en-US" dirty="0" err="1"/>
              <a:t>mgmt</a:t>
            </a:r>
            <a:r>
              <a:rPr lang="en-US" dirty="0"/>
              <a:t> </a:t>
            </a:r>
            <a:r>
              <a:rPr lang="en-US" dirty="0" err="1"/>
              <a:t>frmwrk</a:t>
            </a:r>
            <a:r>
              <a:rPr lang="en-US" dirty="0"/>
              <a:t>.</a:t>
            </a:r>
          </a:p>
          <a:p>
            <a:endParaRPr lang="en-US" dirty="0"/>
          </a:p>
          <a:p>
            <a:endParaRPr lang="en-US" dirty="0"/>
          </a:p>
          <a:p>
            <a:r>
              <a:rPr lang="en-US" dirty="0"/>
              <a:t>2 reminders:</a:t>
            </a:r>
            <a:endParaRPr lang="en-US" dirty="0">
              <a:sym typeface="Wingdings" panose="05000000000000000000" pitchFamily="2" charset="2"/>
            </a:endParaRPr>
          </a:p>
          <a:p>
            <a:endParaRPr lang="en-US" dirty="0">
              <a:sym typeface="Wingdings" panose="05000000000000000000" pitchFamily="2" charset="2"/>
            </a:endParaRPr>
          </a:p>
          <a:p>
            <a:pPr lvl="1"/>
            <a:r>
              <a:rPr lang="en-US" dirty="0">
                <a:sym typeface="Wingdings" panose="05000000000000000000" pitchFamily="2" charset="2"/>
              </a:rPr>
              <a:t>1. The </a:t>
            </a:r>
            <a:r>
              <a:rPr lang="en-US" dirty="0" err="1">
                <a:sym typeface="Wingdings" panose="05000000000000000000" pitchFamily="2" charset="2"/>
              </a:rPr>
              <a:t>frmwrk</a:t>
            </a:r>
            <a:r>
              <a:rPr lang="en-US" dirty="0">
                <a:sym typeface="Wingdings" panose="05000000000000000000" pitchFamily="2" charset="2"/>
              </a:rPr>
              <a:t> is a way to literally reframe how you communicate with staff about policies, procedures, and workplace expectations. Therefore, most of the remaining content will be presented in a way you can use with your staff.</a:t>
            </a:r>
          </a:p>
          <a:p>
            <a:endParaRPr lang="en-US" dirty="0">
              <a:sym typeface="Wingdings" panose="05000000000000000000" pitchFamily="2" charset="2"/>
            </a:endParaRPr>
          </a:p>
          <a:p>
            <a:pPr lvl="1"/>
            <a:r>
              <a:rPr lang="en-US" dirty="0">
                <a:sym typeface="Wingdings" panose="05000000000000000000" pitchFamily="2" charset="2"/>
              </a:rPr>
              <a:t>2. There is no 1-size-fits all.  Keep pieces that work best for you and your team, modify portions that don’t quite fit, and leave behind whatever doesn’t work.</a:t>
            </a:r>
          </a:p>
        </p:txBody>
      </p:sp>
      <p:sp>
        <p:nvSpPr>
          <p:cNvPr id="4" name="Slide Number Placeholder 3"/>
          <p:cNvSpPr>
            <a:spLocks noGrp="1"/>
          </p:cNvSpPr>
          <p:nvPr>
            <p:ph type="sldNum" sz="quarter" idx="5"/>
          </p:nvPr>
        </p:nvSpPr>
        <p:spPr/>
        <p:txBody>
          <a:bodyPr/>
          <a:lstStyle/>
          <a:p>
            <a:fld id="{42DCC96E-3D6A-4935-9DBC-8BC2C9E504D0}" type="slidenum">
              <a:rPr lang="en-US" smtClean="0"/>
              <a:t>19</a:t>
            </a:fld>
            <a:endParaRPr lang="en-US"/>
          </a:p>
        </p:txBody>
      </p:sp>
    </p:spTree>
    <p:extLst>
      <p:ext uri="{BB962C8B-B14F-4D97-AF65-F5344CB8AC3E}">
        <p14:creationId xmlns:p14="http://schemas.microsoft.com/office/powerpoint/2010/main" val="38547448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 PM </a:t>
            </a:r>
            <a:r>
              <a:rPr lang="en-US" sz="1200" kern="1200" dirty="0" err="1">
                <a:solidFill>
                  <a:schemeClr val="tx1"/>
                </a:solidFill>
                <a:effectLst/>
                <a:latin typeface="+mn-lt"/>
                <a:ea typeface="+mn-ea"/>
                <a:cs typeface="+mn-cs"/>
              </a:rPr>
              <a:t>Frmwrk</a:t>
            </a:r>
            <a:r>
              <a:rPr lang="en-US" sz="1200" kern="1200" dirty="0">
                <a:solidFill>
                  <a:schemeClr val="tx1"/>
                </a:solidFill>
                <a:effectLst/>
                <a:latin typeface="+mn-lt"/>
                <a:ea typeface="+mn-ea"/>
                <a:cs typeface="+mn-cs"/>
              </a:rPr>
              <a:t> is based around interactions with others</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1. Prof Pres.</a:t>
            </a:r>
          </a:p>
          <a:p>
            <a:pPr lvl="2"/>
            <a:r>
              <a:rPr lang="en-US" sz="1200" b="1" kern="1200" dirty="0">
                <a:solidFill>
                  <a:schemeClr val="tx1"/>
                </a:solidFill>
                <a:effectLst/>
                <a:latin typeface="+mn-lt"/>
                <a:ea typeface="+mn-ea"/>
                <a:cs typeface="+mn-cs"/>
              </a:rPr>
              <a:t>Before interactions</a:t>
            </a:r>
          </a:p>
          <a:p>
            <a:pPr lvl="2"/>
            <a:r>
              <a:rPr lang="en-US" sz="1200" kern="1200" dirty="0">
                <a:solidFill>
                  <a:schemeClr val="tx1"/>
                </a:solidFill>
                <a:effectLst/>
                <a:latin typeface="+mn-lt"/>
                <a:ea typeface="+mn-ea"/>
                <a:cs typeface="+mn-cs"/>
              </a:rPr>
              <a:t>Teaching staff…</a:t>
            </a:r>
          </a:p>
          <a:p>
            <a:pPr lvl="3"/>
            <a:r>
              <a:rPr lang="en-US" sz="1200" kern="1200" dirty="0">
                <a:solidFill>
                  <a:schemeClr val="tx1"/>
                </a:solidFill>
                <a:effectLst/>
                <a:latin typeface="+mn-lt"/>
                <a:ea typeface="+mn-ea"/>
                <a:cs typeface="+mn-cs"/>
              </a:rPr>
              <a:t>How to show up</a:t>
            </a:r>
          </a:p>
          <a:p>
            <a:pPr lvl="3"/>
            <a:r>
              <a:rPr lang="en-US" sz="1200" kern="1200" dirty="0">
                <a:solidFill>
                  <a:schemeClr val="tx1"/>
                </a:solidFill>
                <a:effectLst/>
                <a:latin typeface="+mn-lt"/>
                <a:ea typeface="+mn-ea"/>
                <a:cs typeface="+mn-cs"/>
              </a:rPr>
              <a:t>How to set the stage for positive interactions</a:t>
            </a:r>
          </a:p>
          <a:p>
            <a:pPr lvl="2"/>
            <a:r>
              <a:rPr lang="en-US" sz="1200" kern="1200" dirty="0">
                <a:solidFill>
                  <a:schemeClr val="tx1"/>
                </a:solidFill>
                <a:effectLst/>
                <a:latin typeface="+mn-lt"/>
                <a:ea typeface="+mn-ea"/>
                <a:cs typeface="+mn-cs"/>
              </a:rPr>
              <a:t>Reminder: This section will be longer</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2. Interpersonal Comm.</a:t>
            </a:r>
          </a:p>
          <a:p>
            <a:pPr lvl="2"/>
            <a:r>
              <a:rPr lang="en-US" sz="1200" b="1" kern="1200" dirty="0">
                <a:solidFill>
                  <a:schemeClr val="tx1"/>
                </a:solidFill>
                <a:effectLst/>
                <a:latin typeface="+mn-lt"/>
                <a:ea typeface="+mn-ea"/>
                <a:cs typeface="+mn-cs"/>
              </a:rPr>
              <a:t>During interactions</a:t>
            </a:r>
          </a:p>
          <a:p>
            <a:pPr lvl="2"/>
            <a:r>
              <a:rPr lang="en-US" sz="1200" kern="1200" dirty="0">
                <a:solidFill>
                  <a:schemeClr val="tx1"/>
                </a:solidFill>
                <a:effectLst/>
                <a:latin typeface="+mn-lt"/>
                <a:ea typeface="+mn-ea"/>
                <a:cs typeface="+mn-cs"/>
              </a:rPr>
              <a:t>Teaches staff…</a:t>
            </a:r>
          </a:p>
          <a:p>
            <a:pPr lvl="3"/>
            <a:r>
              <a:rPr lang="en-US" sz="1200" kern="1200" dirty="0">
                <a:solidFill>
                  <a:schemeClr val="tx1"/>
                </a:solidFill>
                <a:effectLst/>
                <a:latin typeface="+mn-lt"/>
                <a:ea typeface="+mn-ea"/>
                <a:cs typeface="+mn-cs"/>
              </a:rPr>
              <a:t>How to be respectful &amp; hospitable</a:t>
            </a:r>
          </a:p>
          <a:p>
            <a:pPr lvl="3"/>
            <a:r>
              <a:rPr lang="en-US" sz="1200" kern="1200" dirty="0">
                <a:solidFill>
                  <a:schemeClr val="tx1"/>
                </a:solidFill>
                <a:effectLst/>
                <a:latin typeface="+mn-lt"/>
                <a:ea typeface="+mn-ea"/>
                <a:cs typeface="+mn-cs"/>
              </a:rPr>
              <a:t>How to have professional interactions with others</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3. Product </a:t>
            </a:r>
            <a:r>
              <a:rPr lang="en-US" sz="1200" kern="1200" dirty="0" err="1">
                <a:solidFill>
                  <a:schemeClr val="tx1"/>
                </a:solidFill>
                <a:effectLst/>
                <a:latin typeface="+mn-lt"/>
                <a:ea typeface="+mn-ea"/>
                <a:cs typeface="+mn-cs"/>
              </a:rPr>
              <a:t>Downtm</a:t>
            </a:r>
            <a:endParaRPr lang="en-US" sz="1200" kern="1200" dirty="0">
              <a:solidFill>
                <a:schemeClr val="tx1"/>
              </a:solidFill>
              <a:effectLst/>
              <a:latin typeface="+mn-lt"/>
              <a:ea typeface="+mn-ea"/>
              <a:cs typeface="+mn-cs"/>
            </a:endParaRPr>
          </a:p>
          <a:p>
            <a:pPr lvl="2"/>
            <a:r>
              <a:rPr lang="en-US" sz="1200" b="1" kern="1200" dirty="0">
                <a:solidFill>
                  <a:schemeClr val="tx1"/>
                </a:solidFill>
                <a:effectLst/>
                <a:latin typeface="+mn-lt"/>
                <a:ea typeface="+mn-ea"/>
                <a:cs typeface="+mn-cs"/>
              </a:rPr>
              <a:t>Between interactions</a:t>
            </a:r>
          </a:p>
          <a:p>
            <a:pPr lvl="2"/>
            <a:r>
              <a:rPr lang="en-US" sz="1200" kern="1200" dirty="0">
                <a:solidFill>
                  <a:schemeClr val="tx1"/>
                </a:solidFill>
                <a:effectLst/>
                <a:latin typeface="+mn-lt"/>
                <a:ea typeface="+mn-ea"/>
                <a:cs typeface="+mn-cs"/>
              </a:rPr>
              <a:t>Teaches staff…</a:t>
            </a:r>
          </a:p>
          <a:p>
            <a:pPr lvl="3"/>
            <a:r>
              <a:rPr lang="en-US" sz="1200" kern="1200" dirty="0">
                <a:solidFill>
                  <a:schemeClr val="tx1"/>
                </a:solidFill>
                <a:effectLst/>
                <a:latin typeface="+mn-lt"/>
                <a:ea typeface="+mn-ea"/>
                <a:cs typeface="+mn-cs"/>
              </a:rPr>
              <a:t>Being strategic about what to do when there is nothing to do</a:t>
            </a:r>
          </a:p>
          <a:p>
            <a:br>
              <a:rPr lang="en-US" dirty="0">
                <a:effectLst/>
              </a:rPr>
            </a:br>
            <a:endParaRPr lang="en-US" dirty="0"/>
          </a:p>
        </p:txBody>
      </p:sp>
      <p:sp>
        <p:nvSpPr>
          <p:cNvPr id="4" name="Slide Number Placeholder 3"/>
          <p:cNvSpPr>
            <a:spLocks noGrp="1"/>
          </p:cNvSpPr>
          <p:nvPr>
            <p:ph type="sldNum" sz="quarter" idx="5"/>
          </p:nvPr>
        </p:nvSpPr>
        <p:spPr/>
        <p:txBody>
          <a:bodyPr/>
          <a:lstStyle/>
          <a:p>
            <a:fld id="{42DCC96E-3D6A-4935-9DBC-8BC2C9E504D0}" type="slidenum">
              <a:rPr lang="en-US" smtClean="0"/>
              <a:t>20</a:t>
            </a:fld>
            <a:endParaRPr lang="en-US"/>
          </a:p>
        </p:txBody>
      </p:sp>
    </p:spTree>
    <p:extLst>
      <p:ext uri="{BB962C8B-B14F-4D97-AF65-F5344CB8AC3E}">
        <p14:creationId xmlns:p14="http://schemas.microsoft.com/office/powerpoint/2010/main" val="23950025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Throughline for all 3 sections —each require awareness &amp; intention</a:t>
            </a:r>
          </a:p>
          <a:p>
            <a:pPr lvl="0"/>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Awareness:</a:t>
            </a:r>
          </a:p>
          <a:p>
            <a:pPr lvl="2"/>
            <a:r>
              <a:rPr lang="en-US" sz="1200" kern="1200" dirty="0">
                <a:solidFill>
                  <a:schemeClr val="tx1"/>
                </a:solidFill>
                <a:effectLst/>
                <a:latin typeface="+mn-lt"/>
                <a:ea typeface="+mn-ea"/>
                <a:cs typeface="+mn-cs"/>
              </a:rPr>
              <a:t>What signals are you putting out there?</a:t>
            </a:r>
          </a:p>
          <a:p>
            <a:pPr lvl="2"/>
            <a:r>
              <a:rPr lang="en-US" sz="1200" kern="1200" dirty="0">
                <a:solidFill>
                  <a:schemeClr val="tx1"/>
                </a:solidFill>
                <a:effectLst/>
                <a:latin typeface="+mn-lt"/>
                <a:ea typeface="+mn-ea"/>
                <a:cs typeface="+mn-cs"/>
              </a:rPr>
              <a:t>How might others interpret these signals?</a:t>
            </a:r>
          </a:p>
          <a:p>
            <a:pPr lvl="2"/>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Intention:</a:t>
            </a:r>
          </a:p>
          <a:p>
            <a:pPr lvl="1"/>
            <a:r>
              <a:rPr lang="en-US" sz="1200" kern="1200" dirty="0">
                <a:solidFill>
                  <a:schemeClr val="tx1"/>
                </a:solidFill>
                <a:effectLst/>
                <a:latin typeface="+mn-lt"/>
                <a:ea typeface="+mn-ea"/>
                <a:cs typeface="+mn-cs"/>
              </a:rPr>
              <a:t>	How do you send signals that align with how you want to be seen?</a:t>
            </a:r>
          </a:p>
          <a:p>
            <a:pPr lvl="1"/>
            <a:r>
              <a:rPr lang="en-US" sz="1200" kern="1200" dirty="0">
                <a:solidFill>
                  <a:schemeClr val="tx1"/>
                </a:solidFill>
                <a:effectLst/>
                <a:latin typeface="+mn-lt"/>
                <a:ea typeface="+mn-ea"/>
                <a:cs typeface="+mn-cs"/>
              </a:rPr>
              <a:t>	How quickly can you change signals to adapt to various situations?</a:t>
            </a:r>
            <a:endParaRPr lang="en-US" dirty="0"/>
          </a:p>
        </p:txBody>
      </p:sp>
      <p:sp>
        <p:nvSpPr>
          <p:cNvPr id="4" name="Slide Number Placeholder 3"/>
          <p:cNvSpPr>
            <a:spLocks noGrp="1"/>
          </p:cNvSpPr>
          <p:nvPr>
            <p:ph type="sldNum" sz="quarter" idx="5"/>
          </p:nvPr>
        </p:nvSpPr>
        <p:spPr/>
        <p:txBody>
          <a:bodyPr/>
          <a:lstStyle/>
          <a:p>
            <a:fld id="{42DCC96E-3D6A-4935-9DBC-8BC2C9E504D0}" type="slidenum">
              <a:rPr lang="en-US" smtClean="0"/>
              <a:t>21</a:t>
            </a:fld>
            <a:endParaRPr lang="en-US"/>
          </a:p>
        </p:txBody>
      </p:sp>
    </p:spTree>
    <p:extLst>
      <p:ext uri="{BB962C8B-B14F-4D97-AF65-F5344CB8AC3E}">
        <p14:creationId xmlns:p14="http://schemas.microsoft.com/office/powerpoint/2010/main" val="30695237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reminder </a:t>
            </a:r>
            <a:r>
              <a:rPr lang="en-US" dirty="0">
                <a:sym typeface="Wingdings" panose="05000000000000000000" pitchFamily="2" charset="2"/>
              </a:rPr>
              <a:t> this is the longest section, but it is also the most universally applicable to most jobs &amp; careers.</a:t>
            </a:r>
            <a:endParaRPr lang="en-US" dirty="0"/>
          </a:p>
        </p:txBody>
      </p:sp>
      <p:sp>
        <p:nvSpPr>
          <p:cNvPr id="4" name="Slide Number Placeholder 3"/>
          <p:cNvSpPr>
            <a:spLocks noGrp="1"/>
          </p:cNvSpPr>
          <p:nvPr>
            <p:ph type="sldNum" sz="quarter" idx="5"/>
          </p:nvPr>
        </p:nvSpPr>
        <p:spPr/>
        <p:txBody>
          <a:bodyPr/>
          <a:lstStyle/>
          <a:p>
            <a:fld id="{42DCC96E-3D6A-4935-9DBC-8BC2C9E504D0}" type="slidenum">
              <a:rPr lang="en-US" smtClean="0"/>
              <a:t>22</a:t>
            </a:fld>
            <a:endParaRPr lang="en-US"/>
          </a:p>
        </p:txBody>
      </p:sp>
    </p:spTree>
    <p:extLst>
      <p:ext uri="{BB962C8B-B14F-4D97-AF65-F5344CB8AC3E}">
        <p14:creationId xmlns:p14="http://schemas.microsoft.com/office/powerpoint/2010/main" val="596796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Consider these two images of a receptionist. What signals do each of them send?</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To me…</a:t>
            </a:r>
          </a:p>
          <a:p>
            <a:pPr lvl="1"/>
            <a:r>
              <a:rPr lang="en-US" sz="1200" kern="1200" dirty="0">
                <a:solidFill>
                  <a:schemeClr val="tx1"/>
                </a:solidFill>
                <a:effectLst/>
                <a:latin typeface="+mn-lt"/>
                <a:ea typeface="+mn-ea"/>
                <a:cs typeface="+mn-cs"/>
              </a:rPr>
              <a:t>Attire, position, &amp; body language:</a:t>
            </a:r>
          </a:p>
          <a:p>
            <a:pPr lvl="1"/>
            <a:endParaRPr lang="en-US" sz="1200" kern="1200" dirty="0">
              <a:solidFill>
                <a:schemeClr val="tx1"/>
              </a:solidFill>
              <a:effectLst/>
              <a:latin typeface="+mn-lt"/>
              <a:ea typeface="+mn-ea"/>
              <a:cs typeface="+mn-cs"/>
            </a:endParaRPr>
          </a:p>
          <a:p>
            <a:pPr lvl="1"/>
            <a:endParaRPr lang="en-US" sz="1200" kern="1200" dirty="0">
              <a:solidFill>
                <a:schemeClr val="tx1"/>
              </a:solidFill>
              <a:effectLst/>
              <a:latin typeface="+mn-lt"/>
              <a:ea typeface="+mn-ea"/>
              <a:cs typeface="+mn-cs"/>
            </a:endParaRPr>
          </a:p>
          <a:p>
            <a:pPr lvl="2"/>
            <a:r>
              <a:rPr lang="en-US" sz="1200" kern="1200" dirty="0">
                <a:solidFill>
                  <a:schemeClr val="tx1"/>
                </a:solidFill>
                <a:effectLst/>
                <a:latin typeface="+mn-lt"/>
                <a:ea typeface="+mn-ea"/>
                <a:cs typeface="+mn-cs"/>
              </a:rPr>
              <a:t>Left:</a:t>
            </a:r>
          </a:p>
          <a:p>
            <a:pPr lvl="3"/>
            <a:r>
              <a:rPr lang="en-US" sz="1200" kern="1200" dirty="0">
                <a:solidFill>
                  <a:schemeClr val="tx1"/>
                </a:solidFill>
                <a:effectLst/>
                <a:latin typeface="+mn-lt"/>
                <a:ea typeface="+mn-ea"/>
                <a:cs typeface="+mn-cs"/>
              </a:rPr>
              <a:t>Professional attire</a:t>
            </a:r>
          </a:p>
          <a:p>
            <a:pPr lvl="3"/>
            <a:r>
              <a:rPr lang="en-US" sz="1200" kern="1200" dirty="0">
                <a:solidFill>
                  <a:schemeClr val="tx1"/>
                </a:solidFill>
                <a:effectLst/>
                <a:latin typeface="+mn-lt"/>
                <a:ea typeface="+mn-ea"/>
                <a:cs typeface="+mn-cs"/>
              </a:rPr>
              <a:t>Responsive</a:t>
            </a:r>
          </a:p>
          <a:p>
            <a:pPr lvl="3"/>
            <a:r>
              <a:rPr lang="en-US" sz="1200" kern="1200" dirty="0">
                <a:solidFill>
                  <a:schemeClr val="tx1"/>
                </a:solidFill>
                <a:effectLst/>
                <a:latin typeface="+mn-lt"/>
                <a:ea typeface="+mn-ea"/>
                <a:cs typeface="+mn-cs"/>
              </a:rPr>
              <a:t>Available</a:t>
            </a:r>
          </a:p>
          <a:p>
            <a:pPr lvl="3"/>
            <a:r>
              <a:rPr lang="en-US" sz="1200" kern="1200" dirty="0">
                <a:solidFill>
                  <a:schemeClr val="tx1"/>
                </a:solidFill>
                <a:effectLst/>
                <a:latin typeface="+mn-lt"/>
                <a:ea typeface="+mn-ea"/>
                <a:cs typeface="+mn-cs"/>
              </a:rPr>
              <a:t>Facing you, smiling = Ready to interact</a:t>
            </a:r>
          </a:p>
          <a:p>
            <a:pPr lvl="3"/>
            <a:endParaRPr lang="en-US" sz="1200" kern="1200" dirty="0">
              <a:solidFill>
                <a:schemeClr val="tx1"/>
              </a:solidFill>
              <a:effectLst/>
              <a:latin typeface="+mn-lt"/>
              <a:ea typeface="+mn-ea"/>
              <a:cs typeface="+mn-cs"/>
            </a:endParaRPr>
          </a:p>
          <a:p>
            <a:pPr lvl="3"/>
            <a:endParaRPr lang="en-US" sz="1200" kern="1200" dirty="0">
              <a:solidFill>
                <a:schemeClr val="tx1"/>
              </a:solidFill>
              <a:effectLst/>
              <a:latin typeface="+mn-lt"/>
              <a:ea typeface="+mn-ea"/>
              <a:cs typeface="+mn-cs"/>
            </a:endParaRPr>
          </a:p>
          <a:p>
            <a:pPr lvl="2"/>
            <a:r>
              <a:rPr lang="en-US" sz="1200" kern="1200" dirty="0">
                <a:solidFill>
                  <a:schemeClr val="tx1"/>
                </a:solidFill>
                <a:effectLst/>
                <a:latin typeface="+mn-lt"/>
                <a:ea typeface="+mn-ea"/>
                <a:cs typeface="+mn-cs"/>
              </a:rPr>
              <a:t>Right:</a:t>
            </a:r>
          </a:p>
          <a:p>
            <a:pPr lvl="3"/>
            <a:r>
              <a:rPr lang="en-US" sz="1200" kern="1200" dirty="0">
                <a:solidFill>
                  <a:schemeClr val="tx1"/>
                </a:solidFill>
                <a:effectLst/>
                <a:latin typeface="+mn-lt"/>
                <a:ea typeface="+mn-ea"/>
                <a:cs typeface="+mn-cs"/>
              </a:rPr>
              <a:t>Comparatively casual attire</a:t>
            </a:r>
          </a:p>
          <a:p>
            <a:pPr lvl="3"/>
            <a:r>
              <a:rPr lang="en-US" sz="1200" kern="1200" dirty="0">
                <a:solidFill>
                  <a:schemeClr val="tx1"/>
                </a:solidFill>
                <a:effectLst/>
                <a:latin typeface="+mn-lt"/>
                <a:ea typeface="+mn-ea"/>
                <a:cs typeface="+mn-cs"/>
              </a:rPr>
              <a:t>Headphones = Unavailable</a:t>
            </a:r>
          </a:p>
          <a:p>
            <a:pPr lvl="3"/>
            <a:r>
              <a:rPr lang="en-US" sz="1200" kern="1200" dirty="0">
                <a:solidFill>
                  <a:schemeClr val="tx1"/>
                </a:solidFill>
                <a:effectLst/>
                <a:latin typeface="+mn-lt"/>
                <a:ea typeface="+mn-ea"/>
                <a:cs typeface="+mn-cs"/>
              </a:rPr>
              <a:t>Phone = Distracted</a:t>
            </a:r>
          </a:p>
          <a:p>
            <a:pPr lvl="3"/>
            <a:r>
              <a:rPr lang="en-US" sz="1200" kern="1200" dirty="0">
                <a:solidFill>
                  <a:schemeClr val="tx1"/>
                </a:solidFill>
                <a:effectLst/>
                <a:latin typeface="+mn-lt"/>
                <a:ea typeface="+mn-ea"/>
                <a:cs typeface="+mn-cs"/>
              </a:rPr>
              <a:t>Body language = Do not disturb</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3"/>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We don’t actually know which is a better receptionist</a:t>
            </a:r>
          </a:p>
          <a:p>
            <a:pPr lvl="1"/>
            <a:r>
              <a:rPr lang="en-US" sz="1200" kern="1200" dirty="0">
                <a:solidFill>
                  <a:schemeClr val="tx1"/>
                </a:solidFill>
                <a:effectLst/>
                <a:latin typeface="+mn-lt"/>
                <a:ea typeface="+mn-ea"/>
                <a:cs typeface="+mn-cs"/>
              </a:rPr>
              <a:t>Person on the right could be…</a:t>
            </a:r>
          </a:p>
          <a:p>
            <a:pPr lvl="2"/>
            <a:r>
              <a:rPr lang="en-US" sz="1200" kern="1200" dirty="0">
                <a:solidFill>
                  <a:schemeClr val="tx1"/>
                </a:solidFill>
                <a:effectLst/>
                <a:latin typeface="+mn-lt"/>
                <a:ea typeface="+mn-ea"/>
                <a:cs typeface="+mn-cs"/>
              </a:rPr>
              <a:t>On the phone with a client/colleague</a:t>
            </a:r>
          </a:p>
          <a:p>
            <a:pPr lvl="2"/>
            <a:r>
              <a:rPr lang="en-US" sz="1200" kern="1200" dirty="0">
                <a:solidFill>
                  <a:schemeClr val="tx1"/>
                </a:solidFill>
                <a:effectLst/>
                <a:latin typeface="+mn-lt"/>
                <a:ea typeface="+mn-ea"/>
                <a:cs typeface="+mn-cs"/>
              </a:rPr>
              <a:t>Watching a training video</a:t>
            </a:r>
          </a:p>
          <a:p>
            <a:pPr lvl="2"/>
            <a:r>
              <a:rPr lang="en-US" sz="1200" kern="1200" dirty="0">
                <a:solidFill>
                  <a:schemeClr val="tx1"/>
                </a:solidFill>
                <a:effectLst/>
                <a:latin typeface="+mn-lt"/>
                <a:ea typeface="+mn-ea"/>
                <a:cs typeface="+mn-cs"/>
              </a:rPr>
              <a:t>Looking up a tutorial to troubleshoot a technical issue</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2"/>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POINT </a:t>
            </a:r>
            <a:r>
              <a:rPr lang="en-US" sz="1200" kern="1200" dirty="0">
                <a:solidFill>
                  <a:schemeClr val="tx1"/>
                </a:solidFill>
                <a:effectLst/>
                <a:latin typeface="+mn-lt"/>
                <a:ea typeface="+mn-ea"/>
                <a:cs typeface="+mn-cs"/>
                <a:sym typeface="Wingdings" panose="05000000000000000000" pitchFamily="2" charset="2"/>
              </a:rPr>
              <a:t></a:t>
            </a:r>
            <a:r>
              <a:rPr lang="en-US" sz="1200" kern="1200" dirty="0">
                <a:solidFill>
                  <a:schemeClr val="tx1"/>
                </a:solidFill>
                <a:effectLst/>
                <a:latin typeface="+mn-lt"/>
                <a:ea typeface="+mn-ea"/>
                <a:cs typeface="+mn-cs"/>
              </a:rPr>
              <a:t> Context is often invisible</a:t>
            </a:r>
          </a:p>
          <a:p>
            <a:pPr lvl="1"/>
            <a:r>
              <a:rPr lang="en-US" sz="1200" kern="1200" dirty="0">
                <a:solidFill>
                  <a:schemeClr val="tx1"/>
                </a:solidFill>
                <a:effectLst/>
                <a:latin typeface="+mn-lt"/>
                <a:ea typeface="+mn-ea"/>
                <a:cs typeface="+mn-cs"/>
              </a:rPr>
              <a:t>Even if the person on the right is not necessarily doing something wrong, more understanding </a:t>
            </a:r>
            <a:r>
              <a:rPr lang="en-US" sz="1200" kern="1200" dirty="0" err="1">
                <a:solidFill>
                  <a:schemeClr val="tx1"/>
                </a:solidFill>
                <a:effectLst/>
                <a:latin typeface="+mn-lt"/>
                <a:ea typeface="+mn-ea"/>
                <a:cs typeface="+mn-cs"/>
              </a:rPr>
              <a:t>prcpt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mgmt</a:t>
            </a:r>
            <a:r>
              <a:rPr lang="en-US" sz="1200" kern="1200" dirty="0">
                <a:solidFill>
                  <a:schemeClr val="tx1"/>
                </a:solidFill>
                <a:effectLst/>
                <a:latin typeface="+mn-lt"/>
                <a:ea typeface="+mn-ea"/>
                <a:cs typeface="+mn-cs"/>
              </a:rPr>
              <a:t> would reduce uncertainty</a:t>
            </a:r>
          </a:p>
          <a:p>
            <a:endParaRPr lang="en-US" dirty="0"/>
          </a:p>
        </p:txBody>
      </p:sp>
      <p:sp>
        <p:nvSpPr>
          <p:cNvPr id="4" name="Slide Number Placeholder 3"/>
          <p:cNvSpPr>
            <a:spLocks noGrp="1"/>
          </p:cNvSpPr>
          <p:nvPr>
            <p:ph type="sldNum" sz="quarter" idx="5"/>
          </p:nvPr>
        </p:nvSpPr>
        <p:spPr/>
        <p:txBody>
          <a:bodyPr/>
          <a:lstStyle/>
          <a:p>
            <a:fld id="{42DCC96E-3D6A-4935-9DBC-8BC2C9E504D0}" type="slidenum">
              <a:rPr lang="en-US" smtClean="0"/>
              <a:t>23</a:t>
            </a:fld>
            <a:endParaRPr lang="en-US"/>
          </a:p>
        </p:txBody>
      </p:sp>
    </p:spTree>
    <p:extLst>
      <p:ext uri="{BB962C8B-B14F-4D97-AF65-F5344CB8AC3E}">
        <p14:creationId xmlns:p14="http://schemas.microsoft.com/office/powerpoint/2010/main" val="29460881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 nutshell, Professional presence is about proactively choosing what signals to send before interacting with someone.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other words, if someone encounters you in this moment, what signals would they </a:t>
            </a:r>
            <a:r>
              <a:rPr lang="en-US" sz="1200" b="1" kern="1200" dirty="0">
                <a:solidFill>
                  <a:schemeClr val="tx1"/>
                </a:solidFill>
                <a:effectLst/>
                <a:latin typeface="+mn-lt"/>
                <a:ea typeface="+mn-ea"/>
                <a:cs typeface="+mn-cs"/>
              </a:rPr>
              <a:t>observe</a:t>
            </a:r>
            <a:r>
              <a:rPr lang="en-US" sz="1200" b="0" kern="1200" dirty="0">
                <a:solidFill>
                  <a:schemeClr val="tx1"/>
                </a:solidFill>
                <a:effectLst/>
                <a:latin typeface="+mn-lt"/>
                <a:ea typeface="+mn-ea"/>
                <a:cs typeface="+mn-cs"/>
              </a:rPr>
              <a:t>, and what </a:t>
            </a:r>
            <a:r>
              <a:rPr lang="en-US" sz="1200" b="1" kern="1200" dirty="0">
                <a:solidFill>
                  <a:schemeClr val="tx1"/>
                </a:solidFill>
                <a:effectLst/>
                <a:latin typeface="+mn-lt"/>
                <a:ea typeface="+mn-ea"/>
                <a:cs typeface="+mn-cs"/>
              </a:rPr>
              <a:t>impression</a:t>
            </a:r>
            <a:r>
              <a:rPr lang="en-US" sz="1200" b="0" kern="1200" dirty="0">
                <a:solidFill>
                  <a:schemeClr val="tx1"/>
                </a:solidFill>
                <a:effectLst/>
                <a:latin typeface="+mn-lt"/>
                <a:ea typeface="+mn-ea"/>
                <a:cs typeface="+mn-cs"/>
              </a:rPr>
              <a:t> might they conclude?</a:t>
            </a:r>
            <a:endParaRPr lang="en-US" sz="1200" kern="1200" dirty="0">
              <a:solidFill>
                <a:schemeClr val="tx1"/>
              </a:solidFill>
              <a:effectLst/>
              <a:latin typeface="+mn-lt"/>
              <a:ea typeface="+mn-ea"/>
              <a:cs typeface="+mn-cs"/>
            </a:endParaRPr>
          </a:p>
          <a:p>
            <a:pPr lvl="0"/>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Appearance, behavior, and environment are the 3 signals that influence whether an interaction will occur &amp; how it will play out</a:t>
            </a:r>
          </a:p>
        </p:txBody>
      </p:sp>
      <p:sp>
        <p:nvSpPr>
          <p:cNvPr id="4" name="Slide Number Placeholder 3"/>
          <p:cNvSpPr>
            <a:spLocks noGrp="1"/>
          </p:cNvSpPr>
          <p:nvPr>
            <p:ph type="sldNum" sz="quarter" idx="5"/>
          </p:nvPr>
        </p:nvSpPr>
        <p:spPr/>
        <p:txBody>
          <a:bodyPr/>
          <a:lstStyle/>
          <a:p>
            <a:fld id="{42DCC96E-3D6A-4935-9DBC-8BC2C9E504D0}" type="slidenum">
              <a:rPr lang="en-US" smtClean="0"/>
              <a:t>24</a:t>
            </a:fld>
            <a:endParaRPr lang="en-US"/>
          </a:p>
        </p:txBody>
      </p:sp>
    </p:spTree>
    <p:extLst>
      <p:ext uri="{BB962C8B-B14F-4D97-AF65-F5344CB8AC3E}">
        <p14:creationId xmlns:p14="http://schemas.microsoft.com/office/powerpoint/2010/main" val="24961993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Appearance refers to signals about how you showed up for work.</a:t>
            </a:r>
          </a:p>
          <a:p>
            <a:pPr lvl="0"/>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Includes</a:t>
            </a:r>
          </a:p>
          <a:p>
            <a:pPr lvl="2"/>
            <a:r>
              <a:rPr lang="en-US" sz="1200" kern="1200" dirty="0">
                <a:solidFill>
                  <a:schemeClr val="tx1"/>
                </a:solidFill>
                <a:effectLst/>
                <a:latin typeface="+mn-lt"/>
                <a:ea typeface="+mn-ea"/>
                <a:cs typeface="+mn-cs"/>
              </a:rPr>
              <a:t>Attire</a:t>
            </a:r>
          </a:p>
          <a:p>
            <a:pPr lvl="2"/>
            <a:r>
              <a:rPr lang="en-US" sz="1200" kern="1200" dirty="0">
                <a:solidFill>
                  <a:schemeClr val="tx1"/>
                </a:solidFill>
                <a:effectLst/>
                <a:latin typeface="+mn-lt"/>
                <a:ea typeface="+mn-ea"/>
                <a:cs typeface="+mn-cs"/>
              </a:rPr>
              <a:t>Grooming</a:t>
            </a:r>
          </a:p>
          <a:p>
            <a:r>
              <a:rPr lang="en-US" sz="1200" kern="1200" dirty="0">
                <a:solidFill>
                  <a:schemeClr val="tx1"/>
                </a:solidFill>
                <a:effectLst/>
                <a:latin typeface="+mn-lt"/>
                <a:ea typeface="+mn-ea"/>
                <a:cs typeface="+mn-cs"/>
              </a:rPr>
              <a:t>	Posture/positioning</a:t>
            </a:r>
          </a:p>
          <a:p>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Shows</a:t>
            </a:r>
          </a:p>
          <a:p>
            <a:r>
              <a:rPr lang="en-US" sz="1200" kern="1200" dirty="0">
                <a:solidFill>
                  <a:schemeClr val="tx1"/>
                </a:solidFill>
                <a:effectLst/>
                <a:latin typeface="+mn-lt"/>
                <a:ea typeface="+mn-ea"/>
                <a:cs typeface="+mn-cs"/>
              </a:rPr>
              <a:t>	Readiness</a:t>
            </a:r>
          </a:p>
          <a:p>
            <a:r>
              <a:rPr lang="en-US" sz="1200" kern="1200" dirty="0">
                <a:solidFill>
                  <a:schemeClr val="tx1"/>
                </a:solidFill>
                <a:effectLst/>
                <a:latin typeface="+mn-lt"/>
                <a:ea typeface="+mn-ea"/>
                <a:cs typeface="+mn-cs"/>
              </a:rPr>
              <a:t>	Professionalism</a:t>
            </a:r>
          </a:p>
          <a:p>
            <a:r>
              <a:rPr lang="en-US" sz="1200" kern="1200" dirty="0">
                <a:solidFill>
                  <a:schemeClr val="tx1"/>
                </a:solidFill>
                <a:effectLst/>
                <a:latin typeface="+mn-lt"/>
                <a:ea typeface="+mn-ea"/>
                <a:cs typeface="+mn-cs"/>
              </a:rPr>
              <a:t>	Legitimacy</a:t>
            </a:r>
          </a:p>
          <a:p>
            <a:r>
              <a:rPr lang="en-US" sz="1200" kern="1200" dirty="0">
                <a:solidFill>
                  <a:schemeClr val="tx1"/>
                </a:solidFill>
                <a:effectLst/>
                <a:latin typeface="+mn-lt"/>
                <a:ea typeface="+mn-ea"/>
                <a:cs typeface="+mn-cs"/>
              </a:rPr>
              <a:t>	Organization</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2DCC96E-3D6A-4935-9DBC-8BC2C9E504D0}" type="slidenum">
              <a:rPr lang="en-US" smtClean="0"/>
              <a:t>25</a:t>
            </a:fld>
            <a:endParaRPr lang="en-US"/>
          </a:p>
        </p:txBody>
      </p:sp>
    </p:spTree>
    <p:extLst>
      <p:ext uri="{BB962C8B-B14F-4D97-AF65-F5344CB8AC3E}">
        <p14:creationId xmlns:p14="http://schemas.microsoft.com/office/powerpoint/2010/main" val="41858968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Photo </a:t>
            </a:r>
            <a:r>
              <a:rPr lang="en-US" sz="1200" kern="1200" dirty="0">
                <a:solidFill>
                  <a:schemeClr val="tx1"/>
                </a:solidFill>
                <a:effectLst/>
                <a:latin typeface="+mn-lt"/>
                <a:ea typeface="+mn-ea"/>
                <a:cs typeface="+mn-cs"/>
                <a:sym typeface="Wingdings" panose="05000000000000000000" pitchFamily="2" charset="2"/>
              </a:rPr>
              <a:t></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Examples of unprofessional appearance usually show disheveled, undergroomed people in casual clothing </a:t>
            </a:r>
            <a:r>
              <a:rPr lang="en-US" sz="1200" kern="1200" dirty="0">
                <a:solidFill>
                  <a:schemeClr val="tx1"/>
                </a:solidFill>
                <a:effectLst/>
                <a:latin typeface="+mn-lt"/>
                <a:ea typeface="+mn-ea"/>
                <a:cs typeface="+mn-cs"/>
                <a:sym typeface="Wingdings" panose="05000000000000000000" pitchFamily="2" charset="2"/>
              </a:rPr>
              <a:t></a:t>
            </a:r>
            <a:r>
              <a:rPr lang="en-US" sz="1200" kern="1200" dirty="0">
                <a:solidFill>
                  <a:schemeClr val="tx1"/>
                </a:solidFill>
                <a:effectLst/>
                <a:latin typeface="+mn-lt"/>
                <a:ea typeface="+mn-ea"/>
                <a:cs typeface="+mn-cs"/>
              </a:rPr>
              <a:t> that’s only ½ the story</a:t>
            </a:r>
          </a:p>
          <a:p>
            <a:pPr lvl="1"/>
            <a:r>
              <a:rPr lang="en-US" sz="1200" kern="1200" dirty="0">
                <a:solidFill>
                  <a:schemeClr val="tx1"/>
                </a:solidFill>
                <a:effectLst/>
                <a:latin typeface="+mn-lt"/>
                <a:ea typeface="+mn-ea"/>
                <a:cs typeface="+mn-cs"/>
              </a:rPr>
              <a:t>	The woman looks nice for a prom, it would be inappropriate for a nursing or receptionist position.</a:t>
            </a:r>
          </a:p>
          <a:p>
            <a:pPr lvl="1"/>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Professional appearance should align with expectations, telling people</a:t>
            </a:r>
          </a:p>
          <a:p>
            <a:pPr lvl="1"/>
            <a:r>
              <a:rPr lang="en-US" sz="1200" kern="1200" dirty="0">
                <a:solidFill>
                  <a:schemeClr val="tx1"/>
                </a:solidFill>
                <a:effectLst/>
                <a:latin typeface="+mn-lt"/>
                <a:ea typeface="+mn-ea"/>
                <a:cs typeface="+mn-cs"/>
              </a:rPr>
              <a:t>I belong here</a:t>
            </a:r>
          </a:p>
          <a:p>
            <a:pPr lvl="1"/>
            <a:r>
              <a:rPr lang="en-US" sz="1200" kern="1200" dirty="0">
                <a:solidFill>
                  <a:schemeClr val="tx1"/>
                </a:solidFill>
                <a:effectLst/>
                <a:latin typeface="+mn-lt"/>
                <a:ea typeface="+mn-ea"/>
                <a:cs typeface="+mn-cs"/>
              </a:rPr>
              <a:t>I understand my role (and am good at it)</a:t>
            </a:r>
          </a:p>
          <a:p>
            <a:pPr lvl="1"/>
            <a:r>
              <a:rPr lang="en-US" sz="1200" kern="1200" dirty="0">
                <a:solidFill>
                  <a:schemeClr val="tx1"/>
                </a:solidFill>
                <a:effectLst/>
                <a:latin typeface="+mn-lt"/>
                <a:ea typeface="+mn-ea"/>
                <a:cs typeface="+mn-cs"/>
              </a:rPr>
              <a:t>I am prepared to help/contribute</a:t>
            </a:r>
          </a:p>
          <a:p>
            <a:pPr lvl="1"/>
            <a:endParaRPr lang="en-US" sz="1200" kern="1200" dirty="0">
              <a:solidFill>
                <a:schemeClr val="tx1"/>
              </a:solidFill>
              <a:effectLst/>
              <a:latin typeface="+mn-lt"/>
              <a:ea typeface="+mn-ea"/>
              <a:cs typeface="+mn-cs"/>
            </a:endParaRPr>
          </a:p>
          <a:p>
            <a:pPr lvl="1"/>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Important to make it clear to staff to understand intent</a:t>
            </a:r>
          </a:p>
          <a:p>
            <a:pPr lvl="1"/>
            <a:r>
              <a:rPr lang="en-US" sz="1200" kern="1200" dirty="0">
                <a:solidFill>
                  <a:schemeClr val="tx1"/>
                </a:solidFill>
                <a:effectLst/>
                <a:latin typeface="+mn-lt"/>
                <a:ea typeface="+mn-ea"/>
                <a:cs typeface="+mn-cs"/>
              </a:rPr>
              <a:t>Appearance does NOT diminish or eliminate individuality</a:t>
            </a:r>
          </a:p>
          <a:p>
            <a:pPr lvl="1"/>
            <a:r>
              <a:rPr lang="en-US" sz="1200" kern="1200" dirty="0">
                <a:solidFill>
                  <a:schemeClr val="tx1"/>
                </a:solidFill>
                <a:effectLst/>
                <a:latin typeface="+mn-lt"/>
                <a:ea typeface="+mn-ea"/>
                <a:cs typeface="+mn-cs"/>
              </a:rPr>
              <a:t>It SHOULD walk a middle-ground between BOTH identity AND professionalism</a:t>
            </a:r>
          </a:p>
        </p:txBody>
      </p:sp>
      <p:sp>
        <p:nvSpPr>
          <p:cNvPr id="4" name="Slide Number Placeholder 3"/>
          <p:cNvSpPr>
            <a:spLocks noGrp="1"/>
          </p:cNvSpPr>
          <p:nvPr>
            <p:ph type="sldNum" sz="quarter" idx="5"/>
          </p:nvPr>
        </p:nvSpPr>
        <p:spPr/>
        <p:txBody>
          <a:bodyPr/>
          <a:lstStyle/>
          <a:p>
            <a:fld id="{42DCC96E-3D6A-4935-9DBC-8BC2C9E504D0}" type="slidenum">
              <a:rPr lang="en-US" smtClean="0"/>
              <a:t>26</a:t>
            </a:fld>
            <a:endParaRPr lang="en-US"/>
          </a:p>
        </p:txBody>
      </p:sp>
    </p:spTree>
    <p:extLst>
      <p:ext uri="{BB962C8B-B14F-4D97-AF65-F5344CB8AC3E}">
        <p14:creationId xmlns:p14="http://schemas.microsoft.com/office/powerpoint/2010/main" val="12608398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~30 MINS (I think?)</a:t>
            </a:r>
          </a:p>
          <a:p>
            <a:pPr lvl="0"/>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 know I threw a lot at you, but here is where </a:t>
            </a:r>
            <a:r>
              <a:rPr lang="en-US" sz="1200" b="1" kern="1200" dirty="0">
                <a:solidFill>
                  <a:schemeClr val="tx1"/>
                </a:solidFill>
                <a:effectLst/>
                <a:latin typeface="+mn-lt"/>
                <a:ea typeface="+mn-ea"/>
                <a:cs typeface="+mn-cs"/>
              </a:rPr>
              <a:t>all these pieces start coming</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together</a:t>
            </a:r>
            <a:r>
              <a:rPr lang="en-US" sz="1200" kern="1200" dirty="0">
                <a:solidFill>
                  <a:schemeClr val="tx1"/>
                </a:solidFill>
                <a:effectLst/>
                <a:latin typeface="+mn-lt"/>
                <a:ea typeface="+mn-ea"/>
                <a:cs typeface="+mn-cs"/>
              </a:rPr>
              <a:t> to demonstrate why the </a:t>
            </a:r>
            <a:r>
              <a:rPr lang="en-US" sz="1200" kern="1200" dirty="0" err="1">
                <a:solidFill>
                  <a:schemeClr val="tx1"/>
                </a:solidFill>
                <a:effectLst/>
                <a:latin typeface="+mn-lt"/>
                <a:ea typeface="+mn-ea"/>
                <a:cs typeface="+mn-cs"/>
              </a:rPr>
              <a:t>Pcpt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Mgmt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Frmwrk</a:t>
            </a:r>
            <a:r>
              <a:rPr lang="en-US" sz="1200" kern="1200" dirty="0">
                <a:solidFill>
                  <a:schemeClr val="tx1"/>
                </a:solidFill>
                <a:effectLst/>
                <a:latin typeface="+mn-lt"/>
                <a:ea typeface="+mn-ea"/>
                <a:cs typeface="+mn-cs"/>
              </a:rPr>
              <a:t> is so powerful.</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 previously mentioned that existing policies, procedures, &amp; expectations can fit into </a:t>
            </a:r>
            <a:r>
              <a:rPr lang="en-US" sz="1200" kern="1200" dirty="0" err="1">
                <a:solidFill>
                  <a:schemeClr val="tx1"/>
                </a:solidFill>
                <a:effectLst/>
                <a:latin typeface="+mn-lt"/>
                <a:ea typeface="+mn-ea"/>
                <a:cs typeface="+mn-cs"/>
              </a:rPr>
              <a:t>Pcpt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Mgmt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Frmwrk</a:t>
            </a:r>
            <a:r>
              <a:rPr lang="en-US" sz="1200" kern="1200" dirty="0">
                <a:solidFill>
                  <a:schemeClr val="tx1"/>
                </a:solidFill>
                <a:effectLst/>
                <a:latin typeface="+mn-lt"/>
                <a:ea typeface="+mn-ea"/>
                <a:cs typeface="+mn-cs"/>
              </a:rPr>
              <a:t>. Let’s look at a single common policy—dress code—to understand how and why this works.</a:t>
            </a:r>
          </a:p>
          <a:p>
            <a:pPr lvl="0"/>
            <a:endParaRPr lang="en-US" sz="1200" kern="1200" dirty="0">
              <a:solidFill>
                <a:schemeClr val="tx1"/>
              </a:solidFill>
              <a:effectLst/>
              <a:latin typeface="+mn-lt"/>
              <a:ea typeface="+mn-ea"/>
              <a:cs typeface="+mn-cs"/>
            </a:endParaRPr>
          </a:p>
          <a:p>
            <a:pPr lvl="0"/>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 traditional dress code is problematic…</a:t>
            </a:r>
          </a:p>
          <a:p>
            <a:pPr lvl="0"/>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Passive-aggressively target and penalize certain demographic groups.</a:t>
            </a:r>
          </a:p>
          <a:p>
            <a:pPr lvl="1"/>
            <a:r>
              <a:rPr lang="en-US" sz="1200" kern="1200" dirty="0">
                <a:solidFill>
                  <a:schemeClr val="tx1"/>
                </a:solidFill>
                <a:effectLst/>
                <a:latin typeface="+mn-lt"/>
                <a:ea typeface="+mn-ea"/>
                <a:cs typeface="+mn-cs"/>
              </a:rPr>
              <a:t>Ex.</a:t>
            </a:r>
          </a:p>
          <a:p>
            <a:pPr lvl="2"/>
            <a:r>
              <a:rPr lang="en-US" sz="1200" kern="1200" dirty="0">
                <a:solidFill>
                  <a:schemeClr val="tx1"/>
                </a:solidFill>
                <a:effectLst/>
                <a:latin typeface="+mn-lt"/>
                <a:ea typeface="+mn-ea"/>
                <a:cs typeface="+mn-cs"/>
              </a:rPr>
              <a:t>Expectations for hairstyles that disproportionately impact people of color.</a:t>
            </a:r>
          </a:p>
          <a:p>
            <a:pPr marL="914400" marR="0" lvl="2"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“Low cut tops are not suitable for work” clearly targets women.</a:t>
            </a:r>
          </a:p>
          <a:p>
            <a:pPr marL="914400" marR="0" lvl="2"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lvl="2"/>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If someone violates the dress code, it is nearly impossible to have conversations about appearance and attire without overstepping boundaries.</a:t>
            </a:r>
          </a:p>
          <a:p>
            <a:pPr lvl="1"/>
            <a:r>
              <a:rPr lang="en-US" sz="1200" kern="1200" dirty="0">
                <a:solidFill>
                  <a:schemeClr val="tx1"/>
                </a:solidFill>
                <a:effectLst/>
                <a:latin typeface="+mn-lt"/>
                <a:ea typeface="+mn-ea"/>
                <a:cs typeface="+mn-cs"/>
              </a:rPr>
              <a:t>	“What you are wearing is inappropriate”</a:t>
            </a:r>
          </a:p>
          <a:p>
            <a:pPr lvl="2"/>
            <a:r>
              <a:rPr lang="en-US" sz="1200" kern="1200" dirty="0">
                <a:solidFill>
                  <a:schemeClr val="tx1"/>
                </a:solidFill>
                <a:effectLst/>
                <a:latin typeface="+mn-lt"/>
                <a:ea typeface="+mn-ea"/>
                <a:cs typeface="+mn-cs"/>
              </a:rPr>
              <a:t>	Often feels insulting and humiliating</a:t>
            </a:r>
          </a:p>
          <a:p>
            <a:pPr lvl="2"/>
            <a:r>
              <a:rPr lang="en-US" sz="1200" kern="1200" dirty="0">
                <a:solidFill>
                  <a:schemeClr val="tx1"/>
                </a:solidFill>
                <a:effectLst/>
                <a:latin typeface="+mn-lt"/>
                <a:ea typeface="+mn-ea"/>
                <a:cs typeface="+mn-cs"/>
              </a:rPr>
              <a:t>	May come off as sexist, racist, or harassing.</a:t>
            </a:r>
          </a:p>
          <a:p>
            <a:pPr lvl="2"/>
            <a:r>
              <a:rPr lang="en-US" sz="1200" kern="1200" dirty="0">
                <a:solidFill>
                  <a:schemeClr val="tx1"/>
                </a:solidFill>
                <a:effectLst/>
                <a:latin typeface="+mn-lt"/>
                <a:ea typeface="+mn-ea"/>
                <a:cs typeface="+mn-cs"/>
              </a:rPr>
              <a:t>This is so prevalent that people have heard bosses and/or HR apologize for having to write someone up on policy violations.</a:t>
            </a:r>
          </a:p>
          <a:p>
            <a:pPr lvl="2"/>
            <a:endParaRPr lang="en-US" sz="1200" kern="1200" dirty="0">
              <a:solidFill>
                <a:schemeClr val="tx1"/>
              </a:solidFill>
              <a:effectLst/>
              <a:latin typeface="+mn-lt"/>
              <a:ea typeface="+mn-ea"/>
              <a:cs typeface="+mn-cs"/>
            </a:endParaRPr>
          </a:p>
          <a:p>
            <a:pPr lvl="2"/>
            <a:endParaRPr lang="en-US" dirty="0"/>
          </a:p>
          <a:p>
            <a:pPr lvl="1"/>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However, </a:t>
            </a:r>
            <a:r>
              <a:rPr lang="en-US" sz="1200" kern="1200" dirty="0" err="1">
                <a:solidFill>
                  <a:schemeClr val="tx1"/>
                </a:solidFill>
                <a:effectLst/>
                <a:latin typeface="+mn-lt"/>
                <a:ea typeface="+mn-ea"/>
                <a:cs typeface="+mn-cs"/>
              </a:rPr>
              <a:t>Prcpt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Mgmt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Frmwrk</a:t>
            </a:r>
            <a:r>
              <a:rPr lang="en-US" sz="1200" kern="1200" dirty="0">
                <a:solidFill>
                  <a:schemeClr val="tx1"/>
                </a:solidFill>
                <a:effectLst/>
                <a:latin typeface="+mn-lt"/>
                <a:ea typeface="+mn-ea"/>
                <a:cs typeface="+mn-cs"/>
              </a:rPr>
              <a:t> provides a more objective and palatable way to discuss policy violations </a:t>
            </a:r>
            <a:r>
              <a:rPr lang="en-US" sz="1200" kern="1200" dirty="0">
                <a:solidFill>
                  <a:schemeClr val="tx1"/>
                </a:solidFill>
                <a:effectLst/>
                <a:latin typeface="+mn-lt"/>
                <a:ea typeface="+mn-ea"/>
                <a:cs typeface="+mn-cs"/>
                <a:sym typeface="Wingdings" panose="05000000000000000000" pitchFamily="2" charset="2"/>
              </a:rPr>
              <a:t>because the discussions </a:t>
            </a:r>
            <a:r>
              <a:rPr lang="en-US" sz="1200" kern="1200" dirty="0">
                <a:solidFill>
                  <a:schemeClr val="tx1"/>
                </a:solidFill>
                <a:effectLst/>
                <a:latin typeface="+mn-lt"/>
                <a:ea typeface="+mn-ea"/>
                <a:cs typeface="+mn-cs"/>
              </a:rPr>
              <a:t>are framed around…</a:t>
            </a:r>
          </a:p>
          <a:p>
            <a:pPr lvl="2"/>
            <a:r>
              <a:rPr lang="en-US" sz="1200" kern="1200" dirty="0">
                <a:solidFill>
                  <a:schemeClr val="tx1"/>
                </a:solidFill>
                <a:effectLst/>
                <a:latin typeface="+mn-lt"/>
                <a:ea typeface="+mn-ea"/>
                <a:cs typeface="+mn-cs"/>
              </a:rPr>
              <a:t>Signals that are creating impressions/perceptions that may undermine the intended outcomes.</a:t>
            </a:r>
          </a:p>
          <a:p>
            <a:pPr lvl="2"/>
            <a:r>
              <a:rPr lang="en-US" sz="1200" kern="1200" dirty="0">
                <a:solidFill>
                  <a:schemeClr val="tx1"/>
                </a:solidFill>
                <a:effectLst/>
                <a:latin typeface="+mn-lt"/>
                <a:ea typeface="+mn-ea"/>
                <a:cs typeface="+mn-cs"/>
              </a:rPr>
              <a:t>Signals that might be more aligned with desired outcomes.</a:t>
            </a:r>
          </a:p>
          <a:p>
            <a:pPr lvl="1"/>
            <a:endParaRPr lang="en-US" sz="1200" kern="1200" dirty="0">
              <a:solidFill>
                <a:schemeClr val="tx1"/>
              </a:solidFill>
              <a:effectLst/>
              <a:latin typeface="+mn-lt"/>
              <a:ea typeface="+mn-ea"/>
              <a:cs typeface="+mn-cs"/>
            </a:endParaRP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So using a </a:t>
            </a:r>
            <a:r>
              <a:rPr lang="en-US" sz="1200" kern="1200" dirty="0" err="1">
                <a:solidFill>
                  <a:schemeClr val="tx1"/>
                </a:solidFill>
                <a:effectLst/>
                <a:latin typeface="+mn-lt"/>
                <a:ea typeface="+mn-ea"/>
                <a:cs typeface="+mn-cs"/>
              </a:rPr>
              <a:t>pcpt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mgmt</a:t>
            </a:r>
            <a:r>
              <a:rPr lang="en-US" sz="1200" kern="1200" dirty="0">
                <a:solidFill>
                  <a:schemeClr val="tx1"/>
                </a:solidFill>
                <a:effectLst/>
                <a:latin typeface="+mn-lt"/>
                <a:ea typeface="+mn-ea"/>
                <a:cs typeface="+mn-cs"/>
              </a:rPr>
              <a:t> approach, addressing dress-code policy violations—</a:t>
            </a:r>
          </a:p>
          <a:p>
            <a:pPr lvl="1"/>
            <a:r>
              <a:rPr lang="en-US" sz="1200" kern="1200" dirty="0">
                <a:solidFill>
                  <a:schemeClr val="tx1"/>
                </a:solidFill>
                <a:effectLst/>
                <a:latin typeface="+mn-lt"/>
                <a:ea typeface="+mn-ea"/>
                <a:cs typeface="+mn-cs"/>
              </a:rPr>
              <a:t>	Ex.	“Those shoes are very nice, but wearing open-toed shoes is a safety issue, so wearing those to work signals to others that you are unprepared for the physical aspects of your position.”</a:t>
            </a:r>
          </a:p>
          <a:p>
            <a:pPr lvl="1"/>
            <a:endParaRPr lang="en-US" sz="1200" kern="1200" dirty="0">
              <a:solidFill>
                <a:schemeClr val="tx1"/>
              </a:solidFill>
              <a:effectLst/>
              <a:latin typeface="+mn-lt"/>
              <a:ea typeface="+mn-ea"/>
              <a:cs typeface="+mn-cs"/>
            </a:endParaRPr>
          </a:p>
          <a:p>
            <a:pPr lvl="1"/>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Additionally, it develops awareness in employees by teaching them to consider…</a:t>
            </a:r>
          </a:p>
          <a:p>
            <a:pPr lvl="2"/>
            <a:r>
              <a:rPr lang="en-US" sz="1200" kern="1200" dirty="0">
                <a:solidFill>
                  <a:schemeClr val="tx1"/>
                </a:solidFill>
                <a:effectLst/>
                <a:latin typeface="+mn-lt"/>
                <a:ea typeface="+mn-ea"/>
                <a:cs typeface="+mn-cs"/>
              </a:rPr>
              <a:t>What signals am I sending?</a:t>
            </a:r>
          </a:p>
          <a:p>
            <a:pPr lvl="2"/>
            <a:r>
              <a:rPr lang="en-US" sz="1200" kern="1200" dirty="0">
                <a:solidFill>
                  <a:schemeClr val="tx1"/>
                </a:solidFill>
                <a:effectLst/>
                <a:latin typeface="+mn-lt"/>
                <a:ea typeface="+mn-ea"/>
                <a:cs typeface="+mn-cs"/>
              </a:rPr>
              <a:t>How are those signals interpreted and experienced with others?</a:t>
            </a:r>
          </a:p>
          <a:p>
            <a:pPr lvl="1"/>
            <a:r>
              <a:rPr lang="en-US" sz="1200" kern="1200" dirty="0">
                <a:solidFill>
                  <a:schemeClr val="tx1"/>
                </a:solidFill>
                <a:effectLst/>
                <a:latin typeface="+mn-lt"/>
                <a:ea typeface="+mn-ea"/>
                <a:cs typeface="+mn-cs"/>
              </a:rPr>
              <a:t>		Do those interpretations align with job expectations?</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1"/>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Framing conversations about signals, impressions, &amp; perceptions enables supervisors to focus conversations on cause/effect, which means…</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Policies are the “cheat sheet” that show staff the desired outcomes of their signals.</a:t>
            </a:r>
          </a:p>
          <a:p>
            <a:pPr marL="1543050" lvl="3" indent="-171450">
              <a:buFont typeface="Arial" panose="020B0604020202020204" pitchFamily="34" charset="0"/>
              <a:buChar char="•"/>
            </a:pPr>
            <a:r>
              <a:rPr lang="en-US" sz="1200" kern="1200" dirty="0">
                <a:solidFill>
                  <a:schemeClr val="tx1"/>
                </a:solidFill>
                <a:effectLst/>
                <a:latin typeface="+mn-lt"/>
                <a:ea typeface="+mn-ea"/>
                <a:cs typeface="+mn-cs"/>
              </a:rPr>
              <a:t>Doing good work and following the rules is a signal in itself</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Employees are accountable for the impressions they create.</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Supervisors can…</a:t>
            </a:r>
          </a:p>
          <a:p>
            <a:pPr marL="1543050" lvl="3" indent="-171450">
              <a:buFont typeface="Arial" panose="020B0604020202020204" pitchFamily="34" charset="0"/>
              <a:buChar char="•"/>
            </a:pPr>
            <a:r>
              <a:rPr lang="en-US" sz="1200" kern="1200" dirty="0">
                <a:solidFill>
                  <a:schemeClr val="tx1"/>
                </a:solidFill>
                <a:effectLst/>
                <a:latin typeface="+mn-lt"/>
                <a:ea typeface="+mn-ea"/>
                <a:cs typeface="+mn-cs"/>
              </a:rPr>
              <a:t>Applaud and encourage staff who are creating impressions/perceptions aligned with their role.</a:t>
            </a:r>
          </a:p>
          <a:p>
            <a:pPr marL="1543050" lvl="3" indent="-171450">
              <a:buFont typeface="Arial" panose="020B0604020202020204" pitchFamily="34" charset="0"/>
              <a:buChar char="•"/>
            </a:pPr>
            <a:r>
              <a:rPr lang="en-US" sz="1200" kern="1200" dirty="0">
                <a:solidFill>
                  <a:schemeClr val="tx1"/>
                </a:solidFill>
                <a:effectLst/>
                <a:latin typeface="+mn-lt"/>
                <a:ea typeface="+mn-ea"/>
                <a:cs typeface="+mn-cs"/>
              </a:rPr>
              <a:t>Offer guidance and support that will help staff improve alignment between actual and desired outcomes.</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Termination is a natural consequence for employees who reject feedback and/or fail to align outcomes with expectations</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pPr lvl="3"/>
            <a:endParaRPr lang="en-US" sz="1200" kern="1200" dirty="0">
              <a:solidFill>
                <a:schemeClr val="tx1"/>
              </a:solidFill>
              <a:effectLst/>
              <a:latin typeface="+mn-lt"/>
              <a:ea typeface="+mn-ea"/>
              <a:cs typeface="+mn-cs"/>
            </a:endParaRPr>
          </a:p>
          <a:p>
            <a:pPr lvl="3"/>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With that out of the way, we will be moving through the remainder of the </a:t>
            </a:r>
            <a:r>
              <a:rPr lang="en-US" sz="1200" kern="1200" dirty="0" err="1">
                <a:solidFill>
                  <a:schemeClr val="tx1"/>
                </a:solidFill>
                <a:effectLst/>
                <a:latin typeface="+mn-lt"/>
                <a:ea typeface="+mn-ea"/>
                <a:cs typeface="+mn-cs"/>
              </a:rPr>
              <a:t>Prcpt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Mgmt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Frmwrk</a:t>
            </a:r>
            <a:r>
              <a:rPr lang="en-US" sz="1200" kern="1200" dirty="0">
                <a:solidFill>
                  <a:schemeClr val="tx1"/>
                </a:solidFill>
                <a:effectLst/>
                <a:latin typeface="+mn-lt"/>
                <a:ea typeface="+mn-ea"/>
                <a:cs typeface="+mn-cs"/>
              </a:rPr>
              <a:t> much more quickly.</a:t>
            </a:r>
          </a:p>
          <a:p>
            <a:pPr lvl="2"/>
            <a:r>
              <a:rPr lang="en-US" sz="1200" kern="1200" dirty="0">
                <a:solidFill>
                  <a:schemeClr val="tx1"/>
                </a:solidFill>
                <a:effectLst/>
                <a:latin typeface="+mn-lt"/>
                <a:ea typeface="+mn-ea"/>
                <a:cs typeface="+mn-cs"/>
              </a:rPr>
              <a:t>Things might not stick, and that’s ok</a:t>
            </a:r>
          </a:p>
          <a:p>
            <a:pPr lvl="2"/>
            <a:r>
              <a:rPr lang="en-US" sz="1200" kern="1200" dirty="0">
                <a:solidFill>
                  <a:schemeClr val="tx1"/>
                </a:solidFill>
                <a:effectLst/>
                <a:latin typeface="+mn-lt"/>
                <a:ea typeface="+mn-ea"/>
                <a:cs typeface="+mn-cs"/>
              </a:rPr>
              <a:t>Again, take what works for you, and leave the rest behind.</a:t>
            </a:r>
          </a:p>
          <a:p>
            <a:endParaRPr lang="en-US" dirty="0"/>
          </a:p>
        </p:txBody>
      </p:sp>
      <p:sp>
        <p:nvSpPr>
          <p:cNvPr id="4" name="Slide Number Placeholder 3"/>
          <p:cNvSpPr>
            <a:spLocks noGrp="1"/>
          </p:cNvSpPr>
          <p:nvPr>
            <p:ph type="sldNum" sz="quarter" idx="5"/>
          </p:nvPr>
        </p:nvSpPr>
        <p:spPr/>
        <p:txBody>
          <a:bodyPr/>
          <a:lstStyle/>
          <a:p>
            <a:fld id="{42DCC96E-3D6A-4935-9DBC-8BC2C9E504D0}" type="slidenum">
              <a:rPr lang="en-US" smtClean="0"/>
              <a:t>27</a:t>
            </a:fld>
            <a:endParaRPr lang="en-US"/>
          </a:p>
        </p:txBody>
      </p:sp>
    </p:spTree>
    <p:extLst>
      <p:ext uri="{BB962C8B-B14F-4D97-AF65-F5344CB8AC3E}">
        <p14:creationId xmlns:p14="http://schemas.microsoft.com/office/powerpoint/2010/main" val="18559638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Behavior refers to what a person is physically doing when encountered and during an interaction.</a:t>
            </a:r>
          </a:p>
          <a:p>
            <a:endParaRPr lang="en-US" dirty="0"/>
          </a:p>
          <a:p>
            <a:r>
              <a:rPr lang="en-US" dirty="0"/>
              <a:t>Importantly, behavior isn’t about working for the sake of working—it’s about developing mindfulness about the things you are doing before and throughout an interaction, and whether it is expected behavior for someone in that role.</a:t>
            </a:r>
          </a:p>
        </p:txBody>
      </p:sp>
      <p:sp>
        <p:nvSpPr>
          <p:cNvPr id="4" name="Slide Number Placeholder 3"/>
          <p:cNvSpPr>
            <a:spLocks noGrp="1"/>
          </p:cNvSpPr>
          <p:nvPr>
            <p:ph type="sldNum" sz="quarter" idx="5"/>
          </p:nvPr>
        </p:nvSpPr>
        <p:spPr/>
        <p:txBody>
          <a:bodyPr/>
          <a:lstStyle/>
          <a:p>
            <a:fld id="{42DCC96E-3D6A-4935-9DBC-8BC2C9E504D0}" type="slidenum">
              <a:rPr lang="en-US" smtClean="0"/>
              <a:t>28</a:t>
            </a:fld>
            <a:endParaRPr lang="en-US"/>
          </a:p>
        </p:txBody>
      </p:sp>
    </p:spTree>
    <p:extLst>
      <p:ext uri="{BB962C8B-B14F-4D97-AF65-F5344CB8AC3E}">
        <p14:creationId xmlns:p14="http://schemas.microsoft.com/office/powerpoint/2010/main" val="7684367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my team, behavior has a lot to do with initiating interactions.</a:t>
            </a:r>
          </a:p>
          <a:p>
            <a:r>
              <a:rPr lang="en-US" dirty="0"/>
              <a:t>	Someone is looking around and seems lost</a:t>
            </a:r>
          </a:p>
          <a:p>
            <a:r>
              <a:rPr lang="en-US" dirty="0"/>
              <a:t>	Someone is standing by a printer that isn’t working</a:t>
            </a:r>
          </a:p>
          <a:p>
            <a:endParaRPr lang="en-US" dirty="0"/>
          </a:p>
          <a:p>
            <a:endParaRPr lang="en-US" dirty="0"/>
          </a:p>
          <a:p>
            <a:r>
              <a:rPr lang="en-US" dirty="0"/>
              <a:t>It also has to do with what you are working on when someone first sees you</a:t>
            </a:r>
          </a:p>
          <a:p>
            <a:r>
              <a:rPr lang="en-US" dirty="0"/>
              <a:t>	You don’t want your staff engaged in anything that makes someone ask, “Why are we paying them to do that?”</a:t>
            </a:r>
          </a:p>
          <a:p>
            <a:r>
              <a:rPr lang="en-US" dirty="0"/>
              <a:t>		Ex. Games, phone usage, socializing, etc.</a:t>
            </a:r>
          </a:p>
          <a:p>
            <a:pPr marL="628650" lvl="1"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2DCC96E-3D6A-4935-9DBC-8BC2C9E504D0}" type="slidenum">
              <a:rPr lang="en-US" smtClean="0"/>
              <a:t>29</a:t>
            </a:fld>
            <a:endParaRPr lang="en-US"/>
          </a:p>
        </p:txBody>
      </p:sp>
    </p:spTree>
    <p:extLst>
      <p:ext uri="{BB962C8B-B14F-4D97-AF65-F5344CB8AC3E}">
        <p14:creationId xmlns:p14="http://schemas.microsoft.com/office/powerpoint/2010/main" val="641858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Pcpt</a:t>
            </a:r>
            <a:r>
              <a:rPr lang="en-US" dirty="0"/>
              <a:t> </a:t>
            </a:r>
            <a:r>
              <a:rPr lang="en-US" dirty="0" err="1"/>
              <a:t>Mgmt</a:t>
            </a:r>
            <a:r>
              <a:rPr lang="en-US" dirty="0"/>
              <a:t> is not about perfection </a:t>
            </a:r>
            <a:r>
              <a:rPr lang="en-US" dirty="0">
                <a:sym typeface="Wingdings" panose="05000000000000000000" pitchFamily="2" charset="2"/>
              </a:rPr>
              <a:t> It’s about effort</a:t>
            </a:r>
          </a:p>
          <a:p>
            <a:endParaRPr lang="en-US" dirty="0">
              <a:sym typeface="Wingdings" panose="05000000000000000000" pitchFamily="2" charset="2"/>
            </a:endParaRPr>
          </a:p>
          <a:p>
            <a:endParaRPr lang="en-US" dirty="0">
              <a:sym typeface="Wingdings" panose="05000000000000000000" pitchFamily="2" charset="2"/>
            </a:endParaRPr>
          </a:p>
          <a:p>
            <a:r>
              <a:rPr lang="en-US" dirty="0">
                <a:sym typeface="Wingdings" panose="05000000000000000000" pitchFamily="2" charset="2"/>
              </a:rPr>
              <a:t>It’s not about having the latest &amp; greatest equipment  it’s about how you interact &amp; influence the space around you</a:t>
            </a:r>
          </a:p>
          <a:p>
            <a:endParaRPr lang="en-US" dirty="0">
              <a:sym typeface="Wingdings" panose="05000000000000000000" pitchFamily="2" charset="2"/>
            </a:endParaRPr>
          </a:p>
          <a:p>
            <a:endParaRPr lang="en-US" dirty="0">
              <a:sym typeface="Wingdings" panose="05000000000000000000" pitchFamily="2" charset="2"/>
            </a:endParaRPr>
          </a:p>
          <a:p>
            <a:r>
              <a:rPr lang="en-US" dirty="0">
                <a:sym typeface="Wingdings" panose="05000000000000000000" pitchFamily="2" charset="2"/>
              </a:rPr>
              <a:t>My professional motto (that I always suggest people adopt) is: “Leave every place better off than it was before you arrived”</a:t>
            </a:r>
          </a:p>
          <a:p>
            <a:endParaRPr lang="en-US" dirty="0">
              <a:sym typeface="Wingdings" panose="05000000000000000000" pitchFamily="2" charset="2"/>
            </a:endParaRPr>
          </a:p>
          <a:p>
            <a:endParaRPr lang="en-US" dirty="0">
              <a:sym typeface="Wingdings" panose="05000000000000000000" pitchFamily="2" charset="2"/>
            </a:endParaRPr>
          </a:p>
          <a:p>
            <a:r>
              <a:rPr lang="en-US" dirty="0">
                <a:sym typeface="Wingdings" panose="05000000000000000000" pitchFamily="2" charset="2"/>
              </a:rPr>
              <a:t>Reducing clutter, cleaning, reorganizing, labeling supplies, etc.</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5"/>
          </p:nvPr>
        </p:nvSpPr>
        <p:spPr/>
        <p:txBody>
          <a:bodyPr/>
          <a:lstStyle/>
          <a:p>
            <a:fld id="{42DCC96E-3D6A-4935-9DBC-8BC2C9E504D0}" type="slidenum">
              <a:rPr lang="en-US" smtClean="0"/>
              <a:t>32</a:t>
            </a:fld>
            <a:endParaRPr lang="en-US"/>
          </a:p>
        </p:txBody>
      </p:sp>
    </p:spTree>
    <p:extLst>
      <p:ext uri="{BB962C8B-B14F-4D97-AF65-F5344CB8AC3E}">
        <p14:creationId xmlns:p14="http://schemas.microsoft.com/office/powerpoint/2010/main" val="16430338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DCC96E-3D6A-4935-9DBC-8BC2C9E504D0}" type="slidenum">
              <a:rPr lang="en-US" smtClean="0"/>
              <a:t>33</a:t>
            </a:fld>
            <a:endParaRPr lang="en-US"/>
          </a:p>
        </p:txBody>
      </p:sp>
    </p:spTree>
    <p:extLst>
      <p:ext uri="{BB962C8B-B14F-4D97-AF65-F5344CB8AC3E}">
        <p14:creationId xmlns:p14="http://schemas.microsoft.com/office/powerpoint/2010/main" val="38422037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next section – Interpersonal Communication – is about what you to do DURING an interaction</a:t>
            </a:r>
          </a:p>
          <a:p>
            <a:endParaRPr lang="en-US" dirty="0"/>
          </a:p>
          <a:p>
            <a:endParaRPr lang="en-US" dirty="0"/>
          </a:p>
          <a:p>
            <a:r>
              <a:rPr lang="en-US" dirty="0"/>
              <a:t>This will vary depending on your team and their responsibilities, but the concepts are useful for any interactions with other people</a:t>
            </a:r>
          </a:p>
        </p:txBody>
      </p:sp>
      <p:sp>
        <p:nvSpPr>
          <p:cNvPr id="4" name="Slide Number Placeholder 3"/>
          <p:cNvSpPr>
            <a:spLocks noGrp="1"/>
          </p:cNvSpPr>
          <p:nvPr>
            <p:ph type="sldNum" sz="quarter" idx="5"/>
          </p:nvPr>
        </p:nvSpPr>
        <p:spPr/>
        <p:txBody>
          <a:bodyPr/>
          <a:lstStyle/>
          <a:p>
            <a:fld id="{42DCC96E-3D6A-4935-9DBC-8BC2C9E504D0}" type="slidenum">
              <a:rPr lang="en-US" smtClean="0"/>
              <a:t>35</a:t>
            </a:fld>
            <a:endParaRPr lang="en-US"/>
          </a:p>
        </p:txBody>
      </p:sp>
    </p:spTree>
    <p:extLst>
      <p:ext uri="{BB962C8B-B14F-4D97-AF65-F5344CB8AC3E}">
        <p14:creationId xmlns:p14="http://schemas.microsoft.com/office/powerpoint/2010/main" val="18466001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a:t>
            </a:r>
            <a:r>
              <a:rPr lang="en-US" dirty="0">
                <a:sym typeface="Wingdings" panose="05000000000000000000" pitchFamily="2" charset="2"/>
              </a:rPr>
              <a:t> Although some people are transactional, in general, how you make someone </a:t>
            </a:r>
            <a:r>
              <a:rPr lang="en-US" b="1" dirty="0">
                <a:sym typeface="Wingdings" panose="05000000000000000000" pitchFamily="2" charset="2"/>
              </a:rPr>
              <a:t>feel</a:t>
            </a:r>
            <a:r>
              <a:rPr lang="en-US" dirty="0">
                <a:sym typeface="Wingdings" panose="05000000000000000000" pitchFamily="2" charset="2"/>
              </a:rPr>
              <a:t> will stick with them much longer than what you do for them.</a:t>
            </a:r>
          </a:p>
          <a:p>
            <a:endParaRPr lang="en-US" dirty="0">
              <a:sym typeface="Wingdings" panose="05000000000000000000" pitchFamily="2" charset="2"/>
            </a:endParaRPr>
          </a:p>
          <a:p>
            <a:endParaRPr lang="en-US" dirty="0">
              <a:sym typeface="Wingdings" panose="05000000000000000000" pitchFamily="2" charset="2"/>
            </a:endParaRPr>
          </a:p>
          <a:p>
            <a:r>
              <a:rPr lang="en-US" dirty="0" err="1">
                <a:sym typeface="Wingdings" panose="05000000000000000000" pitchFamily="2" charset="2"/>
              </a:rPr>
              <a:t>Intrprsl</a:t>
            </a:r>
            <a:r>
              <a:rPr lang="en-US" dirty="0">
                <a:sym typeface="Wingdings" panose="05000000000000000000" pitchFamily="2" charset="2"/>
              </a:rPr>
              <a:t> Comm is about developing skills and </a:t>
            </a:r>
            <a:r>
              <a:rPr lang="en-US" dirty="0" err="1">
                <a:sym typeface="Wingdings" panose="05000000000000000000" pitchFamily="2" charset="2"/>
              </a:rPr>
              <a:t>exps</a:t>
            </a:r>
            <a:r>
              <a:rPr lang="en-US" dirty="0">
                <a:sym typeface="Wingdings" panose="05000000000000000000" pitchFamily="2" charset="2"/>
              </a:rPr>
              <a:t> that focus on creating positive feelings.</a:t>
            </a:r>
            <a:endParaRPr lang="en-US" dirty="0"/>
          </a:p>
        </p:txBody>
      </p:sp>
      <p:sp>
        <p:nvSpPr>
          <p:cNvPr id="4" name="Slide Number Placeholder 3"/>
          <p:cNvSpPr>
            <a:spLocks noGrp="1"/>
          </p:cNvSpPr>
          <p:nvPr>
            <p:ph type="sldNum" sz="quarter" idx="5"/>
          </p:nvPr>
        </p:nvSpPr>
        <p:spPr/>
        <p:txBody>
          <a:bodyPr/>
          <a:lstStyle/>
          <a:p>
            <a:fld id="{42DCC96E-3D6A-4935-9DBC-8BC2C9E504D0}" type="slidenum">
              <a:rPr lang="en-US" smtClean="0"/>
              <a:t>36</a:t>
            </a:fld>
            <a:endParaRPr lang="en-US"/>
          </a:p>
        </p:txBody>
      </p:sp>
    </p:spTree>
    <p:extLst>
      <p:ext uri="{BB962C8B-B14F-4D97-AF65-F5344CB8AC3E}">
        <p14:creationId xmlns:p14="http://schemas.microsoft.com/office/powerpoint/2010/main" val="15902022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Responsiveness is primarily about staff learning when and how to engage with others.</a:t>
            </a:r>
          </a:p>
          <a:p>
            <a:r>
              <a:rPr lang="en-US" dirty="0"/>
              <a:t>	Straightforward </a:t>
            </a:r>
            <a:r>
              <a:rPr lang="en-US" dirty="0">
                <a:sym typeface="Wingdings" panose="05000000000000000000" pitchFamily="2" charset="2"/>
              </a:rPr>
              <a:t> Someone approaches you</a:t>
            </a:r>
          </a:p>
          <a:p>
            <a:r>
              <a:rPr lang="en-US" dirty="0">
                <a:sym typeface="Wingdings" panose="05000000000000000000" pitchFamily="2" charset="2"/>
              </a:rPr>
              <a:t>	Less straightforward</a:t>
            </a:r>
          </a:p>
          <a:p>
            <a:r>
              <a:rPr lang="en-US" dirty="0">
                <a:sym typeface="Wingdings" panose="05000000000000000000" pitchFamily="2" charset="2"/>
              </a:rPr>
              <a:t>		Someone looks lost</a:t>
            </a:r>
          </a:p>
          <a:p>
            <a:r>
              <a:rPr lang="en-US" dirty="0">
                <a:sym typeface="Wingdings" panose="05000000000000000000" pitchFamily="2" charset="2"/>
              </a:rPr>
              <a:t>		Someone is standing by a machine that doesn’t work</a:t>
            </a:r>
          </a:p>
          <a:p>
            <a:r>
              <a:rPr lang="en-US" dirty="0">
                <a:sym typeface="Wingdings" panose="05000000000000000000" pitchFamily="2" charset="2"/>
              </a:rPr>
              <a:t>		Someone keeps wandering past your office door</a:t>
            </a:r>
          </a:p>
          <a:p>
            <a:endParaRPr lang="en-US" dirty="0">
              <a:sym typeface="Wingdings" panose="05000000000000000000" pitchFamily="2" charset="2"/>
            </a:endParaRPr>
          </a:p>
          <a:p>
            <a:endParaRPr lang="en-US" dirty="0">
              <a:sym typeface="Wingdings" panose="05000000000000000000" pitchFamily="2" charset="2"/>
            </a:endParaRPr>
          </a:p>
          <a:p>
            <a:endParaRPr lang="en-US" dirty="0">
              <a:sym typeface="Wingdings" panose="05000000000000000000" pitchFamily="2" charset="2"/>
            </a:endParaRPr>
          </a:p>
          <a:p>
            <a:r>
              <a:rPr lang="en-US" dirty="0">
                <a:sym typeface="Wingdings" panose="05000000000000000000" pitchFamily="2" charset="2"/>
              </a:rPr>
              <a:t>One additional factor that started I teaching my staff is how perception influences our experiences with time</a:t>
            </a:r>
          </a:p>
          <a:p>
            <a:r>
              <a:rPr lang="en-US" dirty="0">
                <a:sym typeface="Wingdings" panose="05000000000000000000" pitchFamily="2" charset="2"/>
              </a:rPr>
              <a:t>	Time flies when you’re having fun</a:t>
            </a:r>
          </a:p>
          <a:p>
            <a:r>
              <a:rPr lang="en-US" dirty="0">
                <a:sym typeface="Wingdings" panose="05000000000000000000" pitchFamily="2" charset="2"/>
              </a:rPr>
              <a:t>	Days drag when they are slow</a:t>
            </a:r>
          </a:p>
          <a:p>
            <a:endParaRPr lang="en-US" dirty="0">
              <a:sym typeface="Wingdings" panose="05000000000000000000" pitchFamily="2" charset="2"/>
            </a:endParaRPr>
          </a:p>
          <a:p>
            <a:endParaRPr lang="en-US" dirty="0">
              <a:sym typeface="Wingdings" panose="05000000000000000000" pitchFamily="2" charset="2"/>
            </a:endParaRPr>
          </a:p>
          <a:p>
            <a:r>
              <a:rPr lang="en-US" dirty="0">
                <a:sym typeface="Wingdings" panose="05000000000000000000" pitchFamily="2" charset="2"/>
              </a:rPr>
              <a:t>For me, my perception of time is most prevalent when I am betrayed by gravity</a:t>
            </a:r>
          </a:p>
          <a:p>
            <a:pPr lvl="1"/>
            <a:r>
              <a:rPr lang="en-US" dirty="0">
                <a:sym typeface="Wingdings" panose="05000000000000000000" pitchFamily="2" charset="2"/>
              </a:rPr>
              <a:t>Moment I was walking to my car  slipped on ice  time from</a:t>
            </a:r>
          </a:p>
          <a:p>
            <a:endParaRPr lang="en-US" dirty="0">
              <a:sym typeface="Wingdings" panose="05000000000000000000" pitchFamily="2" charset="2"/>
            </a:endParaRPr>
          </a:p>
          <a:p>
            <a:endParaRPr lang="en-US"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42DCC96E-3D6A-4935-9DBC-8BC2C9E504D0}" type="slidenum">
              <a:rPr lang="en-US" smtClean="0"/>
              <a:t>37</a:t>
            </a:fld>
            <a:endParaRPr lang="en-US"/>
          </a:p>
        </p:txBody>
      </p:sp>
    </p:spTree>
    <p:extLst>
      <p:ext uri="{BB962C8B-B14F-4D97-AF65-F5344CB8AC3E}">
        <p14:creationId xmlns:p14="http://schemas.microsoft.com/office/powerpoint/2010/main" val="2068174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Hospitality is the term I use that refers to understanding people’s needs and going the extra mile to create positive impressions.</a:t>
            </a:r>
          </a:p>
          <a:p>
            <a:endParaRPr lang="en-US" dirty="0"/>
          </a:p>
          <a:p>
            <a:endParaRPr lang="en-US" dirty="0"/>
          </a:p>
          <a:p>
            <a:r>
              <a:rPr lang="en-US" dirty="0"/>
              <a:t>The term comes from a TED Talk by Will Guidara called “The Secret Ingredients of </a:t>
            </a:r>
            <a:r>
              <a:rPr lang="en-US" dirty="0" err="1"/>
              <a:t>Excptnl</a:t>
            </a:r>
            <a:r>
              <a:rPr lang="en-US" dirty="0"/>
              <a:t> Hospitality”</a:t>
            </a:r>
          </a:p>
          <a:p>
            <a:endParaRPr lang="en-US" dirty="0"/>
          </a:p>
          <a:p>
            <a:endParaRPr lang="en-US" dirty="0"/>
          </a:p>
          <a:p>
            <a:r>
              <a:rPr lang="en-US" dirty="0"/>
              <a:t>The speaker frames things in the context of an upscale restaurant, but the big-picture themes are incredibly insightful and applicable across a vast range of positions.</a:t>
            </a:r>
          </a:p>
          <a:p>
            <a:endParaRPr lang="en-US" dirty="0"/>
          </a:p>
          <a:p>
            <a:endParaRPr lang="en-US" dirty="0"/>
          </a:p>
          <a:p>
            <a:r>
              <a:rPr lang="en-US" dirty="0"/>
              <a:t>Included QR code and web link – only </a:t>
            </a:r>
            <a:r>
              <a:rPr lang="en-US" dirty="0" err="1"/>
              <a:t>abt</a:t>
            </a:r>
            <a:r>
              <a:rPr lang="en-US" dirty="0"/>
              <a:t> 10 mins – highly encourage you to check it out</a:t>
            </a:r>
          </a:p>
          <a:p>
            <a:endParaRPr lang="en-US" dirty="0"/>
          </a:p>
          <a:p>
            <a:endParaRPr lang="en-US" dirty="0"/>
          </a:p>
          <a:p>
            <a:endParaRPr lang="en-US" dirty="0"/>
          </a:p>
          <a:p>
            <a:r>
              <a:rPr lang="en-US" dirty="0"/>
              <a:t>The one thing I would add is the concept of time, and how perception influences how we experience time</a:t>
            </a:r>
          </a:p>
          <a:p>
            <a:r>
              <a:rPr lang="en-US" dirty="0">
                <a:sym typeface="Wingdings" panose="05000000000000000000" pitchFamily="2" charset="2"/>
              </a:rPr>
              <a:t>	Time flies when you’re having fun</a:t>
            </a:r>
          </a:p>
          <a:p>
            <a:r>
              <a:rPr lang="en-US" dirty="0">
                <a:sym typeface="Wingdings" panose="05000000000000000000" pitchFamily="2" charset="2"/>
              </a:rPr>
              <a:t>	Days drag when they are slow</a:t>
            </a:r>
          </a:p>
          <a:p>
            <a:endParaRPr lang="en-US" dirty="0">
              <a:sym typeface="Wingdings" panose="05000000000000000000" pitchFamily="2" charset="2"/>
            </a:endParaRPr>
          </a:p>
          <a:p>
            <a:endParaRPr lang="en-US" dirty="0">
              <a:sym typeface="Wingdings" panose="05000000000000000000" pitchFamily="2" charset="2"/>
            </a:endParaRPr>
          </a:p>
          <a:p>
            <a:r>
              <a:rPr lang="en-US" dirty="0">
                <a:sym typeface="Wingdings" panose="05000000000000000000" pitchFamily="2" charset="2"/>
              </a:rPr>
              <a:t>For me, this was most prevalent when I was walking to my car  slipped on ice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	It was through this experience (and several similar ones) that I realized that my perception of time becomes the most distorted when I have been betrayed by arch-nemesis, gravity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For my team,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	Time feels faster when busy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	Time feels slower for other who are asked to hold or wait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		= Staff should be mindful of the discrepancy, and periodically check in with the waiting person to thank them for their patience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			Shows them they haven’t been forgotten</a:t>
            </a:r>
          </a:p>
        </p:txBody>
      </p:sp>
      <p:sp>
        <p:nvSpPr>
          <p:cNvPr id="4" name="Slide Number Placeholder 3"/>
          <p:cNvSpPr>
            <a:spLocks noGrp="1"/>
          </p:cNvSpPr>
          <p:nvPr>
            <p:ph type="sldNum" sz="quarter" idx="5"/>
          </p:nvPr>
        </p:nvSpPr>
        <p:spPr/>
        <p:txBody>
          <a:bodyPr/>
          <a:lstStyle/>
          <a:p>
            <a:fld id="{42DCC96E-3D6A-4935-9DBC-8BC2C9E504D0}" type="slidenum">
              <a:rPr lang="en-US" smtClean="0"/>
              <a:t>38</a:t>
            </a:fld>
            <a:endParaRPr lang="en-US"/>
          </a:p>
        </p:txBody>
      </p:sp>
    </p:spTree>
    <p:extLst>
      <p:ext uri="{BB962C8B-B14F-4D97-AF65-F5344CB8AC3E}">
        <p14:creationId xmlns:p14="http://schemas.microsoft.com/office/powerpoint/2010/main" val="270407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Ownership is about following up to ensure that a problem was sufficiently resolved.</a:t>
            </a:r>
          </a:p>
          <a:p>
            <a:endParaRPr lang="en-US" dirty="0"/>
          </a:p>
          <a:p>
            <a:endParaRPr lang="en-US" dirty="0"/>
          </a:p>
          <a:p>
            <a:r>
              <a:rPr lang="en-US" dirty="0"/>
              <a:t>Globe University coffee spill story</a:t>
            </a:r>
          </a:p>
          <a:p>
            <a:r>
              <a:rPr lang="en-US" dirty="0"/>
              <a:t>	Apologized</a:t>
            </a:r>
          </a:p>
          <a:p>
            <a:r>
              <a:rPr lang="en-US" dirty="0"/>
              <a:t>	Cleaned</a:t>
            </a:r>
          </a:p>
          <a:p>
            <a:r>
              <a:rPr lang="en-US" dirty="0"/>
              <a:t>	Extra step </a:t>
            </a:r>
            <a:r>
              <a:rPr lang="en-US" dirty="0">
                <a:sym typeface="Wingdings" panose="05000000000000000000" pitchFamily="2" charset="2"/>
              </a:rPr>
              <a:t> during work time, I </a:t>
            </a:r>
            <a:r>
              <a:rPr lang="en-US" dirty="0"/>
              <a:t>went to Target, bought new pants in multiple sizes </a:t>
            </a:r>
            <a:r>
              <a:rPr lang="en-US" dirty="0">
                <a:sym typeface="Wingdings" panose="05000000000000000000" pitchFamily="2" charset="2"/>
              </a:rPr>
              <a:t> later returned what didn’t fit</a:t>
            </a:r>
          </a:p>
          <a:p>
            <a:r>
              <a:rPr lang="en-US" dirty="0">
                <a:sym typeface="Wingdings" panose="05000000000000000000" pitchFamily="2" charset="2"/>
              </a:rPr>
              <a:t>	</a:t>
            </a:r>
          </a:p>
          <a:p>
            <a:r>
              <a:rPr lang="en-US" dirty="0">
                <a:sym typeface="Wingdings" panose="05000000000000000000" pitchFamily="2" charset="2"/>
              </a:rPr>
              <a:t>Words are nice, but effort proves sincerity.</a:t>
            </a:r>
          </a:p>
          <a:p>
            <a:r>
              <a:rPr lang="en-US" dirty="0">
                <a:sym typeface="Wingdings" panose="05000000000000000000" pitchFamily="2" charset="2"/>
              </a:rPr>
              <a:t>	</a:t>
            </a:r>
            <a:endParaRPr lang="en-US" dirty="0"/>
          </a:p>
          <a:p>
            <a:endParaRPr lang="en-US" dirty="0"/>
          </a:p>
          <a:p>
            <a:r>
              <a:rPr lang="en-US" dirty="0"/>
              <a:t>Ramble a little.</a:t>
            </a:r>
          </a:p>
          <a:p>
            <a:r>
              <a:rPr lang="en-US" dirty="0"/>
              <a:t>…</a:t>
            </a:r>
          </a:p>
          <a:p>
            <a:endParaRPr lang="en-US" dirty="0"/>
          </a:p>
          <a:p>
            <a:r>
              <a:rPr lang="en-US" dirty="0">
                <a:sym typeface="Wingdings" panose="05000000000000000000" pitchFamily="2" charset="2"/>
              </a:rPr>
              <a:t>Small actions can go a long way</a:t>
            </a:r>
          </a:p>
          <a:p>
            <a:r>
              <a:rPr lang="en-US" dirty="0">
                <a:sym typeface="Wingdings" panose="05000000000000000000" pitchFamily="2" charset="2"/>
              </a:rPr>
              <a:t>		Ex. If someone is lost in the building, don’t just tell them where to go—walk them there</a:t>
            </a:r>
            <a:endParaRPr lang="en-US" dirty="0"/>
          </a:p>
          <a:p>
            <a:endParaRPr lang="en-US" dirty="0"/>
          </a:p>
          <a:p>
            <a:endParaRPr lang="en-US" dirty="0"/>
          </a:p>
          <a:p>
            <a:r>
              <a:rPr lang="en-US" dirty="0"/>
              <a:t>At the very least, if you helped someone with something that was not confidential or potentially embarrassing, it is good to ask how things worked out when you next see them</a:t>
            </a:r>
          </a:p>
          <a:p>
            <a:r>
              <a:rPr lang="en-US" dirty="0"/>
              <a:t>	Ex. If you helped someone find a room for an exam </a:t>
            </a:r>
            <a:r>
              <a:rPr lang="en-US" dirty="0">
                <a:sym typeface="Wingdings" panose="05000000000000000000" pitchFamily="2" charset="2"/>
              </a:rPr>
              <a:t> next time you see them, ask how the exam went</a:t>
            </a:r>
            <a:endParaRPr lang="en-US" dirty="0"/>
          </a:p>
          <a:p>
            <a:r>
              <a:rPr lang="en-US" dirty="0"/>
              <a:t>	Shows sincerity, compassion, and makes them feel seen.</a:t>
            </a:r>
          </a:p>
        </p:txBody>
      </p:sp>
      <p:sp>
        <p:nvSpPr>
          <p:cNvPr id="4" name="Slide Number Placeholder 3"/>
          <p:cNvSpPr>
            <a:spLocks noGrp="1"/>
          </p:cNvSpPr>
          <p:nvPr>
            <p:ph type="sldNum" sz="quarter" idx="5"/>
          </p:nvPr>
        </p:nvSpPr>
        <p:spPr/>
        <p:txBody>
          <a:bodyPr/>
          <a:lstStyle/>
          <a:p>
            <a:fld id="{42DCC96E-3D6A-4935-9DBC-8BC2C9E504D0}" type="slidenum">
              <a:rPr lang="en-US" smtClean="0"/>
              <a:t>39</a:t>
            </a:fld>
            <a:endParaRPr lang="en-US"/>
          </a:p>
        </p:txBody>
      </p:sp>
    </p:spTree>
    <p:extLst>
      <p:ext uri="{BB962C8B-B14F-4D97-AF65-F5344CB8AC3E}">
        <p14:creationId xmlns:p14="http://schemas.microsoft.com/office/powerpoint/2010/main" val="39491063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Interactions with others are a common barrier that can be incredibly difficult for many people to overcome.</a:t>
            </a:r>
          </a:p>
          <a:p>
            <a:r>
              <a:rPr lang="en-US" dirty="0"/>
              <a:t>	Here are a few useful ways that you might use a </a:t>
            </a:r>
            <a:r>
              <a:rPr lang="en-US" dirty="0" err="1"/>
              <a:t>pctn</a:t>
            </a:r>
            <a:r>
              <a:rPr lang="en-US" dirty="0"/>
              <a:t> </a:t>
            </a:r>
            <a:r>
              <a:rPr lang="en-US" dirty="0" err="1"/>
              <a:t>mgmt</a:t>
            </a:r>
            <a:r>
              <a:rPr lang="en-US" dirty="0"/>
              <a:t> </a:t>
            </a:r>
            <a:r>
              <a:rPr lang="en-US" dirty="0" err="1"/>
              <a:t>frmwrk</a:t>
            </a:r>
            <a:r>
              <a:rPr lang="en-US" dirty="0"/>
              <a:t> to help your team address social anxiety in the workplace</a:t>
            </a:r>
          </a:p>
          <a:p>
            <a:endParaRPr lang="en-US" dirty="0"/>
          </a:p>
          <a:p>
            <a:endParaRPr lang="en-US" dirty="0"/>
          </a:p>
          <a:p>
            <a:r>
              <a:rPr lang="en-US" dirty="0"/>
              <a:t>Ramble…</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Importantly, Everyone has different needs, so these will not work for everyone.</a:t>
            </a:r>
          </a:p>
          <a:p>
            <a:r>
              <a:rPr lang="en-US" dirty="0"/>
              <a:t>	These are general tips, not hard and fast rules</a:t>
            </a:r>
          </a:p>
          <a:p>
            <a:r>
              <a:rPr lang="en-US" dirty="0"/>
              <a:t>	They are intended to get you thinking about how a </a:t>
            </a:r>
            <a:r>
              <a:rPr lang="en-US" dirty="0" err="1"/>
              <a:t>prcpt</a:t>
            </a:r>
            <a:r>
              <a:rPr lang="en-US" dirty="0"/>
              <a:t> mngmt might be adapted to help staff overcome barriers</a:t>
            </a:r>
          </a:p>
        </p:txBody>
      </p:sp>
      <p:sp>
        <p:nvSpPr>
          <p:cNvPr id="4" name="Slide Number Placeholder 3"/>
          <p:cNvSpPr>
            <a:spLocks noGrp="1"/>
          </p:cNvSpPr>
          <p:nvPr>
            <p:ph type="sldNum" sz="quarter" idx="5"/>
          </p:nvPr>
        </p:nvSpPr>
        <p:spPr/>
        <p:txBody>
          <a:bodyPr/>
          <a:lstStyle/>
          <a:p>
            <a:fld id="{42DCC96E-3D6A-4935-9DBC-8BC2C9E504D0}" type="slidenum">
              <a:rPr lang="en-US" smtClean="0"/>
              <a:t>40</a:t>
            </a:fld>
            <a:endParaRPr lang="en-US"/>
          </a:p>
        </p:txBody>
      </p:sp>
    </p:spTree>
    <p:extLst>
      <p:ext uri="{BB962C8B-B14F-4D97-AF65-F5344CB8AC3E}">
        <p14:creationId xmlns:p14="http://schemas.microsoft.com/office/powerpoint/2010/main" val="8869305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section in the </a:t>
            </a:r>
            <a:r>
              <a:rPr lang="en-US" dirty="0" err="1"/>
              <a:t>Pcpt</a:t>
            </a:r>
            <a:r>
              <a:rPr lang="en-US" dirty="0"/>
              <a:t> </a:t>
            </a:r>
            <a:r>
              <a:rPr lang="en-US" dirty="0" err="1"/>
              <a:t>Mgmt</a:t>
            </a:r>
            <a:r>
              <a:rPr lang="en-US" dirty="0"/>
              <a:t> </a:t>
            </a:r>
            <a:r>
              <a:rPr lang="en-US" dirty="0" err="1"/>
              <a:t>Fwrk</a:t>
            </a:r>
            <a:r>
              <a:rPr lang="en-US" dirty="0"/>
              <a:t> is the most optional and flexible because it focuses on what staff should do between interactions with people.</a:t>
            </a:r>
          </a:p>
          <a:p>
            <a:endParaRPr lang="en-US" dirty="0"/>
          </a:p>
          <a:p>
            <a:endParaRPr lang="en-US" dirty="0"/>
          </a:p>
          <a:p>
            <a:r>
              <a:rPr lang="en-US" dirty="0"/>
              <a:t>For some teams, it might make more sense to go back to Part 1: Professional Presence and reset to prepare for the next interaction.</a:t>
            </a:r>
          </a:p>
          <a:p>
            <a:endParaRPr lang="en-US" dirty="0"/>
          </a:p>
          <a:p>
            <a:endParaRPr lang="en-US" dirty="0"/>
          </a:p>
          <a:p>
            <a:r>
              <a:rPr lang="en-US" dirty="0"/>
              <a:t>I decided to include it in the presentation because it addresses a very common problem for supervisors:</a:t>
            </a:r>
          </a:p>
          <a:p>
            <a:r>
              <a:rPr lang="en-US" dirty="0"/>
              <a:t>	It is about training your team what to do when there is nothing to do.</a:t>
            </a:r>
          </a:p>
        </p:txBody>
      </p:sp>
      <p:sp>
        <p:nvSpPr>
          <p:cNvPr id="4" name="Slide Number Placeholder 3"/>
          <p:cNvSpPr>
            <a:spLocks noGrp="1"/>
          </p:cNvSpPr>
          <p:nvPr>
            <p:ph type="sldNum" sz="quarter" idx="5"/>
          </p:nvPr>
        </p:nvSpPr>
        <p:spPr/>
        <p:txBody>
          <a:bodyPr/>
          <a:lstStyle/>
          <a:p>
            <a:fld id="{42DCC96E-3D6A-4935-9DBC-8BC2C9E504D0}" type="slidenum">
              <a:rPr lang="en-US" smtClean="0"/>
              <a:t>41</a:t>
            </a:fld>
            <a:endParaRPr lang="en-US"/>
          </a:p>
        </p:txBody>
      </p:sp>
    </p:spTree>
    <p:extLst>
      <p:ext uri="{BB962C8B-B14F-4D97-AF65-F5344CB8AC3E}">
        <p14:creationId xmlns:p14="http://schemas.microsoft.com/office/powerpoint/2010/main" val="21475935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3 parts of prod downtime are:</a:t>
            </a:r>
          </a:p>
          <a:p>
            <a:endParaRPr lang="en-US" dirty="0"/>
          </a:p>
          <a:p>
            <a:endParaRPr lang="en-US" dirty="0"/>
          </a:p>
          <a:p>
            <a:r>
              <a:rPr lang="en-US" dirty="0"/>
              <a:t>1. Self-reflection</a:t>
            </a:r>
          </a:p>
          <a:p>
            <a:r>
              <a:rPr lang="en-US" dirty="0"/>
              <a:t>	Means asking staff to….</a:t>
            </a:r>
          </a:p>
          <a:p>
            <a:r>
              <a:rPr lang="en-US" dirty="0"/>
              <a:t>		Realistically evaluate their current skills and </a:t>
            </a:r>
            <a:r>
              <a:rPr lang="en-US" dirty="0" err="1"/>
              <a:t>exps</a:t>
            </a:r>
            <a:endParaRPr lang="en-US" dirty="0"/>
          </a:p>
          <a:p>
            <a:r>
              <a:rPr lang="en-US" dirty="0"/>
              <a:t>		Define personal and career goals</a:t>
            </a:r>
          </a:p>
          <a:p>
            <a:r>
              <a:rPr lang="en-US" dirty="0"/>
              <a:t>		Decide what additional skills/exp/knowledge they think will help them achieve their goals.</a:t>
            </a:r>
          </a:p>
          <a:p>
            <a:endParaRPr lang="en-US" dirty="0"/>
          </a:p>
          <a:p>
            <a:endParaRPr lang="en-US" dirty="0"/>
          </a:p>
          <a:p>
            <a:r>
              <a:rPr lang="en-US" dirty="0"/>
              <a:t>2. Problem-spotting</a:t>
            </a:r>
          </a:p>
          <a:p>
            <a:r>
              <a:rPr lang="en-US" dirty="0"/>
              <a:t>	Observing and reporting recurring problems and/or potential areas of improvement</a:t>
            </a:r>
          </a:p>
          <a:p>
            <a:r>
              <a:rPr lang="en-US" dirty="0"/>
              <a:t>		Policies</a:t>
            </a:r>
          </a:p>
          <a:p>
            <a:r>
              <a:rPr lang="en-US" dirty="0"/>
              <a:t>		Procedures</a:t>
            </a:r>
          </a:p>
          <a:p>
            <a:r>
              <a:rPr lang="en-US" dirty="0"/>
              <a:t>		Processes</a:t>
            </a:r>
          </a:p>
          <a:p>
            <a:r>
              <a:rPr lang="en-US" dirty="0"/>
              <a:t>		Workflows</a:t>
            </a:r>
          </a:p>
          <a:p>
            <a:r>
              <a:rPr lang="en-US" dirty="0"/>
              <a:t>		Or even just relaying </a:t>
            </a:r>
            <a:r>
              <a:rPr lang="en-US" dirty="0" err="1"/>
              <a:t>cust</a:t>
            </a:r>
            <a:r>
              <a:rPr lang="en-US" dirty="0"/>
              <a:t>/client feedback</a:t>
            </a:r>
          </a:p>
          <a:p>
            <a:endParaRPr lang="en-US" dirty="0"/>
          </a:p>
          <a:p>
            <a:endParaRPr lang="en-US" dirty="0"/>
          </a:p>
          <a:p>
            <a:r>
              <a:rPr lang="en-US" dirty="0"/>
              <a:t>3. Win-wins</a:t>
            </a:r>
          </a:p>
          <a:p>
            <a:r>
              <a:rPr lang="en-US" dirty="0"/>
              <a:t>	Complete tasks &amp; side projects that resolve a problem AND provide the skills/</a:t>
            </a:r>
            <a:r>
              <a:rPr lang="en-US" dirty="0" err="1"/>
              <a:t>exps</a:t>
            </a:r>
            <a:r>
              <a:rPr lang="en-US" dirty="0"/>
              <a:t> that help them achieve their personal or professional goals</a:t>
            </a:r>
          </a:p>
        </p:txBody>
      </p:sp>
      <p:sp>
        <p:nvSpPr>
          <p:cNvPr id="4" name="Slide Number Placeholder 3"/>
          <p:cNvSpPr>
            <a:spLocks noGrp="1"/>
          </p:cNvSpPr>
          <p:nvPr>
            <p:ph type="sldNum" sz="quarter" idx="5"/>
          </p:nvPr>
        </p:nvSpPr>
        <p:spPr/>
        <p:txBody>
          <a:bodyPr/>
          <a:lstStyle/>
          <a:p>
            <a:fld id="{42DCC96E-3D6A-4935-9DBC-8BC2C9E504D0}" type="slidenum">
              <a:rPr lang="en-US" smtClean="0"/>
              <a:t>42</a:t>
            </a:fld>
            <a:endParaRPr lang="en-US"/>
          </a:p>
        </p:txBody>
      </p:sp>
    </p:spTree>
    <p:extLst>
      <p:ext uri="{BB962C8B-B14F-4D97-AF65-F5344CB8AC3E}">
        <p14:creationId xmlns:p14="http://schemas.microsoft.com/office/powerpoint/2010/main" val="1933124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other words, productive downtime is about your staff trying to…</a:t>
            </a:r>
          </a:p>
          <a:p>
            <a:r>
              <a:rPr lang="en-US" dirty="0"/>
              <a:t>	1. Identify overlap between their personal/professional growth, and problems that they encounter at work</a:t>
            </a:r>
          </a:p>
          <a:p>
            <a:r>
              <a:rPr lang="en-US" dirty="0"/>
              <a:t>	2. Solve problems with overlap, which is mutually beneficial – their growth contributes to your team.</a:t>
            </a:r>
          </a:p>
          <a:p>
            <a:endParaRPr lang="en-US" dirty="0"/>
          </a:p>
          <a:p>
            <a:endParaRPr lang="en-US" dirty="0"/>
          </a:p>
          <a:p>
            <a:r>
              <a:rPr lang="en-US" dirty="0"/>
              <a:t>In retrospect, this would have been better as a diagram…</a:t>
            </a:r>
          </a:p>
        </p:txBody>
      </p:sp>
      <p:sp>
        <p:nvSpPr>
          <p:cNvPr id="4" name="Slide Number Placeholder 3"/>
          <p:cNvSpPr>
            <a:spLocks noGrp="1"/>
          </p:cNvSpPr>
          <p:nvPr>
            <p:ph type="sldNum" sz="quarter" idx="5"/>
          </p:nvPr>
        </p:nvSpPr>
        <p:spPr/>
        <p:txBody>
          <a:bodyPr/>
          <a:lstStyle/>
          <a:p>
            <a:fld id="{42DCC96E-3D6A-4935-9DBC-8BC2C9E504D0}" type="slidenum">
              <a:rPr lang="en-US" smtClean="0"/>
              <a:t>43</a:t>
            </a:fld>
            <a:endParaRPr lang="en-US"/>
          </a:p>
        </p:txBody>
      </p:sp>
    </p:spTree>
    <p:extLst>
      <p:ext uri="{BB962C8B-B14F-4D97-AF65-F5344CB8AC3E}">
        <p14:creationId xmlns:p14="http://schemas.microsoft.com/office/powerpoint/2010/main" val="42010645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disconnect often exists when a person has a job that is seemingly unrelated with their career.</a:t>
            </a:r>
          </a:p>
          <a:p>
            <a:r>
              <a:rPr lang="en-US" dirty="0"/>
              <a:t>	This makes work feel like a low priority, resulting in lower…</a:t>
            </a:r>
          </a:p>
          <a:p>
            <a:r>
              <a:rPr lang="en-US" dirty="0"/>
              <a:t>		Effort</a:t>
            </a:r>
          </a:p>
          <a:p>
            <a:r>
              <a:rPr lang="en-US" dirty="0"/>
              <a:t>		Attendance rates</a:t>
            </a:r>
          </a:p>
          <a:p>
            <a:r>
              <a:rPr lang="en-US" dirty="0"/>
              <a:t>		Motivation</a:t>
            </a:r>
          </a:p>
          <a:p>
            <a:r>
              <a:rPr lang="en-US" dirty="0"/>
              <a:t>		Growth</a:t>
            </a:r>
          </a:p>
          <a:p>
            <a:endParaRPr lang="en-US" dirty="0"/>
          </a:p>
          <a:p>
            <a:endParaRPr lang="en-US" dirty="0"/>
          </a:p>
          <a:p>
            <a:r>
              <a:rPr lang="en-US" dirty="0"/>
              <a:t>I have a lot of staff like this, and I don’t feel like it is my place to tell my staff what I think they need</a:t>
            </a:r>
          </a:p>
          <a:p>
            <a:r>
              <a:rPr lang="en-US" dirty="0"/>
              <a:t>	Some are going to school to be nurses </a:t>
            </a:r>
            <a:r>
              <a:rPr lang="en-US" dirty="0">
                <a:sym typeface="Wingdings" panose="05000000000000000000" pitchFamily="2" charset="2"/>
              </a:rPr>
              <a:t> I don’t know anything about what skills get a nurse hired</a:t>
            </a:r>
            <a:endParaRPr lang="en-US" dirty="0"/>
          </a:p>
          <a:p>
            <a:endParaRPr lang="en-US" dirty="0"/>
          </a:p>
          <a:p>
            <a:endParaRPr lang="en-US" dirty="0"/>
          </a:p>
          <a:p>
            <a:r>
              <a:rPr lang="en-US" dirty="0"/>
              <a:t>Giving staff training about productive downtime gives them agency over what types</a:t>
            </a:r>
          </a:p>
          <a:p>
            <a:endParaRPr lang="en-US" dirty="0"/>
          </a:p>
          <a:p>
            <a:endParaRPr lang="en-US" dirty="0"/>
          </a:p>
          <a:p>
            <a:r>
              <a:rPr lang="en-US" dirty="0"/>
              <a:t>Integrating productive downtime into a </a:t>
            </a:r>
            <a:r>
              <a:rPr lang="en-US" dirty="0" err="1"/>
              <a:t>pcpt</a:t>
            </a:r>
            <a:r>
              <a:rPr lang="en-US" dirty="0"/>
              <a:t> </a:t>
            </a:r>
            <a:r>
              <a:rPr lang="en-US" dirty="0" err="1"/>
              <a:t>mgmt</a:t>
            </a:r>
            <a:r>
              <a:rPr lang="en-US" dirty="0"/>
              <a:t> </a:t>
            </a:r>
            <a:r>
              <a:rPr lang="en-US" dirty="0" err="1"/>
              <a:t>frm</a:t>
            </a:r>
            <a:r>
              <a:rPr lang="en-US" dirty="0"/>
              <a:t> makes it easy to fix this problem because</a:t>
            </a:r>
          </a:p>
          <a:p>
            <a:r>
              <a:rPr lang="en-US" dirty="0"/>
              <a:t>	</a:t>
            </a:r>
          </a:p>
          <a:p>
            <a:r>
              <a:rPr lang="en-US" dirty="0"/>
              <a:t>	It focuses on building positive perceptions &amp; professional reputations</a:t>
            </a:r>
          </a:p>
          <a:p>
            <a:r>
              <a:rPr lang="en-US" dirty="0"/>
              <a:t>	</a:t>
            </a:r>
          </a:p>
          <a:p>
            <a:r>
              <a:rPr lang="en-US" dirty="0"/>
              <a:t>		</a:t>
            </a:r>
          </a:p>
        </p:txBody>
      </p:sp>
      <p:sp>
        <p:nvSpPr>
          <p:cNvPr id="4" name="Slide Number Placeholder 3"/>
          <p:cNvSpPr>
            <a:spLocks noGrp="1"/>
          </p:cNvSpPr>
          <p:nvPr>
            <p:ph type="sldNum" sz="quarter" idx="5"/>
          </p:nvPr>
        </p:nvSpPr>
        <p:spPr/>
        <p:txBody>
          <a:bodyPr/>
          <a:lstStyle/>
          <a:p>
            <a:fld id="{42DCC96E-3D6A-4935-9DBC-8BC2C9E504D0}" type="slidenum">
              <a:rPr lang="en-US" smtClean="0"/>
              <a:t>44</a:t>
            </a:fld>
            <a:endParaRPr lang="en-US"/>
          </a:p>
        </p:txBody>
      </p:sp>
    </p:spTree>
    <p:extLst>
      <p:ext uri="{BB962C8B-B14F-4D97-AF65-F5344CB8AC3E}">
        <p14:creationId xmlns:p14="http://schemas.microsoft.com/office/powerpoint/2010/main" val="13456234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we</a:t>
            </a:r>
            <a:br>
              <a:rPr lang="en-US" dirty="0"/>
            </a:br>
            <a:endParaRPr lang="en-US" dirty="0"/>
          </a:p>
          <a:p>
            <a:pPr marL="628650" lvl="1" indent="-171450">
              <a:buFont typeface="Arial" panose="020B0604020202020204" pitchFamily="34" charset="0"/>
              <a:buChar char="•"/>
            </a:pPr>
            <a:r>
              <a:rPr lang="en-US" dirty="0"/>
              <a:t>Reviewed the benefits of </a:t>
            </a:r>
            <a:r>
              <a:rPr lang="en-US" b="1" dirty="0"/>
              <a:t>Perception Management </a:t>
            </a:r>
            <a:r>
              <a:rPr lang="en-US" dirty="0"/>
              <a:t>for supervisors and staff.</a:t>
            </a:r>
          </a:p>
          <a:p>
            <a:pPr marL="628650" lvl="1" indent="-171450">
              <a:buFont typeface="Arial" panose="020B0604020202020204" pitchFamily="34" charset="0"/>
              <a:buChar char="•"/>
            </a:pPr>
            <a:r>
              <a:rPr lang="en-US" dirty="0"/>
              <a:t>Introduced a </a:t>
            </a:r>
            <a:r>
              <a:rPr lang="en-US" b="1" dirty="0"/>
              <a:t>perception model </a:t>
            </a:r>
            <a:r>
              <a:rPr lang="en-US" dirty="0"/>
              <a:t>that explained how signals, judgments, and impressions create perceptions, AND how perceptions produce positive reputations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Learned a general </a:t>
            </a:r>
            <a:r>
              <a:rPr lang="en-US" b="1" dirty="0" err="1"/>
              <a:t>pctp</a:t>
            </a:r>
            <a:r>
              <a:rPr lang="en-US" b="1" dirty="0"/>
              <a:t> </a:t>
            </a:r>
            <a:r>
              <a:rPr lang="en-US" b="1" dirty="0" err="1"/>
              <a:t>mgmt</a:t>
            </a:r>
            <a:r>
              <a:rPr lang="en-US" b="1" dirty="0"/>
              <a:t> </a:t>
            </a:r>
            <a:r>
              <a:rPr lang="en-US" b="1" dirty="0" err="1"/>
              <a:t>frmwrk</a:t>
            </a:r>
            <a:r>
              <a:rPr lang="en-US" b="1" dirty="0"/>
              <a:t> </a:t>
            </a:r>
            <a:r>
              <a:rPr lang="en-US" b="0" dirty="0"/>
              <a:t>for aligning employee intent, behavior, and workplace outcomes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dirty="0"/>
              <a:t>But most importantly, we learned to be wary of hostile threats – like glitter, coffee, and gravity.</a:t>
            </a:r>
          </a:p>
        </p:txBody>
      </p:sp>
      <p:sp>
        <p:nvSpPr>
          <p:cNvPr id="4" name="Slide Number Placeholder 3"/>
          <p:cNvSpPr>
            <a:spLocks noGrp="1"/>
          </p:cNvSpPr>
          <p:nvPr>
            <p:ph type="sldNum" sz="quarter" idx="5"/>
          </p:nvPr>
        </p:nvSpPr>
        <p:spPr/>
        <p:txBody>
          <a:bodyPr/>
          <a:lstStyle/>
          <a:p>
            <a:fld id="{42DCC96E-3D6A-4935-9DBC-8BC2C9E504D0}" type="slidenum">
              <a:rPr lang="en-US" smtClean="0"/>
              <a:t>47</a:t>
            </a:fld>
            <a:endParaRPr lang="en-US"/>
          </a:p>
        </p:txBody>
      </p:sp>
    </p:spTree>
    <p:extLst>
      <p:ext uri="{BB962C8B-B14F-4D97-AF65-F5344CB8AC3E}">
        <p14:creationId xmlns:p14="http://schemas.microsoft.com/office/powerpoint/2010/main" val="11108259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concludes the </a:t>
            </a:r>
            <a:r>
              <a:rPr lang="en-US" dirty="0" err="1"/>
              <a:t>Prcpt</a:t>
            </a:r>
            <a:r>
              <a:rPr lang="en-US" dirty="0"/>
              <a:t> </a:t>
            </a:r>
            <a:r>
              <a:rPr lang="en-US" dirty="0" err="1"/>
              <a:t>Frmwrk</a:t>
            </a:r>
            <a:r>
              <a:rPr lang="en-US" dirty="0"/>
              <a:t> </a:t>
            </a:r>
            <a:r>
              <a:rPr lang="en-US" dirty="0" err="1"/>
              <a:t>Frmwrk</a:t>
            </a:r>
            <a:r>
              <a:rPr lang="en-US" dirty="0"/>
              <a:t> presentation!</a:t>
            </a:r>
          </a:p>
          <a:p>
            <a:endParaRPr lang="en-US" dirty="0"/>
          </a:p>
          <a:p>
            <a:r>
              <a:rPr lang="en-US" dirty="0"/>
              <a:t>I threw a lot at you, but if you leave here with something that helps you and your teams, then I consider it a victory.</a:t>
            </a:r>
          </a:p>
          <a:p>
            <a:endParaRPr lang="en-US" dirty="0"/>
          </a:p>
          <a:p>
            <a:endParaRPr lang="en-US" dirty="0"/>
          </a:p>
          <a:p>
            <a:r>
              <a:rPr lang="en-US" dirty="0"/>
              <a:t>&lt;&lt;Questions (if time)&gt;&gt;</a:t>
            </a:r>
          </a:p>
          <a:p>
            <a:endParaRPr lang="en-US" dirty="0"/>
          </a:p>
          <a:p>
            <a:endParaRPr lang="en-US" dirty="0"/>
          </a:p>
          <a:p>
            <a:endParaRPr lang="en-US" dirty="0"/>
          </a:p>
          <a:p>
            <a:r>
              <a:rPr lang="en-US" dirty="0"/>
              <a:t>My contact info is on screen (QR code goes to my email)</a:t>
            </a:r>
          </a:p>
          <a:p>
            <a:endParaRPr lang="en-US" dirty="0"/>
          </a:p>
          <a:p>
            <a:r>
              <a:rPr lang="en-US" dirty="0"/>
              <a:t>Please reach out with any questions, comments, or ideas related to the model, framework, or anything we discussed today</a:t>
            </a:r>
          </a:p>
          <a:p>
            <a:endParaRPr lang="en-US" dirty="0"/>
          </a:p>
          <a:p>
            <a:endParaRPr lang="en-US" dirty="0"/>
          </a:p>
          <a:p>
            <a:r>
              <a:rPr lang="en-US" dirty="0"/>
              <a:t>Again—this mostly a 1-man project, so I greatly appreciate any and all feedback that might help improve and refine it.</a:t>
            </a:r>
          </a:p>
          <a:p>
            <a:endParaRPr lang="en-US" dirty="0"/>
          </a:p>
          <a:p>
            <a:endParaRPr lang="en-US" dirty="0"/>
          </a:p>
          <a:p>
            <a:r>
              <a:rPr lang="en-US" dirty="0"/>
              <a:t>Thank you again, and stay cool out there!</a:t>
            </a:r>
          </a:p>
        </p:txBody>
      </p:sp>
      <p:sp>
        <p:nvSpPr>
          <p:cNvPr id="4" name="Slide Number Placeholder 3"/>
          <p:cNvSpPr>
            <a:spLocks noGrp="1"/>
          </p:cNvSpPr>
          <p:nvPr>
            <p:ph type="sldNum" sz="quarter" idx="5"/>
          </p:nvPr>
        </p:nvSpPr>
        <p:spPr/>
        <p:txBody>
          <a:bodyPr/>
          <a:lstStyle/>
          <a:p>
            <a:fld id="{42DCC96E-3D6A-4935-9DBC-8BC2C9E504D0}" type="slidenum">
              <a:rPr lang="en-US" smtClean="0"/>
              <a:t>48</a:t>
            </a:fld>
            <a:endParaRPr lang="en-US"/>
          </a:p>
        </p:txBody>
      </p:sp>
    </p:spTree>
    <p:extLst>
      <p:ext uri="{BB962C8B-B14F-4D97-AF65-F5344CB8AC3E}">
        <p14:creationId xmlns:p14="http://schemas.microsoft.com/office/powerpoint/2010/main" val="3952556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28.svg"/></Relationships>
</file>

<file path=ppt/slides/_rels/slide4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29.svg"/><Relationship Id="rId5" Type="http://schemas.openxmlformats.org/officeDocument/2006/relationships/image" Target="../media/image11.svg"/><Relationship Id="rId4" Type="http://schemas.openxmlformats.org/officeDocument/2006/relationships/image" Target="../media/image9.svg"/></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A stock photo of four individuals who seem to be engaged in a collaborative conversation in an office setting. "/>
          <p:cNvGrpSpPr/>
          <p:nvPr/>
        </p:nvGrpSpPr>
        <p:grpSpPr>
          <a:xfrm>
            <a:off x="839825" y="505293"/>
            <a:ext cx="16608350" cy="5001021"/>
            <a:chOff x="0" y="0"/>
            <a:chExt cx="2573068" cy="774789"/>
          </a:xfrm>
        </p:grpSpPr>
        <p:sp>
          <p:nvSpPr>
            <p:cNvPr id="3" name="Freeform 3"/>
            <p:cNvSpPr/>
            <p:nvPr/>
          </p:nvSpPr>
          <p:spPr>
            <a:xfrm>
              <a:off x="0" y="0"/>
              <a:ext cx="2573068" cy="774789"/>
            </a:xfrm>
            <a:custGeom>
              <a:avLst/>
              <a:gdLst/>
              <a:ahLst/>
              <a:cxnLst/>
              <a:rect l="l" t="t" r="r" b="b"/>
              <a:pathLst>
                <a:path w="2573068" h="774789">
                  <a:moveTo>
                    <a:pt x="10721" y="0"/>
                  </a:moveTo>
                  <a:lnTo>
                    <a:pt x="2562347" y="0"/>
                  </a:lnTo>
                  <a:cubicBezTo>
                    <a:pt x="2568268" y="0"/>
                    <a:pt x="2573068" y="4800"/>
                    <a:pt x="2573068" y="10721"/>
                  </a:cubicBezTo>
                  <a:lnTo>
                    <a:pt x="2573068" y="764068"/>
                  </a:lnTo>
                  <a:cubicBezTo>
                    <a:pt x="2573068" y="766911"/>
                    <a:pt x="2571939" y="769638"/>
                    <a:pt x="2569928" y="771649"/>
                  </a:cubicBezTo>
                  <a:cubicBezTo>
                    <a:pt x="2567917" y="773659"/>
                    <a:pt x="2565190" y="774789"/>
                    <a:pt x="2562347" y="774789"/>
                  </a:cubicBezTo>
                  <a:lnTo>
                    <a:pt x="10721" y="774789"/>
                  </a:lnTo>
                  <a:cubicBezTo>
                    <a:pt x="7878" y="774789"/>
                    <a:pt x="5151" y="773659"/>
                    <a:pt x="3140" y="771649"/>
                  </a:cubicBezTo>
                  <a:cubicBezTo>
                    <a:pt x="1130" y="769638"/>
                    <a:pt x="0" y="766911"/>
                    <a:pt x="0" y="764068"/>
                  </a:cubicBezTo>
                  <a:lnTo>
                    <a:pt x="0" y="10721"/>
                  </a:lnTo>
                  <a:cubicBezTo>
                    <a:pt x="0" y="7878"/>
                    <a:pt x="1130" y="5151"/>
                    <a:pt x="3140" y="3140"/>
                  </a:cubicBezTo>
                  <a:cubicBezTo>
                    <a:pt x="5151" y="1130"/>
                    <a:pt x="7878" y="0"/>
                    <a:pt x="10721" y="0"/>
                  </a:cubicBezTo>
                  <a:close/>
                </a:path>
              </a:pathLst>
            </a:custGeom>
            <a:blipFill>
              <a:blip r:embed="rId3"/>
              <a:stretch>
                <a:fillRect t="-8653" b="-78152"/>
              </a:stretch>
            </a:blipFill>
          </p:spPr>
          <p:txBody>
            <a:bodyPr/>
            <a:lstStyle/>
            <a:p>
              <a:endParaRPr lang="en-US"/>
            </a:p>
          </p:txBody>
        </p:sp>
      </p:grpSp>
      <p:sp>
        <p:nvSpPr>
          <p:cNvPr id="4" name="TextBox 4"/>
          <p:cNvSpPr txBox="1">
            <a:spLocks noGrp="1"/>
          </p:cNvSpPr>
          <p:nvPr>
            <p:ph type="title" idx="4294967295"/>
          </p:nvPr>
        </p:nvSpPr>
        <p:spPr>
          <a:xfrm>
            <a:off x="839825" y="6008170"/>
            <a:ext cx="17250950" cy="213233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200"/>
              </a:lnSpc>
              <a:spcBef>
                <a:spcPts val="0"/>
              </a:spcBef>
              <a:spcAft>
                <a:spcPts val="0"/>
              </a:spcAft>
              <a:buClrTx/>
              <a:buSzTx/>
              <a:buFontTx/>
              <a:buNone/>
              <a:tabLst/>
              <a:defRPr/>
            </a:pPr>
            <a:r>
              <a:rPr kumimoji="0" lang="en-US" sz="8200" b="1" i="0" u="none" strike="noStrike" kern="1200" cap="none" spc="246" normalizeH="0" baseline="0" noProof="0" dirty="0">
                <a:ln>
                  <a:noFill/>
                </a:ln>
                <a:solidFill>
                  <a:srgbClr val="113946"/>
                </a:solidFill>
                <a:effectLst/>
                <a:uLnTx/>
                <a:uFillTx/>
                <a:latin typeface="Montserrat Bold"/>
                <a:ea typeface="Montserrat Bold"/>
                <a:cs typeface="Montserrat Bold"/>
                <a:sym typeface="Montserrat Bold"/>
              </a:rPr>
              <a:t>THE PERCEPTION MANAGEMENT FRAMEWORK</a:t>
            </a:r>
          </a:p>
        </p:txBody>
      </p:sp>
      <p:sp>
        <p:nvSpPr>
          <p:cNvPr id="5" name="AutoShape 5">
            <a:extLst>
              <a:ext uri="{C183D7F6-B498-43B3-948B-1728B52AA6E4}">
                <adec:decorative xmlns:adec="http://schemas.microsoft.com/office/drawing/2017/decorative" val="1"/>
              </a:ext>
            </a:extLst>
          </p:cNvPr>
          <p:cNvSpPr/>
          <p:nvPr/>
        </p:nvSpPr>
        <p:spPr>
          <a:xfrm>
            <a:off x="11459935" y="6488101"/>
            <a:ext cx="7149365" cy="0"/>
          </a:xfrm>
          <a:prstGeom prst="line">
            <a:avLst/>
          </a:prstGeom>
          <a:ln w="66675" cap="flat">
            <a:solidFill>
              <a:srgbClr val="765E3D"/>
            </a:solidFill>
            <a:prstDash val="solid"/>
            <a:headEnd type="none" w="sm" len="sm"/>
            <a:tailEnd type="none" w="sm" len="sm"/>
          </a:ln>
        </p:spPr>
        <p:txBody>
          <a:bodyPr/>
          <a:lstStyle/>
          <a:p>
            <a:endParaRPr lang="en-US"/>
          </a:p>
        </p:txBody>
      </p:sp>
      <p:grpSp>
        <p:nvGrpSpPr>
          <p:cNvPr id="6" name="Group 6">
            <a:extLst>
              <a:ext uri="{C183D7F6-B498-43B3-948B-1728B52AA6E4}">
                <adec:decorative xmlns:adec="http://schemas.microsoft.com/office/drawing/2017/decorative" val="1"/>
              </a:ext>
            </a:extLst>
          </p:cNvPr>
          <p:cNvGrpSpPr/>
          <p:nvPr/>
        </p:nvGrpSpPr>
        <p:grpSpPr>
          <a:xfrm>
            <a:off x="12664756" y="9125592"/>
            <a:ext cx="5944544" cy="1694825"/>
            <a:chOff x="0" y="0"/>
            <a:chExt cx="1565641" cy="446374"/>
          </a:xfrm>
        </p:grpSpPr>
        <p:sp>
          <p:nvSpPr>
            <p:cNvPr id="7" name="Freeform 7"/>
            <p:cNvSpPr/>
            <p:nvPr/>
          </p:nvSpPr>
          <p:spPr>
            <a:xfrm>
              <a:off x="0" y="0"/>
              <a:ext cx="1565641" cy="446374"/>
            </a:xfrm>
            <a:custGeom>
              <a:avLst/>
              <a:gdLst/>
              <a:ahLst/>
              <a:cxnLst/>
              <a:rect l="l" t="t" r="r" b="b"/>
              <a:pathLst>
                <a:path w="1565641" h="446374">
                  <a:moveTo>
                    <a:pt x="39071" y="0"/>
                  </a:moveTo>
                  <a:lnTo>
                    <a:pt x="1526570" y="0"/>
                  </a:lnTo>
                  <a:cubicBezTo>
                    <a:pt x="1548149" y="0"/>
                    <a:pt x="1565641" y="17493"/>
                    <a:pt x="1565641" y="39071"/>
                  </a:cubicBezTo>
                  <a:lnTo>
                    <a:pt x="1565641" y="407303"/>
                  </a:lnTo>
                  <a:cubicBezTo>
                    <a:pt x="1565641" y="417665"/>
                    <a:pt x="1561525" y="427603"/>
                    <a:pt x="1554198" y="434930"/>
                  </a:cubicBezTo>
                  <a:cubicBezTo>
                    <a:pt x="1546870" y="442257"/>
                    <a:pt x="1536933" y="446374"/>
                    <a:pt x="1526570" y="446374"/>
                  </a:cubicBezTo>
                  <a:lnTo>
                    <a:pt x="39071" y="446374"/>
                  </a:lnTo>
                  <a:cubicBezTo>
                    <a:pt x="28709" y="446374"/>
                    <a:pt x="18771" y="442257"/>
                    <a:pt x="11444" y="434930"/>
                  </a:cubicBezTo>
                  <a:cubicBezTo>
                    <a:pt x="4116" y="427603"/>
                    <a:pt x="0" y="417665"/>
                    <a:pt x="0" y="407303"/>
                  </a:cubicBezTo>
                  <a:lnTo>
                    <a:pt x="0" y="39071"/>
                  </a:lnTo>
                  <a:cubicBezTo>
                    <a:pt x="0" y="28709"/>
                    <a:pt x="4116" y="18771"/>
                    <a:pt x="11444" y="11444"/>
                  </a:cubicBezTo>
                  <a:cubicBezTo>
                    <a:pt x="18771" y="4116"/>
                    <a:pt x="28709" y="0"/>
                    <a:pt x="39071" y="0"/>
                  </a:cubicBezTo>
                  <a:close/>
                </a:path>
              </a:pathLst>
            </a:custGeom>
            <a:solidFill>
              <a:srgbClr val="113946"/>
            </a:solidFill>
          </p:spPr>
          <p:txBody>
            <a:bodyPr/>
            <a:lstStyle/>
            <a:p>
              <a:endParaRPr lang="en-US"/>
            </a:p>
          </p:txBody>
        </p:sp>
        <p:sp>
          <p:nvSpPr>
            <p:cNvPr id="8" name="TextBox 8"/>
            <p:cNvSpPr txBox="1"/>
            <p:nvPr/>
          </p:nvSpPr>
          <p:spPr>
            <a:xfrm>
              <a:off x="0" y="-57150"/>
              <a:ext cx="1565641" cy="503524"/>
            </a:xfrm>
            <a:prstGeom prst="rect">
              <a:avLst/>
            </a:prstGeom>
          </p:spPr>
          <p:txBody>
            <a:bodyPr lIns="50800" tIns="50800" rIns="50800" bIns="50800" rtlCol="0" anchor="ctr"/>
            <a:lstStyle/>
            <a:p>
              <a:pPr algn="ctr">
                <a:lnSpc>
                  <a:spcPts val="3547"/>
                </a:lnSpc>
              </a:pPr>
              <a:endParaRPr/>
            </a:p>
          </p:txBody>
        </p:sp>
      </p:grpSp>
      <p:sp>
        <p:nvSpPr>
          <p:cNvPr id="9" name="TextBox 9"/>
          <p:cNvSpPr txBox="1"/>
          <p:nvPr/>
        </p:nvSpPr>
        <p:spPr>
          <a:xfrm>
            <a:off x="839825" y="8216705"/>
            <a:ext cx="9961983" cy="1181100"/>
          </a:xfrm>
          <a:prstGeom prst="rect">
            <a:avLst/>
          </a:prstGeom>
        </p:spPr>
        <p:txBody>
          <a:bodyPr lIns="0" tIns="0" rIns="0" bIns="0" rtlCol="0" anchor="t">
            <a:spAutoFit/>
          </a:bodyPr>
          <a:lstStyle/>
          <a:p>
            <a:pPr marL="0" lvl="0" indent="0" algn="l">
              <a:lnSpc>
                <a:spcPts val="4500"/>
              </a:lnSpc>
            </a:pPr>
            <a:r>
              <a:rPr lang="en-US" sz="4500" b="1" spc="450">
                <a:solidFill>
                  <a:srgbClr val="765E3D"/>
                </a:solidFill>
                <a:latin typeface="Glacial Indifference Bold"/>
                <a:ea typeface="Glacial Indifference Bold"/>
                <a:cs typeface="Glacial Indifference Bold"/>
                <a:sym typeface="Glacial Indifference Bold"/>
              </a:rPr>
              <a:t>A Growth-Oriented Model for Professional Development</a:t>
            </a:r>
          </a:p>
        </p:txBody>
      </p:sp>
      <p:sp>
        <p:nvSpPr>
          <p:cNvPr id="10" name="TextBox 10"/>
          <p:cNvSpPr txBox="1"/>
          <p:nvPr/>
        </p:nvSpPr>
        <p:spPr>
          <a:xfrm>
            <a:off x="13946299" y="9404878"/>
            <a:ext cx="3832700" cy="619125"/>
          </a:xfrm>
          <a:prstGeom prst="rect">
            <a:avLst/>
          </a:prstGeom>
        </p:spPr>
        <p:txBody>
          <a:bodyPr lIns="0" tIns="0" rIns="0" bIns="0" rtlCol="0" anchor="t">
            <a:spAutoFit/>
          </a:bodyPr>
          <a:lstStyle/>
          <a:p>
            <a:pPr marL="0" lvl="0" indent="0" algn="l">
              <a:lnSpc>
                <a:spcPts val="4799"/>
              </a:lnSpc>
            </a:pPr>
            <a:r>
              <a:rPr lang="en-US" sz="2999" spc="299">
                <a:solidFill>
                  <a:srgbClr val="FFFFFF"/>
                </a:solidFill>
                <a:latin typeface="Arial MT Pro"/>
                <a:ea typeface="Arial MT Pro"/>
                <a:cs typeface="Arial MT Pro"/>
                <a:sym typeface="Arial MT Pro"/>
              </a:rPr>
              <a:t>Steve Manthey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1">
            <a:extLst>
              <a:ext uri="{C183D7F6-B498-43B3-948B-1728B52AA6E4}">
                <adec:decorative xmlns:adec="http://schemas.microsoft.com/office/drawing/2017/decorative" val="1"/>
              </a:ext>
            </a:extLst>
          </p:cNvPr>
          <p:cNvGrpSpPr/>
          <p:nvPr/>
        </p:nvGrpSpPr>
        <p:grpSpPr>
          <a:xfrm>
            <a:off x="-1097056" y="1726767"/>
            <a:ext cx="8687878" cy="7139137"/>
            <a:chOff x="0" y="0"/>
            <a:chExt cx="2511526" cy="2063810"/>
          </a:xfrm>
        </p:grpSpPr>
        <p:sp>
          <p:nvSpPr>
            <p:cNvPr id="32" name="Freeform 32"/>
            <p:cNvSpPr/>
            <p:nvPr/>
          </p:nvSpPr>
          <p:spPr>
            <a:xfrm>
              <a:off x="0" y="0"/>
              <a:ext cx="2511526" cy="2063810"/>
            </a:xfrm>
            <a:custGeom>
              <a:avLst/>
              <a:gdLst/>
              <a:ahLst/>
              <a:cxnLst/>
              <a:rect l="l" t="t" r="r" b="b"/>
              <a:pathLst>
                <a:path w="2511526" h="2063810">
                  <a:moveTo>
                    <a:pt x="26734" y="0"/>
                  </a:moveTo>
                  <a:lnTo>
                    <a:pt x="2484793" y="0"/>
                  </a:lnTo>
                  <a:cubicBezTo>
                    <a:pt x="2491883" y="0"/>
                    <a:pt x="2498683" y="2817"/>
                    <a:pt x="2503696" y="7830"/>
                  </a:cubicBezTo>
                  <a:cubicBezTo>
                    <a:pt x="2508710" y="12844"/>
                    <a:pt x="2511526" y="19643"/>
                    <a:pt x="2511526" y="26734"/>
                  </a:cubicBezTo>
                  <a:lnTo>
                    <a:pt x="2511526" y="2037077"/>
                  </a:lnTo>
                  <a:cubicBezTo>
                    <a:pt x="2511526" y="2051841"/>
                    <a:pt x="2499557" y="2063810"/>
                    <a:pt x="2484793" y="2063810"/>
                  </a:cubicBezTo>
                  <a:lnTo>
                    <a:pt x="26734" y="2063810"/>
                  </a:lnTo>
                  <a:cubicBezTo>
                    <a:pt x="11969" y="2063810"/>
                    <a:pt x="0" y="2051841"/>
                    <a:pt x="0" y="2037077"/>
                  </a:cubicBezTo>
                  <a:lnTo>
                    <a:pt x="0" y="26734"/>
                  </a:lnTo>
                  <a:cubicBezTo>
                    <a:pt x="0" y="11969"/>
                    <a:pt x="11969" y="0"/>
                    <a:pt x="26734" y="0"/>
                  </a:cubicBezTo>
                  <a:close/>
                </a:path>
              </a:pathLst>
            </a:custGeom>
            <a:solidFill>
              <a:srgbClr val="113946"/>
            </a:solidFill>
          </p:spPr>
          <p:txBody>
            <a:bodyPr/>
            <a:lstStyle/>
            <a:p>
              <a:endParaRPr lang="en-US"/>
            </a:p>
          </p:txBody>
        </p:sp>
        <p:sp>
          <p:nvSpPr>
            <p:cNvPr id="33" name="TextBox 33"/>
            <p:cNvSpPr txBox="1"/>
            <p:nvPr/>
          </p:nvSpPr>
          <p:spPr>
            <a:xfrm>
              <a:off x="0" y="-57150"/>
              <a:ext cx="2511526" cy="2120960"/>
            </a:xfrm>
            <a:prstGeom prst="rect">
              <a:avLst/>
            </a:prstGeom>
          </p:spPr>
          <p:txBody>
            <a:bodyPr lIns="50800" tIns="50800" rIns="50800" bIns="50800" rtlCol="0" anchor="ctr"/>
            <a:lstStyle/>
            <a:p>
              <a:pPr algn="ctr">
                <a:lnSpc>
                  <a:spcPts val="3547"/>
                </a:lnSpc>
              </a:pPr>
              <a:endParaRPr/>
            </a:p>
          </p:txBody>
        </p:sp>
      </p:grpSp>
      <p:sp>
        <p:nvSpPr>
          <p:cNvPr id="34" name="TextBox 34"/>
          <p:cNvSpPr txBox="1">
            <a:spLocks noGrp="1"/>
          </p:cNvSpPr>
          <p:nvPr>
            <p:ph type="title" idx="4294967295"/>
          </p:nvPr>
        </p:nvSpPr>
        <p:spPr>
          <a:xfrm>
            <a:off x="1197144" y="4046267"/>
            <a:ext cx="6549283" cy="6540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101"/>
              </a:lnSpc>
              <a:spcBef>
                <a:spcPts val="0"/>
              </a:spcBef>
              <a:spcAft>
                <a:spcPts val="0"/>
              </a:spcAft>
              <a:buClrTx/>
              <a:buSzTx/>
              <a:buFontTx/>
              <a:buNone/>
              <a:tabLst/>
              <a:defRPr/>
            </a:pPr>
            <a:r>
              <a:rPr kumimoji="0" lang="en-US" sz="5101" b="1" i="0" u="none" strike="noStrike" kern="1200" cap="none" spc="153" normalizeH="0" baseline="0" noProof="0" dirty="0">
                <a:ln>
                  <a:noFill/>
                </a:ln>
                <a:solidFill>
                  <a:srgbClr val="FFFFFF"/>
                </a:solidFill>
                <a:effectLst/>
                <a:uLnTx/>
                <a:uFillTx/>
                <a:latin typeface="Montserrat Bold"/>
                <a:ea typeface="Montserrat Bold"/>
                <a:cs typeface="Montserrat Bold"/>
                <a:sym typeface="Montserrat Bold"/>
              </a:rPr>
              <a:t>DISCLAIMERS</a:t>
            </a:r>
          </a:p>
        </p:txBody>
      </p:sp>
      <p:sp>
        <p:nvSpPr>
          <p:cNvPr id="36" name="AutoShape 36">
            <a:extLst>
              <a:ext uri="{C183D7F6-B498-43B3-948B-1728B52AA6E4}">
                <adec:decorative xmlns:adec="http://schemas.microsoft.com/office/drawing/2017/decorative" val="1"/>
              </a:ext>
            </a:extLst>
          </p:cNvPr>
          <p:cNvSpPr/>
          <p:nvPr/>
        </p:nvSpPr>
        <p:spPr>
          <a:xfrm>
            <a:off x="73991" y="5095899"/>
            <a:ext cx="6087591" cy="0"/>
          </a:xfrm>
          <a:prstGeom prst="line">
            <a:avLst/>
          </a:prstGeom>
          <a:ln w="57150" cap="flat">
            <a:solidFill>
              <a:srgbClr val="FFFFFF"/>
            </a:solidFill>
            <a:prstDash val="solid"/>
            <a:headEnd type="none" w="sm" len="sm"/>
            <a:tailEnd type="none" w="sm" len="sm"/>
          </a:ln>
        </p:spPr>
        <p:txBody>
          <a:bodyPr/>
          <a:lstStyle/>
          <a:p>
            <a:endParaRPr lang="en-US"/>
          </a:p>
        </p:txBody>
      </p:sp>
      <p:sp>
        <p:nvSpPr>
          <p:cNvPr id="35" name="TextBox 35"/>
          <p:cNvSpPr txBox="1"/>
          <p:nvPr/>
        </p:nvSpPr>
        <p:spPr>
          <a:xfrm>
            <a:off x="1689507" y="5427864"/>
            <a:ext cx="5564558" cy="692930"/>
          </a:xfrm>
          <a:prstGeom prst="rect">
            <a:avLst/>
          </a:prstGeom>
        </p:spPr>
        <p:txBody>
          <a:bodyPr lIns="0" tIns="0" rIns="0" bIns="0" rtlCol="0" anchor="t">
            <a:spAutoFit/>
          </a:bodyPr>
          <a:lstStyle/>
          <a:p>
            <a:pPr marL="0" lvl="0" indent="0" algn="l">
              <a:lnSpc>
                <a:spcPts val="5247"/>
              </a:lnSpc>
            </a:pPr>
            <a:r>
              <a:rPr lang="en-US" sz="3279" spc="327">
                <a:solidFill>
                  <a:srgbClr val="FFFFFF"/>
                </a:solidFill>
                <a:latin typeface="Arial MT Pro"/>
                <a:ea typeface="Arial MT Pro"/>
                <a:cs typeface="Arial MT Pro"/>
                <a:sym typeface="Arial MT Pro"/>
              </a:rPr>
              <a:t>This framework is...</a:t>
            </a:r>
          </a:p>
        </p:txBody>
      </p:sp>
      <p:sp>
        <p:nvSpPr>
          <p:cNvPr id="18" name="AutoShape 18">
            <a:extLst>
              <a:ext uri="{C183D7F6-B498-43B3-948B-1728B52AA6E4}">
                <adec:decorative xmlns:adec="http://schemas.microsoft.com/office/drawing/2017/decorative" val="1"/>
              </a:ext>
            </a:extLst>
          </p:cNvPr>
          <p:cNvSpPr/>
          <p:nvPr/>
        </p:nvSpPr>
        <p:spPr>
          <a:xfrm flipH="1">
            <a:off x="9091218" y="-3370011"/>
            <a:ext cx="0" cy="18523847"/>
          </a:xfrm>
          <a:prstGeom prst="line">
            <a:avLst/>
          </a:prstGeom>
          <a:ln w="66675" cap="flat">
            <a:solidFill>
              <a:srgbClr val="000000"/>
            </a:solidFill>
            <a:prstDash val="solid"/>
            <a:headEnd type="none" w="sm" len="sm"/>
            <a:tailEnd type="none" w="sm" len="sm"/>
          </a:ln>
        </p:spPr>
        <p:txBody>
          <a:bodyPr/>
          <a:lstStyle/>
          <a:p>
            <a:endParaRPr lang="en-US"/>
          </a:p>
        </p:txBody>
      </p:sp>
      <p:grpSp>
        <p:nvGrpSpPr>
          <p:cNvPr id="22" name="Group 22">
            <a:extLst>
              <a:ext uri="{C183D7F6-B498-43B3-948B-1728B52AA6E4}">
                <adec:decorative xmlns:adec="http://schemas.microsoft.com/office/drawing/2017/decorative" val="1"/>
              </a:ext>
            </a:extLst>
          </p:cNvPr>
          <p:cNvGrpSpPr/>
          <p:nvPr/>
        </p:nvGrpSpPr>
        <p:grpSpPr>
          <a:xfrm rot="5400000">
            <a:off x="8635274" y="1424831"/>
            <a:ext cx="911888" cy="911888"/>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p:spPr>
          <p:txBody>
            <a:bodyPr/>
            <a:lstStyle/>
            <a:p>
              <a:endParaRPr lang="en-US"/>
            </a:p>
          </p:txBody>
        </p:sp>
        <p:sp>
          <p:nvSpPr>
            <p:cNvPr id="24" name="TextBox 24"/>
            <p:cNvSpPr txBox="1"/>
            <p:nvPr/>
          </p:nvSpPr>
          <p:spPr>
            <a:xfrm>
              <a:off x="76200" y="19050"/>
              <a:ext cx="660400" cy="717550"/>
            </a:xfrm>
            <a:prstGeom prst="rect">
              <a:avLst/>
            </a:prstGeom>
          </p:spPr>
          <p:txBody>
            <a:bodyPr lIns="50800" tIns="50800" rIns="50800" bIns="50800" rtlCol="0" anchor="ctr"/>
            <a:lstStyle/>
            <a:p>
              <a:pPr algn="ctr">
                <a:lnSpc>
                  <a:spcPts val="3547"/>
                </a:lnSpc>
              </a:pPr>
              <a:endParaRPr/>
            </a:p>
          </p:txBody>
        </p:sp>
      </p:grpSp>
      <p:grpSp>
        <p:nvGrpSpPr>
          <p:cNvPr id="19" name="Group 19">
            <a:extLst>
              <a:ext uri="{C183D7F6-B498-43B3-948B-1728B52AA6E4}">
                <adec:decorative xmlns:adec="http://schemas.microsoft.com/office/drawing/2017/decorative" val="1"/>
              </a:ext>
            </a:extLst>
          </p:cNvPr>
          <p:cNvGrpSpPr/>
          <p:nvPr/>
        </p:nvGrpSpPr>
        <p:grpSpPr>
          <a:xfrm rot="5400000">
            <a:off x="8635274" y="3695705"/>
            <a:ext cx="911888" cy="911888"/>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5E3D"/>
            </a:solidFill>
          </p:spPr>
          <p:txBody>
            <a:bodyPr/>
            <a:lstStyle/>
            <a:p>
              <a:endParaRPr lang="en-US"/>
            </a:p>
          </p:txBody>
        </p:sp>
        <p:sp>
          <p:nvSpPr>
            <p:cNvPr id="21" name="TextBox 21"/>
            <p:cNvSpPr txBox="1"/>
            <p:nvPr/>
          </p:nvSpPr>
          <p:spPr>
            <a:xfrm>
              <a:off x="76200" y="19050"/>
              <a:ext cx="660400" cy="717550"/>
            </a:xfrm>
            <a:prstGeom prst="rect">
              <a:avLst/>
            </a:prstGeom>
          </p:spPr>
          <p:txBody>
            <a:bodyPr lIns="50800" tIns="50800" rIns="50800" bIns="50800" rtlCol="0" anchor="ctr"/>
            <a:lstStyle/>
            <a:p>
              <a:pPr algn="ctr">
                <a:lnSpc>
                  <a:spcPts val="3547"/>
                </a:lnSpc>
              </a:pPr>
              <a:endParaRPr/>
            </a:p>
          </p:txBody>
        </p:sp>
      </p:grpSp>
      <p:grpSp>
        <p:nvGrpSpPr>
          <p:cNvPr id="28" name="Group 28">
            <a:extLst>
              <a:ext uri="{C183D7F6-B498-43B3-948B-1728B52AA6E4}">
                <adec:decorative xmlns:adec="http://schemas.microsoft.com/office/drawing/2017/decorative" val="1"/>
              </a:ext>
            </a:extLst>
          </p:cNvPr>
          <p:cNvGrpSpPr/>
          <p:nvPr/>
        </p:nvGrpSpPr>
        <p:grpSpPr>
          <a:xfrm rot="5400000">
            <a:off x="8635274" y="5966580"/>
            <a:ext cx="911888" cy="911888"/>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p:spPr>
          <p:txBody>
            <a:bodyPr/>
            <a:lstStyle/>
            <a:p>
              <a:endParaRPr lang="en-US"/>
            </a:p>
          </p:txBody>
        </p:sp>
        <p:sp>
          <p:nvSpPr>
            <p:cNvPr id="30" name="TextBox 30"/>
            <p:cNvSpPr txBox="1"/>
            <p:nvPr/>
          </p:nvSpPr>
          <p:spPr>
            <a:xfrm>
              <a:off x="76200" y="19050"/>
              <a:ext cx="660400" cy="717550"/>
            </a:xfrm>
            <a:prstGeom prst="rect">
              <a:avLst/>
            </a:prstGeom>
          </p:spPr>
          <p:txBody>
            <a:bodyPr lIns="50800" tIns="50800" rIns="50800" bIns="50800" rtlCol="0" anchor="ctr"/>
            <a:lstStyle/>
            <a:p>
              <a:pPr algn="ctr">
                <a:lnSpc>
                  <a:spcPts val="3547"/>
                </a:lnSpc>
              </a:pPr>
              <a:endParaRPr/>
            </a:p>
          </p:txBody>
        </p:sp>
      </p:grpSp>
      <p:grpSp>
        <p:nvGrpSpPr>
          <p:cNvPr id="25" name="Group 25">
            <a:extLst>
              <a:ext uri="{C183D7F6-B498-43B3-948B-1728B52AA6E4}">
                <adec:decorative xmlns:adec="http://schemas.microsoft.com/office/drawing/2017/decorative" val="1"/>
              </a:ext>
            </a:extLst>
          </p:cNvPr>
          <p:cNvGrpSpPr/>
          <p:nvPr/>
        </p:nvGrpSpPr>
        <p:grpSpPr>
          <a:xfrm rot="5400000">
            <a:off x="8635274" y="8237454"/>
            <a:ext cx="911888" cy="911888"/>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5E3D"/>
            </a:solidFill>
          </p:spPr>
          <p:txBody>
            <a:bodyPr/>
            <a:lstStyle/>
            <a:p>
              <a:endParaRPr lang="en-US"/>
            </a:p>
          </p:txBody>
        </p:sp>
        <p:sp>
          <p:nvSpPr>
            <p:cNvPr id="27" name="TextBox 27"/>
            <p:cNvSpPr txBox="1"/>
            <p:nvPr/>
          </p:nvSpPr>
          <p:spPr>
            <a:xfrm>
              <a:off x="76200" y="19050"/>
              <a:ext cx="660400" cy="717550"/>
            </a:xfrm>
            <a:prstGeom prst="rect">
              <a:avLst/>
            </a:prstGeom>
          </p:spPr>
          <p:txBody>
            <a:bodyPr lIns="50800" tIns="50800" rIns="50800" bIns="50800" rtlCol="0" anchor="ctr"/>
            <a:lstStyle/>
            <a:p>
              <a:pPr algn="ctr">
                <a:lnSpc>
                  <a:spcPts val="3547"/>
                </a:lnSpc>
              </a:pPr>
              <a:endParaRPr/>
            </a:p>
          </p:txBody>
        </p:sp>
      </p:grpSp>
      <p:grpSp>
        <p:nvGrpSpPr>
          <p:cNvPr id="2" name="Group 2">
            <a:extLst>
              <a:ext uri="{C183D7F6-B498-43B3-948B-1728B52AA6E4}">
                <adec:decorative xmlns:adec="http://schemas.microsoft.com/office/drawing/2017/decorative" val="1"/>
              </a:ext>
            </a:extLst>
          </p:cNvPr>
          <p:cNvGrpSpPr/>
          <p:nvPr/>
        </p:nvGrpSpPr>
        <p:grpSpPr>
          <a:xfrm>
            <a:off x="9958878" y="1154894"/>
            <a:ext cx="18538420" cy="1451761"/>
            <a:chOff x="0" y="0"/>
            <a:chExt cx="7699192" cy="602931"/>
          </a:xfrm>
        </p:grpSpPr>
        <p:sp>
          <p:nvSpPr>
            <p:cNvPr id="3" name="Freeform 3"/>
            <p:cNvSpPr/>
            <p:nvPr/>
          </p:nvSpPr>
          <p:spPr>
            <a:xfrm>
              <a:off x="0" y="0"/>
              <a:ext cx="7699191" cy="602931"/>
            </a:xfrm>
            <a:custGeom>
              <a:avLst/>
              <a:gdLst/>
              <a:ahLst/>
              <a:cxnLst/>
              <a:rect l="l" t="t" r="r" b="b"/>
              <a:pathLst>
                <a:path w="7699191" h="602931">
                  <a:moveTo>
                    <a:pt x="12528" y="0"/>
                  </a:moveTo>
                  <a:lnTo>
                    <a:pt x="7686663" y="0"/>
                  </a:lnTo>
                  <a:cubicBezTo>
                    <a:pt x="7693582" y="0"/>
                    <a:pt x="7699191" y="5609"/>
                    <a:pt x="7699191" y="12528"/>
                  </a:cubicBezTo>
                  <a:lnTo>
                    <a:pt x="7699191" y="590403"/>
                  </a:lnTo>
                  <a:cubicBezTo>
                    <a:pt x="7699191" y="597322"/>
                    <a:pt x="7693582" y="602931"/>
                    <a:pt x="7686663" y="602931"/>
                  </a:cubicBezTo>
                  <a:lnTo>
                    <a:pt x="12528" y="602931"/>
                  </a:lnTo>
                  <a:cubicBezTo>
                    <a:pt x="5609" y="602931"/>
                    <a:pt x="0" y="597322"/>
                    <a:pt x="0" y="590403"/>
                  </a:cubicBezTo>
                  <a:lnTo>
                    <a:pt x="0" y="12528"/>
                  </a:lnTo>
                  <a:cubicBezTo>
                    <a:pt x="0" y="5609"/>
                    <a:pt x="5609" y="0"/>
                    <a:pt x="12528" y="0"/>
                  </a:cubicBezTo>
                  <a:close/>
                </a:path>
              </a:pathLst>
            </a:custGeom>
            <a:solidFill>
              <a:srgbClr val="E7E1D8"/>
            </a:solidFill>
            <a:ln cap="rnd">
              <a:noFill/>
              <a:prstDash val="solid"/>
              <a:round/>
            </a:ln>
          </p:spPr>
          <p:txBody>
            <a:bodyPr/>
            <a:lstStyle/>
            <a:p>
              <a:endParaRPr lang="en-US"/>
            </a:p>
          </p:txBody>
        </p:sp>
        <p:sp>
          <p:nvSpPr>
            <p:cNvPr id="4" name="TextBox 4"/>
            <p:cNvSpPr txBox="1"/>
            <p:nvPr/>
          </p:nvSpPr>
          <p:spPr>
            <a:xfrm>
              <a:off x="0" y="-57150"/>
              <a:ext cx="7699192" cy="660081"/>
            </a:xfrm>
            <a:prstGeom prst="rect">
              <a:avLst/>
            </a:prstGeom>
          </p:spPr>
          <p:txBody>
            <a:bodyPr lIns="53597" tIns="53597" rIns="53597" bIns="53597" rtlCol="0" anchor="ctr"/>
            <a:lstStyle/>
            <a:p>
              <a:pPr algn="just">
                <a:lnSpc>
                  <a:spcPts val="3547"/>
                </a:lnSpc>
              </a:pPr>
              <a:endParaRPr/>
            </a:p>
          </p:txBody>
        </p:sp>
      </p:grpSp>
      <p:sp>
        <p:nvSpPr>
          <p:cNvPr id="5" name="TextBox 5"/>
          <p:cNvSpPr txBox="1"/>
          <p:nvPr/>
        </p:nvSpPr>
        <p:spPr>
          <a:xfrm>
            <a:off x="10331952" y="1656507"/>
            <a:ext cx="6723438" cy="515211"/>
          </a:xfrm>
          <a:prstGeom prst="rect">
            <a:avLst/>
          </a:prstGeom>
        </p:spPr>
        <p:txBody>
          <a:bodyPr lIns="0" tIns="0" rIns="0" bIns="0" rtlCol="0" anchor="t">
            <a:spAutoFit/>
          </a:bodyPr>
          <a:lstStyle/>
          <a:p>
            <a:pPr algn="just">
              <a:lnSpc>
                <a:spcPts val="3822"/>
              </a:lnSpc>
            </a:pPr>
            <a:r>
              <a:rPr lang="en-US" sz="3822" b="1" spc="114">
                <a:solidFill>
                  <a:srgbClr val="113946"/>
                </a:solidFill>
                <a:latin typeface="Montserrat Bold"/>
                <a:ea typeface="Montserrat Bold"/>
                <a:cs typeface="Montserrat Bold"/>
                <a:sym typeface="Montserrat Bold"/>
              </a:rPr>
              <a:t>GENERALIZED</a:t>
            </a:r>
          </a:p>
        </p:txBody>
      </p:sp>
      <p:grpSp>
        <p:nvGrpSpPr>
          <p:cNvPr id="6" name="Group 6">
            <a:extLst>
              <a:ext uri="{C183D7F6-B498-43B3-948B-1728B52AA6E4}">
                <adec:decorative xmlns:adec="http://schemas.microsoft.com/office/drawing/2017/decorative" val="1"/>
              </a:ext>
            </a:extLst>
          </p:cNvPr>
          <p:cNvGrpSpPr/>
          <p:nvPr/>
        </p:nvGrpSpPr>
        <p:grpSpPr>
          <a:xfrm>
            <a:off x="9958878" y="3425768"/>
            <a:ext cx="18538420" cy="1451761"/>
            <a:chOff x="0" y="0"/>
            <a:chExt cx="7699192" cy="602931"/>
          </a:xfrm>
        </p:grpSpPr>
        <p:sp>
          <p:nvSpPr>
            <p:cNvPr id="7" name="Freeform 7"/>
            <p:cNvSpPr/>
            <p:nvPr/>
          </p:nvSpPr>
          <p:spPr>
            <a:xfrm>
              <a:off x="0" y="0"/>
              <a:ext cx="7699191" cy="602931"/>
            </a:xfrm>
            <a:custGeom>
              <a:avLst/>
              <a:gdLst/>
              <a:ahLst/>
              <a:cxnLst/>
              <a:rect l="l" t="t" r="r" b="b"/>
              <a:pathLst>
                <a:path w="7699191" h="602931">
                  <a:moveTo>
                    <a:pt x="12528" y="0"/>
                  </a:moveTo>
                  <a:lnTo>
                    <a:pt x="7686663" y="0"/>
                  </a:lnTo>
                  <a:cubicBezTo>
                    <a:pt x="7693582" y="0"/>
                    <a:pt x="7699191" y="5609"/>
                    <a:pt x="7699191" y="12528"/>
                  </a:cubicBezTo>
                  <a:lnTo>
                    <a:pt x="7699191" y="590403"/>
                  </a:lnTo>
                  <a:cubicBezTo>
                    <a:pt x="7699191" y="597322"/>
                    <a:pt x="7693582" y="602931"/>
                    <a:pt x="7686663" y="602931"/>
                  </a:cubicBezTo>
                  <a:lnTo>
                    <a:pt x="12528" y="602931"/>
                  </a:lnTo>
                  <a:cubicBezTo>
                    <a:pt x="5609" y="602931"/>
                    <a:pt x="0" y="597322"/>
                    <a:pt x="0" y="590403"/>
                  </a:cubicBezTo>
                  <a:lnTo>
                    <a:pt x="0" y="12528"/>
                  </a:lnTo>
                  <a:cubicBezTo>
                    <a:pt x="0" y="5609"/>
                    <a:pt x="5609" y="0"/>
                    <a:pt x="12528" y="0"/>
                  </a:cubicBezTo>
                  <a:close/>
                </a:path>
              </a:pathLst>
            </a:custGeom>
            <a:solidFill>
              <a:srgbClr val="E7E1D8"/>
            </a:solidFill>
            <a:ln cap="rnd">
              <a:noFill/>
              <a:prstDash val="solid"/>
              <a:round/>
            </a:ln>
          </p:spPr>
          <p:txBody>
            <a:bodyPr/>
            <a:lstStyle/>
            <a:p>
              <a:endParaRPr lang="en-US"/>
            </a:p>
          </p:txBody>
        </p:sp>
        <p:sp>
          <p:nvSpPr>
            <p:cNvPr id="8" name="TextBox 8"/>
            <p:cNvSpPr txBox="1"/>
            <p:nvPr/>
          </p:nvSpPr>
          <p:spPr>
            <a:xfrm>
              <a:off x="0" y="-57150"/>
              <a:ext cx="7699192" cy="660081"/>
            </a:xfrm>
            <a:prstGeom prst="rect">
              <a:avLst/>
            </a:prstGeom>
          </p:spPr>
          <p:txBody>
            <a:bodyPr lIns="53597" tIns="53597" rIns="53597" bIns="53597" rtlCol="0" anchor="ctr"/>
            <a:lstStyle/>
            <a:p>
              <a:pPr algn="just">
                <a:lnSpc>
                  <a:spcPts val="3547"/>
                </a:lnSpc>
              </a:pPr>
              <a:endParaRPr/>
            </a:p>
          </p:txBody>
        </p:sp>
      </p:grpSp>
      <p:sp>
        <p:nvSpPr>
          <p:cNvPr id="9" name="TextBox 9"/>
          <p:cNvSpPr txBox="1"/>
          <p:nvPr/>
        </p:nvSpPr>
        <p:spPr>
          <a:xfrm>
            <a:off x="10346415" y="3927381"/>
            <a:ext cx="6708975" cy="515211"/>
          </a:xfrm>
          <a:prstGeom prst="rect">
            <a:avLst/>
          </a:prstGeom>
        </p:spPr>
        <p:txBody>
          <a:bodyPr lIns="0" tIns="0" rIns="0" bIns="0" rtlCol="0" anchor="t">
            <a:spAutoFit/>
          </a:bodyPr>
          <a:lstStyle/>
          <a:p>
            <a:pPr algn="just">
              <a:lnSpc>
                <a:spcPts val="3822"/>
              </a:lnSpc>
            </a:pPr>
            <a:r>
              <a:rPr lang="en-US" sz="3822" b="1" spc="114">
                <a:solidFill>
                  <a:srgbClr val="113946"/>
                </a:solidFill>
                <a:latin typeface="Montserrat Bold"/>
                <a:ea typeface="Montserrat Bold"/>
                <a:cs typeface="Montserrat Bold"/>
                <a:sym typeface="Montserrat Bold"/>
              </a:rPr>
              <a:t>FLEXIBLE</a:t>
            </a:r>
          </a:p>
        </p:txBody>
      </p:sp>
      <p:grpSp>
        <p:nvGrpSpPr>
          <p:cNvPr id="10" name="Group 10">
            <a:extLst>
              <a:ext uri="{C183D7F6-B498-43B3-948B-1728B52AA6E4}">
                <adec:decorative xmlns:adec="http://schemas.microsoft.com/office/drawing/2017/decorative" val="1"/>
              </a:ext>
            </a:extLst>
          </p:cNvPr>
          <p:cNvGrpSpPr/>
          <p:nvPr/>
        </p:nvGrpSpPr>
        <p:grpSpPr>
          <a:xfrm>
            <a:off x="9958878" y="5696643"/>
            <a:ext cx="18538420" cy="1451761"/>
            <a:chOff x="0" y="0"/>
            <a:chExt cx="7699192" cy="602931"/>
          </a:xfrm>
        </p:grpSpPr>
        <p:sp>
          <p:nvSpPr>
            <p:cNvPr id="11" name="Freeform 11"/>
            <p:cNvSpPr/>
            <p:nvPr/>
          </p:nvSpPr>
          <p:spPr>
            <a:xfrm>
              <a:off x="0" y="0"/>
              <a:ext cx="7699191" cy="602931"/>
            </a:xfrm>
            <a:custGeom>
              <a:avLst/>
              <a:gdLst/>
              <a:ahLst/>
              <a:cxnLst/>
              <a:rect l="l" t="t" r="r" b="b"/>
              <a:pathLst>
                <a:path w="7699191" h="602931">
                  <a:moveTo>
                    <a:pt x="12528" y="0"/>
                  </a:moveTo>
                  <a:lnTo>
                    <a:pt x="7686663" y="0"/>
                  </a:lnTo>
                  <a:cubicBezTo>
                    <a:pt x="7693582" y="0"/>
                    <a:pt x="7699191" y="5609"/>
                    <a:pt x="7699191" y="12528"/>
                  </a:cubicBezTo>
                  <a:lnTo>
                    <a:pt x="7699191" y="590403"/>
                  </a:lnTo>
                  <a:cubicBezTo>
                    <a:pt x="7699191" y="597322"/>
                    <a:pt x="7693582" y="602931"/>
                    <a:pt x="7686663" y="602931"/>
                  </a:cubicBezTo>
                  <a:lnTo>
                    <a:pt x="12528" y="602931"/>
                  </a:lnTo>
                  <a:cubicBezTo>
                    <a:pt x="5609" y="602931"/>
                    <a:pt x="0" y="597322"/>
                    <a:pt x="0" y="590403"/>
                  </a:cubicBezTo>
                  <a:lnTo>
                    <a:pt x="0" y="12528"/>
                  </a:lnTo>
                  <a:cubicBezTo>
                    <a:pt x="0" y="5609"/>
                    <a:pt x="5609" y="0"/>
                    <a:pt x="12528" y="0"/>
                  </a:cubicBezTo>
                  <a:close/>
                </a:path>
              </a:pathLst>
            </a:custGeom>
            <a:solidFill>
              <a:srgbClr val="E7E1D8"/>
            </a:solidFill>
            <a:ln cap="rnd">
              <a:noFill/>
              <a:prstDash val="solid"/>
              <a:round/>
            </a:ln>
          </p:spPr>
          <p:txBody>
            <a:bodyPr/>
            <a:lstStyle/>
            <a:p>
              <a:endParaRPr lang="en-US"/>
            </a:p>
          </p:txBody>
        </p:sp>
        <p:sp>
          <p:nvSpPr>
            <p:cNvPr id="12" name="TextBox 12"/>
            <p:cNvSpPr txBox="1"/>
            <p:nvPr/>
          </p:nvSpPr>
          <p:spPr>
            <a:xfrm>
              <a:off x="0" y="-57150"/>
              <a:ext cx="7699192" cy="660081"/>
            </a:xfrm>
            <a:prstGeom prst="rect">
              <a:avLst/>
            </a:prstGeom>
          </p:spPr>
          <p:txBody>
            <a:bodyPr lIns="53597" tIns="53597" rIns="53597" bIns="53597" rtlCol="0" anchor="ctr"/>
            <a:lstStyle/>
            <a:p>
              <a:pPr algn="just">
                <a:lnSpc>
                  <a:spcPts val="3547"/>
                </a:lnSpc>
              </a:pPr>
              <a:endParaRPr/>
            </a:p>
          </p:txBody>
        </p:sp>
      </p:grpSp>
      <p:sp>
        <p:nvSpPr>
          <p:cNvPr id="13" name="TextBox 13"/>
          <p:cNvSpPr txBox="1"/>
          <p:nvPr/>
        </p:nvSpPr>
        <p:spPr>
          <a:xfrm>
            <a:off x="10322829" y="6198256"/>
            <a:ext cx="6723438" cy="515211"/>
          </a:xfrm>
          <a:prstGeom prst="rect">
            <a:avLst/>
          </a:prstGeom>
        </p:spPr>
        <p:txBody>
          <a:bodyPr lIns="0" tIns="0" rIns="0" bIns="0" rtlCol="0" anchor="t">
            <a:spAutoFit/>
          </a:bodyPr>
          <a:lstStyle/>
          <a:p>
            <a:pPr algn="just">
              <a:lnSpc>
                <a:spcPts val="3822"/>
              </a:lnSpc>
            </a:pPr>
            <a:r>
              <a:rPr lang="en-US" sz="3822" b="1" spc="114">
                <a:solidFill>
                  <a:srgbClr val="113946"/>
                </a:solidFill>
                <a:latin typeface="Montserrat Bold"/>
                <a:ea typeface="Montserrat Bold"/>
                <a:cs typeface="Montserrat Bold"/>
                <a:sym typeface="Montserrat Bold"/>
              </a:rPr>
              <a:t>IN PROGRESS</a:t>
            </a:r>
          </a:p>
        </p:txBody>
      </p:sp>
      <p:grpSp>
        <p:nvGrpSpPr>
          <p:cNvPr id="14" name="Group 14">
            <a:extLst>
              <a:ext uri="{C183D7F6-B498-43B3-948B-1728B52AA6E4}">
                <adec:decorative xmlns:adec="http://schemas.microsoft.com/office/drawing/2017/decorative" val="1"/>
              </a:ext>
            </a:extLst>
          </p:cNvPr>
          <p:cNvGrpSpPr/>
          <p:nvPr/>
        </p:nvGrpSpPr>
        <p:grpSpPr>
          <a:xfrm>
            <a:off x="9958878" y="7967518"/>
            <a:ext cx="18538420" cy="1451761"/>
            <a:chOff x="0" y="0"/>
            <a:chExt cx="7699192" cy="602931"/>
          </a:xfrm>
        </p:grpSpPr>
        <p:sp>
          <p:nvSpPr>
            <p:cNvPr id="15" name="Freeform 15"/>
            <p:cNvSpPr/>
            <p:nvPr/>
          </p:nvSpPr>
          <p:spPr>
            <a:xfrm>
              <a:off x="0" y="0"/>
              <a:ext cx="7699191" cy="602931"/>
            </a:xfrm>
            <a:custGeom>
              <a:avLst/>
              <a:gdLst/>
              <a:ahLst/>
              <a:cxnLst/>
              <a:rect l="l" t="t" r="r" b="b"/>
              <a:pathLst>
                <a:path w="7699191" h="602931">
                  <a:moveTo>
                    <a:pt x="12528" y="0"/>
                  </a:moveTo>
                  <a:lnTo>
                    <a:pt x="7686663" y="0"/>
                  </a:lnTo>
                  <a:cubicBezTo>
                    <a:pt x="7693582" y="0"/>
                    <a:pt x="7699191" y="5609"/>
                    <a:pt x="7699191" y="12528"/>
                  </a:cubicBezTo>
                  <a:lnTo>
                    <a:pt x="7699191" y="590403"/>
                  </a:lnTo>
                  <a:cubicBezTo>
                    <a:pt x="7699191" y="597322"/>
                    <a:pt x="7693582" y="602931"/>
                    <a:pt x="7686663" y="602931"/>
                  </a:cubicBezTo>
                  <a:lnTo>
                    <a:pt x="12528" y="602931"/>
                  </a:lnTo>
                  <a:cubicBezTo>
                    <a:pt x="5609" y="602931"/>
                    <a:pt x="0" y="597322"/>
                    <a:pt x="0" y="590403"/>
                  </a:cubicBezTo>
                  <a:lnTo>
                    <a:pt x="0" y="12528"/>
                  </a:lnTo>
                  <a:cubicBezTo>
                    <a:pt x="0" y="5609"/>
                    <a:pt x="5609" y="0"/>
                    <a:pt x="12528" y="0"/>
                  </a:cubicBezTo>
                  <a:close/>
                </a:path>
              </a:pathLst>
            </a:custGeom>
            <a:solidFill>
              <a:srgbClr val="E7E1D8"/>
            </a:solidFill>
            <a:ln cap="rnd">
              <a:noFill/>
              <a:prstDash val="solid"/>
              <a:round/>
            </a:ln>
          </p:spPr>
          <p:txBody>
            <a:bodyPr/>
            <a:lstStyle/>
            <a:p>
              <a:endParaRPr lang="en-US"/>
            </a:p>
          </p:txBody>
        </p:sp>
        <p:sp>
          <p:nvSpPr>
            <p:cNvPr id="16" name="TextBox 16"/>
            <p:cNvSpPr txBox="1"/>
            <p:nvPr/>
          </p:nvSpPr>
          <p:spPr>
            <a:xfrm>
              <a:off x="0" y="-57150"/>
              <a:ext cx="7699192" cy="660081"/>
            </a:xfrm>
            <a:prstGeom prst="rect">
              <a:avLst/>
            </a:prstGeom>
          </p:spPr>
          <p:txBody>
            <a:bodyPr lIns="53597" tIns="53597" rIns="53597" bIns="53597" rtlCol="0" anchor="ctr"/>
            <a:lstStyle/>
            <a:p>
              <a:pPr algn="just">
                <a:lnSpc>
                  <a:spcPts val="3547"/>
                </a:lnSpc>
              </a:pPr>
              <a:endParaRPr/>
            </a:p>
          </p:txBody>
        </p:sp>
      </p:grpSp>
      <p:sp>
        <p:nvSpPr>
          <p:cNvPr id="17" name="TextBox 17"/>
          <p:cNvSpPr txBox="1"/>
          <p:nvPr/>
        </p:nvSpPr>
        <p:spPr>
          <a:xfrm>
            <a:off x="10337292" y="8469130"/>
            <a:ext cx="6708975" cy="515211"/>
          </a:xfrm>
          <a:prstGeom prst="rect">
            <a:avLst/>
          </a:prstGeom>
        </p:spPr>
        <p:txBody>
          <a:bodyPr lIns="0" tIns="0" rIns="0" bIns="0" rtlCol="0" anchor="t">
            <a:spAutoFit/>
          </a:bodyPr>
          <a:lstStyle/>
          <a:p>
            <a:pPr algn="just">
              <a:lnSpc>
                <a:spcPts val="3822"/>
              </a:lnSpc>
            </a:pPr>
            <a:r>
              <a:rPr lang="en-US" sz="3822" b="1" spc="114">
                <a:solidFill>
                  <a:srgbClr val="113946"/>
                </a:solidFill>
                <a:latin typeface="Montserrat Bold"/>
                <a:ea typeface="Montserrat Bold"/>
                <a:cs typeface="Montserrat Bold"/>
                <a:sym typeface="Montserrat Bold"/>
              </a:rPr>
              <a:t>COMMUNICATION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714631" y="8711065"/>
            <a:ext cx="4676024" cy="1094470"/>
            <a:chOff x="0" y="0"/>
            <a:chExt cx="1486681" cy="347973"/>
          </a:xfrm>
        </p:grpSpPr>
        <p:sp>
          <p:nvSpPr>
            <p:cNvPr id="3" name="Freeform 3"/>
            <p:cNvSpPr/>
            <p:nvPr/>
          </p:nvSpPr>
          <p:spPr>
            <a:xfrm>
              <a:off x="0" y="0"/>
              <a:ext cx="1486681" cy="347973"/>
            </a:xfrm>
            <a:custGeom>
              <a:avLst/>
              <a:gdLst/>
              <a:ahLst/>
              <a:cxnLst/>
              <a:rect l="l" t="t" r="r" b="b"/>
              <a:pathLst>
                <a:path w="1486681" h="347973">
                  <a:moveTo>
                    <a:pt x="49670" y="0"/>
                  </a:moveTo>
                  <a:lnTo>
                    <a:pt x="1437011" y="0"/>
                  </a:lnTo>
                  <a:cubicBezTo>
                    <a:pt x="1464443" y="0"/>
                    <a:pt x="1486681" y="22238"/>
                    <a:pt x="1486681" y="49670"/>
                  </a:cubicBezTo>
                  <a:lnTo>
                    <a:pt x="1486681" y="298303"/>
                  </a:lnTo>
                  <a:cubicBezTo>
                    <a:pt x="1486681" y="311476"/>
                    <a:pt x="1481448" y="324110"/>
                    <a:pt x="1472133" y="333425"/>
                  </a:cubicBezTo>
                  <a:cubicBezTo>
                    <a:pt x="1462818" y="342739"/>
                    <a:pt x="1450184" y="347973"/>
                    <a:pt x="1437011" y="347973"/>
                  </a:cubicBezTo>
                  <a:lnTo>
                    <a:pt x="49670" y="347973"/>
                  </a:lnTo>
                  <a:cubicBezTo>
                    <a:pt x="22238" y="347973"/>
                    <a:pt x="0" y="325735"/>
                    <a:pt x="0" y="298303"/>
                  </a:cubicBezTo>
                  <a:lnTo>
                    <a:pt x="0" y="49670"/>
                  </a:lnTo>
                  <a:cubicBezTo>
                    <a:pt x="0" y="22238"/>
                    <a:pt x="22238" y="0"/>
                    <a:pt x="49670" y="0"/>
                  </a:cubicBezTo>
                  <a:close/>
                </a:path>
              </a:pathLst>
            </a:custGeom>
            <a:solidFill>
              <a:srgbClr val="113946"/>
            </a:solidFill>
          </p:spPr>
          <p:txBody>
            <a:bodyPr/>
            <a:lstStyle/>
            <a:p>
              <a:endParaRPr lang="en-US"/>
            </a:p>
          </p:txBody>
        </p:sp>
        <p:sp>
          <p:nvSpPr>
            <p:cNvPr id="4" name="TextBox 4"/>
            <p:cNvSpPr txBox="1"/>
            <p:nvPr/>
          </p:nvSpPr>
          <p:spPr>
            <a:xfrm>
              <a:off x="0" y="-57150"/>
              <a:ext cx="1486681" cy="405123"/>
            </a:xfrm>
            <a:prstGeom prst="rect">
              <a:avLst/>
            </a:prstGeom>
          </p:spPr>
          <p:txBody>
            <a:bodyPr lIns="50800" tIns="50800" rIns="50800" bIns="50800" rtlCol="0" anchor="ctr"/>
            <a:lstStyle/>
            <a:p>
              <a:pPr algn="ctr">
                <a:lnSpc>
                  <a:spcPts val="3547"/>
                </a:lnSpc>
              </a:pPr>
              <a:endParaRPr/>
            </a:p>
          </p:txBody>
        </p:sp>
      </p:grpSp>
      <p:sp>
        <p:nvSpPr>
          <p:cNvPr id="5" name="TextBox 5"/>
          <p:cNvSpPr txBox="1"/>
          <p:nvPr/>
        </p:nvSpPr>
        <p:spPr>
          <a:xfrm>
            <a:off x="534618" y="8941574"/>
            <a:ext cx="3174956" cy="490578"/>
          </a:xfrm>
          <a:prstGeom prst="rect">
            <a:avLst/>
          </a:prstGeom>
        </p:spPr>
        <p:txBody>
          <a:bodyPr lIns="0" tIns="0" rIns="0" bIns="0" rtlCol="0" anchor="t">
            <a:spAutoFit/>
          </a:bodyPr>
          <a:lstStyle/>
          <a:p>
            <a:pPr marL="0" lvl="0" indent="0" algn="l">
              <a:lnSpc>
                <a:spcPts val="3711"/>
              </a:lnSpc>
            </a:pPr>
            <a:r>
              <a:rPr lang="en-US" sz="2319" spc="231">
                <a:solidFill>
                  <a:srgbClr val="FFFFFF"/>
                </a:solidFill>
                <a:latin typeface="Arial MT Pro"/>
                <a:ea typeface="Arial MT Pro"/>
                <a:cs typeface="Arial MT Pro"/>
                <a:sym typeface="Arial MT Pro"/>
              </a:rPr>
              <a:t>Steve Manthey</a:t>
            </a:r>
          </a:p>
        </p:txBody>
      </p:sp>
      <p:sp>
        <p:nvSpPr>
          <p:cNvPr id="6" name="TextBox 6"/>
          <p:cNvSpPr txBox="1">
            <a:spLocks noGrp="1"/>
          </p:cNvSpPr>
          <p:nvPr>
            <p:ph type="title" idx="4294967295"/>
          </p:nvPr>
        </p:nvSpPr>
        <p:spPr>
          <a:xfrm>
            <a:off x="534618" y="1268299"/>
            <a:ext cx="17217111" cy="106045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00"/>
              </a:lnSpc>
              <a:spcBef>
                <a:spcPts val="0"/>
              </a:spcBef>
              <a:spcAft>
                <a:spcPts val="0"/>
              </a:spcAft>
              <a:buClrTx/>
              <a:buSzTx/>
              <a:buFontTx/>
              <a:buNone/>
              <a:tabLst/>
              <a:defRPr/>
            </a:pPr>
            <a:r>
              <a:rPr kumimoji="0" lang="en-US" sz="8000" b="1" i="0" u="none" strike="noStrike" kern="1200" cap="none" spc="240" normalizeH="0" baseline="0" noProof="0" dirty="0">
                <a:ln>
                  <a:noFill/>
                </a:ln>
                <a:solidFill>
                  <a:srgbClr val="113946"/>
                </a:solidFill>
                <a:effectLst/>
                <a:uLnTx/>
                <a:uFillTx/>
                <a:latin typeface="Montserrat Bold"/>
                <a:ea typeface="Montserrat Bold"/>
                <a:cs typeface="Montserrat Bold"/>
                <a:sym typeface="Montserrat Bold"/>
              </a:rPr>
              <a:t>AGENDA OVERVIEW</a:t>
            </a:r>
          </a:p>
        </p:txBody>
      </p:sp>
      <p:sp>
        <p:nvSpPr>
          <p:cNvPr id="7" name="TextBox 7"/>
          <p:cNvSpPr txBox="1"/>
          <p:nvPr/>
        </p:nvSpPr>
        <p:spPr>
          <a:xfrm>
            <a:off x="1720677" y="3169906"/>
            <a:ext cx="6887878" cy="468630"/>
          </a:xfrm>
          <a:prstGeom prst="rect">
            <a:avLst/>
          </a:prstGeom>
        </p:spPr>
        <p:txBody>
          <a:bodyPr lIns="0" tIns="0" rIns="0" bIns="0" rtlCol="0" anchor="t">
            <a:spAutoFit/>
          </a:bodyPr>
          <a:lstStyle/>
          <a:p>
            <a:pPr marL="0" lvl="0" indent="0" algn="l">
              <a:lnSpc>
                <a:spcPts val="3840"/>
              </a:lnSpc>
            </a:pPr>
            <a:r>
              <a:rPr lang="en-US" sz="2400" b="1" spc="360">
                <a:solidFill>
                  <a:srgbClr val="113946"/>
                </a:solidFill>
                <a:latin typeface="Glacial Indifference Bold"/>
                <a:ea typeface="Glacial Indifference Bold"/>
                <a:cs typeface="Glacial Indifference Bold"/>
                <a:sym typeface="Glacial Indifference Bold"/>
              </a:rPr>
              <a:t>WHAT IS PERCEPTION MANAGEMENT?</a:t>
            </a:r>
          </a:p>
        </p:txBody>
      </p:sp>
      <p:sp>
        <p:nvSpPr>
          <p:cNvPr id="8" name="TextBox 8"/>
          <p:cNvSpPr txBox="1"/>
          <p:nvPr/>
        </p:nvSpPr>
        <p:spPr>
          <a:xfrm>
            <a:off x="0" y="3080371"/>
            <a:ext cx="1266798" cy="752475"/>
          </a:xfrm>
          <a:prstGeom prst="rect">
            <a:avLst/>
          </a:prstGeom>
        </p:spPr>
        <p:txBody>
          <a:bodyPr lIns="0" tIns="0" rIns="0" bIns="0" rtlCol="0" anchor="t">
            <a:spAutoFit/>
          </a:bodyPr>
          <a:lstStyle/>
          <a:p>
            <a:pPr marL="0" lvl="0" indent="0" algn="r">
              <a:lnSpc>
                <a:spcPts val="5999"/>
              </a:lnSpc>
            </a:pPr>
            <a:r>
              <a:rPr lang="en-US" sz="4999" b="1" spc="499">
                <a:solidFill>
                  <a:srgbClr val="765E3D"/>
                </a:solidFill>
                <a:latin typeface="Glacial Indifference Bold"/>
                <a:ea typeface="Glacial Indifference Bold"/>
                <a:cs typeface="Glacial Indifference Bold"/>
                <a:sym typeface="Glacial Indifference Bold"/>
              </a:rPr>
              <a:t>01</a:t>
            </a:r>
          </a:p>
        </p:txBody>
      </p:sp>
      <p:sp>
        <p:nvSpPr>
          <p:cNvPr id="9" name="TextBox 9"/>
          <p:cNvSpPr txBox="1"/>
          <p:nvPr/>
        </p:nvSpPr>
        <p:spPr>
          <a:xfrm>
            <a:off x="10559735" y="5625261"/>
            <a:ext cx="6657376" cy="468630"/>
          </a:xfrm>
          <a:prstGeom prst="rect">
            <a:avLst/>
          </a:prstGeom>
        </p:spPr>
        <p:txBody>
          <a:bodyPr lIns="0" tIns="0" rIns="0" bIns="0" rtlCol="0" anchor="t">
            <a:spAutoFit/>
          </a:bodyPr>
          <a:lstStyle/>
          <a:p>
            <a:pPr marL="0" lvl="0" indent="0" algn="l">
              <a:lnSpc>
                <a:spcPts val="3840"/>
              </a:lnSpc>
            </a:pPr>
            <a:r>
              <a:rPr lang="en-US" sz="2400" b="1" spc="360">
                <a:solidFill>
                  <a:srgbClr val="113946"/>
                </a:solidFill>
                <a:latin typeface="Glacial Indifference Bold"/>
                <a:ea typeface="Glacial Indifference Bold"/>
                <a:cs typeface="Glacial Indifference Bold"/>
                <a:sym typeface="Glacial Indifference Bold"/>
              </a:rPr>
              <a:t>SUMMARY &amp; CONCLUSION</a:t>
            </a:r>
          </a:p>
        </p:txBody>
      </p:sp>
      <p:sp>
        <p:nvSpPr>
          <p:cNvPr id="10" name="TextBox 10"/>
          <p:cNvSpPr txBox="1"/>
          <p:nvPr/>
        </p:nvSpPr>
        <p:spPr>
          <a:xfrm>
            <a:off x="8835186" y="5535726"/>
            <a:ext cx="1218301" cy="752475"/>
          </a:xfrm>
          <a:prstGeom prst="rect">
            <a:avLst/>
          </a:prstGeom>
        </p:spPr>
        <p:txBody>
          <a:bodyPr lIns="0" tIns="0" rIns="0" bIns="0" rtlCol="0" anchor="t">
            <a:spAutoFit/>
          </a:bodyPr>
          <a:lstStyle/>
          <a:p>
            <a:pPr marL="0" lvl="0" indent="0" algn="r">
              <a:lnSpc>
                <a:spcPts val="5999"/>
              </a:lnSpc>
            </a:pPr>
            <a:r>
              <a:rPr lang="en-US" sz="4999" b="1" spc="499">
                <a:solidFill>
                  <a:srgbClr val="765E3D"/>
                </a:solidFill>
                <a:latin typeface="Glacial Indifference Bold"/>
                <a:ea typeface="Glacial Indifference Bold"/>
                <a:cs typeface="Glacial Indifference Bold"/>
                <a:sym typeface="Glacial Indifference Bold"/>
              </a:rPr>
              <a:t>08</a:t>
            </a:r>
          </a:p>
        </p:txBody>
      </p:sp>
      <p:sp>
        <p:nvSpPr>
          <p:cNvPr id="11" name="TextBox 11"/>
          <p:cNvSpPr txBox="1"/>
          <p:nvPr/>
        </p:nvSpPr>
        <p:spPr>
          <a:xfrm>
            <a:off x="1720677" y="4397584"/>
            <a:ext cx="6657376" cy="468630"/>
          </a:xfrm>
          <a:prstGeom prst="rect">
            <a:avLst/>
          </a:prstGeom>
        </p:spPr>
        <p:txBody>
          <a:bodyPr lIns="0" tIns="0" rIns="0" bIns="0" rtlCol="0" anchor="t">
            <a:spAutoFit/>
          </a:bodyPr>
          <a:lstStyle/>
          <a:p>
            <a:pPr marL="0" lvl="0" indent="0" algn="l">
              <a:lnSpc>
                <a:spcPts val="3840"/>
              </a:lnSpc>
            </a:pPr>
            <a:r>
              <a:rPr lang="en-US" sz="2400" b="1" spc="360">
                <a:solidFill>
                  <a:srgbClr val="113946"/>
                </a:solidFill>
                <a:latin typeface="Glacial Indifference Bold"/>
                <a:ea typeface="Glacial Indifference Bold"/>
                <a:cs typeface="Glacial Indifference Bold"/>
                <a:sym typeface="Glacial Indifference Bold"/>
              </a:rPr>
              <a:t>THE PERCEPTION MODEL</a:t>
            </a:r>
          </a:p>
        </p:txBody>
      </p:sp>
      <p:sp>
        <p:nvSpPr>
          <p:cNvPr id="12" name="TextBox 12"/>
          <p:cNvSpPr txBox="1"/>
          <p:nvPr/>
        </p:nvSpPr>
        <p:spPr>
          <a:xfrm>
            <a:off x="0" y="4308049"/>
            <a:ext cx="1266798" cy="752475"/>
          </a:xfrm>
          <a:prstGeom prst="rect">
            <a:avLst/>
          </a:prstGeom>
        </p:spPr>
        <p:txBody>
          <a:bodyPr lIns="0" tIns="0" rIns="0" bIns="0" rtlCol="0" anchor="t">
            <a:spAutoFit/>
          </a:bodyPr>
          <a:lstStyle/>
          <a:p>
            <a:pPr marL="0" lvl="0" indent="0" algn="r">
              <a:lnSpc>
                <a:spcPts val="5999"/>
              </a:lnSpc>
            </a:pPr>
            <a:r>
              <a:rPr lang="en-US" sz="4999" b="1" spc="499">
                <a:solidFill>
                  <a:srgbClr val="765E3D"/>
                </a:solidFill>
                <a:latin typeface="Glacial Indifference Bold"/>
                <a:ea typeface="Glacial Indifference Bold"/>
                <a:cs typeface="Glacial Indifference Bold"/>
                <a:sym typeface="Glacial Indifference Bold"/>
              </a:rPr>
              <a:t>02</a:t>
            </a:r>
          </a:p>
        </p:txBody>
      </p:sp>
      <p:sp>
        <p:nvSpPr>
          <p:cNvPr id="13" name="TextBox 13"/>
          <p:cNvSpPr txBox="1"/>
          <p:nvPr/>
        </p:nvSpPr>
        <p:spPr>
          <a:xfrm>
            <a:off x="1720677" y="5625261"/>
            <a:ext cx="6657376" cy="954405"/>
          </a:xfrm>
          <a:prstGeom prst="rect">
            <a:avLst/>
          </a:prstGeom>
        </p:spPr>
        <p:txBody>
          <a:bodyPr lIns="0" tIns="0" rIns="0" bIns="0" rtlCol="0" anchor="t">
            <a:spAutoFit/>
          </a:bodyPr>
          <a:lstStyle/>
          <a:p>
            <a:pPr marL="0" lvl="0" indent="0" algn="l">
              <a:lnSpc>
                <a:spcPts val="3840"/>
              </a:lnSpc>
            </a:pPr>
            <a:r>
              <a:rPr lang="en-US" sz="2400" b="1" spc="360">
                <a:solidFill>
                  <a:srgbClr val="113946"/>
                </a:solidFill>
                <a:latin typeface="Glacial Indifference Bold"/>
                <a:ea typeface="Glacial Indifference Bold"/>
                <a:cs typeface="Glacial Indifference Bold"/>
                <a:sym typeface="Glacial Indifference Bold"/>
              </a:rPr>
              <a:t>THE PERCEPTION MANAGEMENT FRAMEWORK</a:t>
            </a:r>
          </a:p>
        </p:txBody>
      </p:sp>
      <p:sp>
        <p:nvSpPr>
          <p:cNvPr id="14" name="TextBox 14"/>
          <p:cNvSpPr txBox="1"/>
          <p:nvPr/>
        </p:nvSpPr>
        <p:spPr>
          <a:xfrm>
            <a:off x="0" y="5535726"/>
            <a:ext cx="1266798" cy="752475"/>
          </a:xfrm>
          <a:prstGeom prst="rect">
            <a:avLst/>
          </a:prstGeom>
        </p:spPr>
        <p:txBody>
          <a:bodyPr lIns="0" tIns="0" rIns="0" bIns="0" rtlCol="0" anchor="t">
            <a:spAutoFit/>
          </a:bodyPr>
          <a:lstStyle/>
          <a:p>
            <a:pPr marL="0" lvl="0" indent="0" algn="r">
              <a:lnSpc>
                <a:spcPts val="5999"/>
              </a:lnSpc>
            </a:pPr>
            <a:r>
              <a:rPr lang="en-US" sz="4999" b="1" spc="499">
                <a:solidFill>
                  <a:srgbClr val="765E3D"/>
                </a:solidFill>
                <a:latin typeface="Glacial Indifference Bold"/>
                <a:ea typeface="Glacial Indifference Bold"/>
                <a:cs typeface="Glacial Indifference Bold"/>
                <a:sym typeface="Glacial Indifference Bold"/>
              </a:rPr>
              <a:t>03</a:t>
            </a:r>
          </a:p>
        </p:txBody>
      </p:sp>
      <p:sp>
        <p:nvSpPr>
          <p:cNvPr id="15" name="TextBox 15"/>
          <p:cNvSpPr txBox="1"/>
          <p:nvPr/>
        </p:nvSpPr>
        <p:spPr>
          <a:xfrm>
            <a:off x="1720677" y="6852939"/>
            <a:ext cx="6657376" cy="468630"/>
          </a:xfrm>
          <a:prstGeom prst="rect">
            <a:avLst/>
          </a:prstGeom>
        </p:spPr>
        <p:txBody>
          <a:bodyPr lIns="0" tIns="0" rIns="0" bIns="0" rtlCol="0" anchor="t">
            <a:spAutoFit/>
          </a:bodyPr>
          <a:lstStyle/>
          <a:p>
            <a:pPr marL="0" lvl="0" indent="0" algn="l">
              <a:lnSpc>
                <a:spcPts val="3840"/>
              </a:lnSpc>
            </a:pPr>
            <a:r>
              <a:rPr lang="en-US" sz="2400" b="1" spc="360">
                <a:solidFill>
                  <a:srgbClr val="113946"/>
                </a:solidFill>
                <a:latin typeface="Glacial Indifference Bold"/>
                <a:ea typeface="Glacial Indifference Bold"/>
                <a:cs typeface="Glacial Indifference Bold"/>
                <a:sym typeface="Glacial Indifference Bold"/>
              </a:rPr>
              <a:t>PT 1: PROFESSIONAL PRESENCE</a:t>
            </a:r>
          </a:p>
        </p:txBody>
      </p:sp>
      <p:sp>
        <p:nvSpPr>
          <p:cNvPr id="16" name="TextBox 16"/>
          <p:cNvSpPr txBox="1"/>
          <p:nvPr/>
        </p:nvSpPr>
        <p:spPr>
          <a:xfrm>
            <a:off x="0" y="6763404"/>
            <a:ext cx="1266798" cy="752475"/>
          </a:xfrm>
          <a:prstGeom prst="rect">
            <a:avLst/>
          </a:prstGeom>
        </p:spPr>
        <p:txBody>
          <a:bodyPr lIns="0" tIns="0" rIns="0" bIns="0" rtlCol="0" anchor="t">
            <a:spAutoFit/>
          </a:bodyPr>
          <a:lstStyle/>
          <a:p>
            <a:pPr marL="0" lvl="0" indent="0" algn="r">
              <a:lnSpc>
                <a:spcPts val="5999"/>
              </a:lnSpc>
            </a:pPr>
            <a:r>
              <a:rPr lang="en-US" sz="4999" b="1" spc="499">
                <a:solidFill>
                  <a:srgbClr val="765E3D"/>
                </a:solidFill>
                <a:latin typeface="Glacial Indifference Bold"/>
                <a:ea typeface="Glacial Indifference Bold"/>
                <a:cs typeface="Glacial Indifference Bold"/>
                <a:sym typeface="Glacial Indifference Bold"/>
              </a:rPr>
              <a:t>04</a:t>
            </a:r>
          </a:p>
        </p:txBody>
      </p:sp>
      <p:sp>
        <p:nvSpPr>
          <p:cNvPr id="17" name="TextBox 17"/>
          <p:cNvSpPr txBox="1"/>
          <p:nvPr/>
        </p:nvSpPr>
        <p:spPr>
          <a:xfrm>
            <a:off x="10559735" y="3169906"/>
            <a:ext cx="7193648" cy="468630"/>
          </a:xfrm>
          <a:prstGeom prst="rect">
            <a:avLst/>
          </a:prstGeom>
        </p:spPr>
        <p:txBody>
          <a:bodyPr lIns="0" tIns="0" rIns="0" bIns="0" rtlCol="0" anchor="t">
            <a:spAutoFit/>
          </a:bodyPr>
          <a:lstStyle/>
          <a:p>
            <a:pPr marL="0" lvl="0" indent="0" algn="l">
              <a:lnSpc>
                <a:spcPts val="3840"/>
              </a:lnSpc>
            </a:pPr>
            <a:r>
              <a:rPr lang="en-US" sz="2400" b="1" spc="360">
                <a:solidFill>
                  <a:srgbClr val="113946"/>
                </a:solidFill>
                <a:latin typeface="Glacial Indifference Bold"/>
                <a:ea typeface="Glacial Indifference Bold"/>
                <a:cs typeface="Glacial Indifference Bold"/>
                <a:sym typeface="Glacial Indifference Bold"/>
              </a:rPr>
              <a:t>PT 2: INTERPERSONAL COMMUNICATION </a:t>
            </a:r>
          </a:p>
        </p:txBody>
      </p:sp>
      <p:sp>
        <p:nvSpPr>
          <p:cNvPr id="18" name="TextBox 18"/>
          <p:cNvSpPr txBox="1"/>
          <p:nvPr/>
        </p:nvSpPr>
        <p:spPr>
          <a:xfrm>
            <a:off x="8835186" y="3080371"/>
            <a:ext cx="1266798" cy="752475"/>
          </a:xfrm>
          <a:prstGeom prst="rect">
            <a:avLst/>
          </a:prstGeom>
        </p:spPr>
        <p:txBody>
          <a:bodyPr lIns="0" tIns="0" rIns="0" bIns="0" rtlCol="0" anchor="t">
            <a:spAutoFit/>
          </a:bodyPr>
          <a:lstStyle/>
          <a:p>
            <a:pPr marL="0" lvl="0" indent="0" algn="r">
              <a:lnSpc>
                <a:spcPts val="5999"/>
              </a:lnSpc>
            </a:pPr>
            <a:r>
              <a:rPr lang="en-US" sz="4999" b="1" spc="499">
                <a:solidFill>
                  <a:srgbClr val="765E3D"/>
                </a:solidFill>
                <a:latin typeface="Glacial Indifference Bold"/>
                <a:ea typeface="Glacial Indifference Bold"/>
                <a:cs typeface="Glacial Indifference Bold"/>
                <a:sym typeface="Glacial Indifference Bold"/>
              </a:rPr>
              <a:t>06</a:t>
            </a:r>
          </a:p>
        </p:txBody>
      </p:sp>
      <p:sp>
        <p:nvSpPr>
          <p:cNvPr id="19" name="TextBox 19"/>
          <p:cNvSpPr txBox="1"/>
          <p:nvPr/>
        </p:nvSpPr>
        <p:spPr>
          <a:xfrm>
            <a:off x="10559735" y="4397584"/>
            <a:ext cx="6657376" cy="468630"/>
          </a:xfrm>
          <a:prstGeom prst="rect">
            <a:avLst/>
          </a:prstGeom>
        </p:spPr>
        <p:txBody>
          <a:bodyPr lIns="0" tIns="0" rIns="0" bIns="0" rtlCol="0" anchor="t">
            <a:spAutoFit/>
          </a:bodyPr>
          <a:lstStyle/>
          <a:p>
            <a:pPr marL="0" lvl="0" indent="0" algn="l">
              <a:lnSpc>
                <a:spcPts val="3840"/>
              </a:lnSpc>
            </a:pPr>
            <a:r>
              <a:rPr lang="en-US" sz="2400" b="1" spc="360">
                <a:solidFill>
                  <a:srgbClr val="113946"/>
                </a:solidFill>
                <a:latin typeface="Glacial Indifference Bold"/>
                <a:ea typeface="Glacial Indifference Bold"/>
                <a:cs typeface="Glacial Indifference Bold"/>
                <a:sym typeface="Glacial Indifference Bold"/>
              </a:rPr>
              <a:t>PT. 3: PRODUCTIVE DOWNTIME</a:t>
            </a:r>
          </a:p>
        </p:txBody>
      </p:sp>
      <p:sp>
        <p:nvSpPr>
          <p:cNvPr id="20" name="TextBox 20"/>
          <p:cNvSpPr txBox="1"/>
          <p:nvPr/>
        </p:nvSpPr>
        <p:spPr>
          <a:xfrm>
            <a:off x="8835186" y="4308049"/>
            <a:ext cx="1266798" cy="752475"/>
          </a:xfrm>
          <a:prstGeom prst="rect">
            <a:avLst/>
          </a:prstGeom>
        </p:spPr>
        <p:txBody>
          <a:bodyPr lIns="0" tIns="0" rIns="0" bIns="0" rtlCol="0" anchor="t">
            <a:spAutoFit/>
          </a:bodyPr>
          <a:lstStyle/>
          <a:p>
            <a:pPr marL="0" lvl="0" indent="0" algn="r">
              <a:lnSpc>
                <a:spcPts val="5999"/>
              </a:lnSpc>
            </a:pPr>
            <a:r>
              <a:rPr lang="en-US" sz="4999" b="1" spc="499">
                <a:solidFill>
                  <a:srgbClr val="765E3D"/>
                </a:solidFill>
                <a:latin typeface="Glacial Indifference Bold"/>
                <a:ea typeface="Glacial Indifference Bold"/>
                <a:cs typeface="Glacial Indifference Bold"/>
                <a:sym typeface="Glacial Indifference Bold"/>
              </a:rPr>
              <a:t>07</a:t>
            </a:r>
          </a:p>
        </p:txBody>
      </p:sp>
      <p:grpSp>
        <p:nvGrpSpPr>
          <p:cNvPr id="21" name="Group 21">
            <a:extLst>
              <a:ext uri="{C183D7F6-B498-43B3-948B-1728B52AA6E4}">
                <adec:decorative xmlns:adec="http://schemas.microsoft.com/office/drawing/2017/decorative" val="1"/>
              </a:ext>
            </a:extLst>
          </p:cNvPr>
          <p:cNvGrpSpPr/>
          <p:nvPr/>
        </p:nvGrpSpPr>
        <p:grpSpPr>
          <a:xfrm>
            <a:off x="11700504" y="8711065"/>
            <a:ext cx="7309592" cy="1094470"/>
            <a:chOff x="0" y="0"/>
            <a:chExt cx="2323989" cy="347973"/>
          </a:xfrm>
        </p:grpSpPr>
        <p:sp>
          <p:nvSpPr>
            <p:cNvPr id="22" name="Freeform 22"/>
            <p:cNvSpPr/>
            <p:nvPr/>
          </p:nvSpPr>
          <p:spPr>
            <a:xfrm>
              <a:off x="0" y="0"/>
              <a:ext cx="2323989" cy="347973"/>
            </a:xfrm>
            <a:custGeom>
              <a:avLst/>
              <a:gdLst/>
              <a:ahLst/>
              <a:cxnLst/>
              <a:rect l="l" t="t" r="r" b="b"/>
              <a:pathLst>
                <a:path w="2323989" h="347973">
                  <a:moveTo>
                    <a:pt x="31774" y="0"/>
                  </a:moveTo>
                  <a:lnTo>
                    <a:pt x="2292214" y="0"/>
                  </a:lnTo>
                  <a:cubicBezTo>
                    <a:pt x="2300642" y="0"/>
                    <a:pt x="2308723" y="3348"/>
                    <a:pt x="2314682" y="9306"/>
                  </a:cubicBezTo>
                  <a:cubicBezTo>
                    <a:pt x="2320641" y="15265"/>
                    <a:pt x="2323989" y="23347"/>
                    <a:pt x="2323989" y="31774"/>
                  </a:cubicBezTo>
                  <a:lnTo>
                    <a:pt x="2323989" y="316198"/>
                  </a:lnTo>
                  <a:cubicBezTo>
                    <a:pt x="2323989" y="333747"/>
                    <a:pt x="2309763" y="347973"/>
                    <a:pt x="2292214" y="347973"/>
                  </a:cubicBezTo>
                  <a:lnTo>
                    <a:pt x="31774" y="347973"/>
                  </a:lnTo>
                  <a:cubicBezTo>
                    <a:pt x="14226" y="347973"/>
                    <a:pt x="0" y="333747"/>
                    <a:pt x="0" y="316198"/>
                  </a:cubicBezTo>
                  <a:lnTo>
                    <a:pt x="0" y="31774"/>
                  </a:lnTo>
                  <a:cubicBezTo>
                    <a:pt x="0" y="14226"/>
                    <a:pt x="14226" y="0"/>
                    <a:pt x="31774" y="0"/>
                  </a:cubicBezTo>
                  <a:close/>
                </a:path>
              </a:pathLst>
            </a:custGeom>
            <a:solidFill>
              <a:srgbClr val="113946"/>
            </a:solidFill>
          </p:spPr>
          <p:txBody>
            <a:bodyPr/>
            <a:lstStyle/>
            <a:p>
              <a:endParaRPr lang="en-US"/>
            </a:p>
          </p:txBody>
        </p:sp>
        <p:sp>
          <p:nvSpPr>
            <p:cNvPr id="23" name="TextBox 23"/>
            <p:cNvSpPr txBox="1"/>
            <p:nvPr/>
          </p:nvSpPr>
          <p:spPr>
            <a:xfrm>
              <a:off x="0" y="-57150"/>
              <a:ext cx="2323989" cy="405123"/>
            </a:xfrm>
            <a:prstGeom prst="rect">
              <a:avLst/>
            </a:prstGeom>
          </p:spPr>
          <p:txBody>
            <a:bodyPr lIns="50800" tIns="50800" rIns="50800" bIns="50800" rtlCol="0" anchor="ctr"/>
            <a:lstStyle/>
            <a:p>
              <a:pPr algn="ctr">
                <a:lnSpc>
                  <a:spcPts val="3547"/>
                </a:lnSpc>
              </a:pPr>
              <a:endParaRPr/>
            </a:p>
          </p:txBody>
        </p:sp>
      </p:grpSp>
      <p:sp>
        <p:nvSpPr>
          <p:cNvPr id="24" name="TextBox 24"/>
          <p:cNvSpPr txBox="1"/>
          <p:nvPr/>
        </p:nvSpPr>
        <p:spPr>
          <a:xfrm>
            <a:off x="11880629" y="8941574"/>
            <a:ext cx="5871099" cy="490578"/>
          </a:xfrm>
          <a:prstGeom prst="rect">
            <a:avLst/>
          </a:prstGeom>
        </p:spPr>
        <p:txBody>
          <a:bodyPr lIns="0" tIns="0" rIns="0" bIns="0" rtlCol="0" anchor="t">
            <a:spAutoFit/>
          </a:bodyPr>
          <a:lstStyle/>
          <a:p>
            <a:pPr marL="0" lvl="0" indent="0" algn="r">
              <a:lnSpc>
                <a:spcPts val="3711"/>
              </a:lnSpc>
            </a:pPr>
            <a:r>
              <a:rPr lang="en-US" sz="2319" spc="231">
                <a:solidFill>
                  <a:srgbClr val="FFFFFF"/>
                </a:solidFill>
                <a:latin typeface="Arial MT Pro"/>
                <a:ea typeface="Arial MT Pro"/>
                <a:cs typeface="Arial MT Pro"/>
                <a:sym typeface="Arial MT Pro"/>
              </a:rPr>
              <a:t>Perception Management Framework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4468" r="-37388" b="-48566"/>
            </a:stretch>
          </a:blipFill>
        </p:spPr>
        <p:txBody>
          <a:bodyPr/>
          <a:lstStyle/>
          <a:p>
            <a:endParaRPr lang="en-US"/>
          </a:p>
        </p:txBody>
      </p:sp>
      <p:sp>
        <p:nvSpPr>
          <p:cNvPr id="3" name="TextBox 3"/>
          <p:cNvSpPr txBox="1">
            <a:spLocks noGrp="1"/>
          </p:cNvSpPr>
          <p:nvPr>
            <p:ph type="title" idx="4294967295"/>
          </p:nvPr>
        </p:nvSpPr>
        <p:spPr>
          <a:xfrm>
            <a:off x="0" y="3254209"/>
            <a:ext cx="18288000" cy="22713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799"/>
              </a:lnSpc>
              <a:spcBef>
                <a:spcPts val="0"/>
              </a:spcBef>
              <a:spcAft>
                <a:spcPts val="0"/>
              </a:spcAft>
              <a:buClrTx/>
              <a:buSzTx/>
              <a:buFontTx/>
              <a:buNone/>
              <a:tabLst/>
              <a:defRPr/>
            </a:pPr>
            <a:r>
              <a:rPr kumimoji="0" lang="en-US" sz="8799" b="1" i="0" u="none" strike="noStrike" kern="1200" cap="none" spc="263" normalizeH="0" baseline="0" noProof="0" dirty="0">
                <a:ln>
                  <a:noFill/>
                </a:ln>
                <a:solidFill>
                  <a:srgbClr val="FFFFFF"/>
                </a:solidFill>
                <a:effectLst/>
                <a:uLnTx/>
                <a:uFillTx/>
                <a:latin typeface="Montserrat Bold"/>
                <a:ea typeface="Montserrat Bold"/>
                <a:cs typeface="Montserrat Bold"/>
                <a:sym typeface="Montserrat Bold"/>
              </a:rPr>
              <a:t>01 WHAT IS PERCEPTION MANAGEMENT?</a:t>
            </a:r>
          </a:p>
        </p:txBody>
      </p:sp>
      <p:sp>
        <p:nvSpPr>
          <p:cNvPr id="4" name="TextBox 4"/>
          <p:cNvSpPr txBox="1"/>
          <p:nvPr/>
        </p:nvSpPr>
        <p:spPr>
          <a:xfrm>
            <a:off x="0" y="6206976"/>
            <a:ext cx="18288000" cy="751840"/>
          </a:xfrm>
          <a:prstGeom prst="rect">
            <a:avLst/>
          </a:prstGeom>
        </p:spPr>
        <p:txBody>
          <a:bodyPr lIns="0" tIns="0" rIns="0" bIns="0" rtlCol="0" anchor="t">
            <a:spAutoFit/>
          </a:bodyPr>
          <a:lstStyle/>
          <a:p>
            <a:pPr marL="0" lvl="0" indent="0" algn="ctr">
              <a:lnSpc>
                <a:spcPts val="5600"/>
              </a:lnSpc>
            </a:pPr>
            <a:r>
              <a:rPr lang="en-US" sz="5600" b="1" spc="560">
                <a:solidFill>
                  <a:srgbClr val="FFFFFF"/>
                </a:solidFill>
                <a:latin typeface="Glacial Indifference Bold"/>
                <a:ea typeface="Glacial Indifference Bold"/>
                <a:cs typeface="Glacial Indifference Bold"/>
                <a:sym typeface="Glacial Indifference Bold"/>
              </a:rPr>
              <a:t>AND WHY SHOULD WE CARE?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A ven diagram. The left circle is a pale blue, representing &quot;Intent.&quot; The right circle is a tan color that represents &quot;Outcomes.&quot; The overlap between the two circles is lavender. "/>
          <p:cNvGrpSpPr/>
          <p:nvPr/>
        </p:nvGrpSpPr>
        <p:grpSpPr>
          <a:xfrm>
            <a:off x="-2353413" y="-447611"/>
            <a:ext cx="21985083" cy="3036889"/>
            <a:chOff x="0" y="0"/>
            <a:chExt cx="6989868" cy="965539"/>
          </a:xfrm>
        </p:grpSpPr>
        <p:sp>
          <p:nvSpPr>
            <p:cNvPr id="3" name="Freeform 3"/>
            <p:cNvSpPr/>
            <p:nvPr/>
          </p:nvSpPr>
          <p:spPr>
            <a:xfrm>
              <a:off x="0" y="0"/>
              <a:ext cx="6989869" cy="965539"/>
            </a:xfrm>
            <a:custGeom>
              <a:avLst/>
              <a:gdLst/>
              <a:ahLst/>
              <a:cxnLst/>
              <a:rect l="l" t="t" r="r" b="b"/>
              <a:pathLst>
                <a:path w="6989869" h="965539">
                  <a:moveTo>
                    <a:pt x="10564" y="0"/>
                  </a:moveTo>
                  <a:lnTo>
                    <a:pt x="6979304" y="0"/>
                  </a:lnTo>
                  <a:cubicBezTo>
                    <a:pt x="6982106" y="0"/>
                    <a:pt x="6984793" y="1113"/>
                    <a:pt x="6986774" y="3094"/>
                  </a:cubicBezTo>
                  <a:cubicBezTo>
                    <a:pt x="6988756" y="5075"/>
                    <a:pt x="6989869" y="7762"/>
                    <a:pt x="6989869" y="10564"/>
                  </a:cubicBezTo>
                  <a:lnTo>
                    <a:pt x="6989869" y="954975"/>
                  </a:lnTo>
                  <a:cubicBezTo>
                    <a:pt x="6989869" y="960809"/>
                    <a:pt x="6985139" y="965539"/>
                    <a:pt x="6979304" y="965539"/>
                  </a:cubicBezTo>
                  <a:lnTo>
                    <a:pt x="10564" y="965539"/>
                  </a:lnTo>
                  <a:cubicBezTo>
                    <a:pt x="7762" y="965539"/>
                    <a:pt x="5075" y="964426"/>
                    <a:pt x="3094" y="962445"/>
                  </a:cubicBezTo>
                  <a:cubicBezTo>
                    <a:pt x="1113" y="960464"/>
                    <a:pt x="0" y="957776"/>
                    <a:pt x="0" y="954975"/>
                  </a:cubicBezTo>
                  <a:lnTo>
                    <a:pt x="0" y="10564"/>
                  </a:lnTo>
                  <a:cubicBezTo>
                    <a:pt x="0" y="4730"/>
                    <a:pt x="4730" y="0"/>
                    <a:pt x="10564" y="0"/>
                  </a:cubicBezTo>
                  <a:close/>
                </a:path>
              </a:pathLst>
            </a:custGeom>
            <a:solidFill>
              <a:srgbClr val="113946"/>
            </a:solidFill>
          </p:spPr>
          <p:txBody>
            <a:bodyPr/>
            <a:lstStyle/>
            <a:p>
              <a:endParaRPr lang="en-US"/>
            </a:p>
          </p:txBody>
        </p:sp>
        <p:sp>
          <p:nvSpPr>
            <p:cNvPr id="4" name="TextBox 4"/>
            <p:cNvSpPr txBox="1"/>
            <p:nvPr/>
          </p:nvSpPr>
          <p:spPr>
            <a:xfrm>
              <a:off x="0" y="-57150"/>
              <a:ext cx="6989868" cy="1022689"/>
            </a:xfrm>
            <a:prstGeom prst="rect">
              <a:avLst/>
            </a:prstGeom>
          </p:spPr>
          <p:txBody>
            <a:bodyPr lIns="50800" tIns="50800" rIns="50800" bIns="50800" rtlCol="0" anchor="ctr"/>
            <a:lstStyle/>
            <a:p>
              <a:pPr algn="ctr">
                <a:lnSpc>
                  <a:spcPts val="3547"/>
                </a:lnSpc>
              </a:pPr>
              <a:endParaRPr/>
            </a:p>
          </p:txBody>
        </p:sp>
      </p:grpSp>
      <p:sp>
        <p:nvSpPr>
          <p:cNvPr id="5" name="AutoShape 5">
            <a:extLst>
              <a:ext uri="{C183D7F6-B498-43B3-948B-1728B52AA6E4}">
                <adec:decorative xmlns:adec="http://schemas.microsoft.com/office/drawing/2017/decorative" val="1"/>
              </a:ext>
            </a:extLst>
          </p:cNvPr>
          <p:cNvSpPr/>
          <p:nvPr/>
        </p:nvSpPr>
        <p:spPr>
          <a:xfrm flipV="1">
            <a:off x="4057679" y="616570"/>
            <a:ext cx="16243083" cy="0"/>
          </a:xfrm>
          <a:prstGeom prst="line">
            <a:avLst/>
          </a:prstGeom>
          <a:ln w="66675" cap="flat">
            <a:solidFill>
              <a:srgbClr val="FFFFFF"/>
            </a:solidFill>
            <a:prstDash val="solid"/>
            <a:headEnd type="none" w="sm" len="sm"/>
            <a:tailEnd type="none" w="sm" len="sm"/>
          </a:ln>
        </p:spPr>
        <p:txBody>
          <a:bodyPr/>
          <a:lstStyle/>
          <a:p>
            <a:endParaRPr lang="en-US"/>
          </a:p>
        </p:txBody>
      </p:sp>
      <p:grpSp>
        <p:nvGrpSpPr>
          <p:cNvPr id="6" name="Group 6">
            <a:extLst>
              <a:ext uri="{C183D7F6-B498-43B3-948B-1728B52AA6E4}">
                <adec:decorative xmlns:adec="http://schemas.microsoft.com/office/drawing/2017/decorative" val="1"/>
              </a:ext>
            </a:extLst>
          </p:cNvPr>
          <p:cNvGrpSpPr/>
          <p:nvPr/>
        </p:nvGrpSpPr>
        <p:grpSpPr>
          <a:xfrm>
            <a:off x="-604694" y="3009845"/>
            <a:ext cx="8062994" cy="6625442"/>
            <a:chOff x="0" y="0"/>
            <a:chExt cx="2123587" cy="1744972"/>
          </a:xfrm>
        </p:grpSpPr>
        <p:sp>
          <p:nvSpPr>
            <p:cNvPr id="7" name="Freeform 7"/>
            <p:cNvSpPr/>
            <p:nvPr/>
          </p:nvSpPr>
          <p:spPr>
            <a:xfrm>
              <a:off x="0" y="0"/>
              <a:ext cx="2123587" cy="1744972"/>
            </a:xfrm>
            <a:custGeom>
              <a:avLst/>
              <a:gdLst/>
              <a:ahLst/>
              <a:cxnLst/>
              <a:rect l="l" t="t" r="r" b="b"/>
              <a:pathLst>
                <a:path w="2123587" h="1744972">
                  <a:moveTo>
                    <a:pt x="28805" y="0"/>
                  </a:moveTo>
                  <a:lnTo>
                    <a:pt x="2094782" y="0"/>
                  </a:lnTo>
                  <a:cubicBezTo>
                    <a:pt x="2102421" y="0"/>
                    <a:pt x="2109748" y="3035"/>
                    <a:pt x="2115150" y="8437"/>
                  </a:cubicBezTo>
                  <a:cubicBezTo>
                    <a:pt x="2120552" y="13839"/>
                    <a:pt x="2123587" y="21166"/>
                    <a:pt x="2123587" y="28805"/>
                  </a:cubicBezTo>
                  <a:lnTo>
                    <a:pt x="2123587" y="1716167"/>
                  </a:lnTo>
                  <a:cubicBezTo>
                    <a:pt x="2123587" y="1723807"/>
                    <a:pt x="2120552" y="1731133"/>
                    <a:pt x="2115150" y="1736535"/>
                  </a:cubicBezTo>
                  <a:cubicBezTo>
                    <a:pt x="2109748" y="1741937"/>
                    <a:pt x="2102421" y="1744972"/>
                    <a:pt x="2094782" y="1744972"/>
                  </a:cubicBezTo>
                  <a:lnTo>
                    <a:pt x="28805" y="1744972"/>
                  </a:lnTo>
                  <a:cubicBezTo>
                    <a:pt x="21166" y="1744972"/>
                    <a:pt x="13839" y="1741937"/>
                    <a:pt x="8437" y="1736535"/>
                  </a:cubicBezTo>
                  <a:cubicBezTo>
                    <a:pt x="3035" y="1731133"/>
                    <a:pt x="0" y="1723807"/>
                    <a:pt x="0" y="1716167"/>
                  </a:cubicBezTo>
                  <a:lnTo>
                    <a:pt x="0" y="28805"/>
                  </a:lnTo>
                  <a:cubicBezTo>
                    <a:pt x="0" y="21166"/>
                    <a:pt x="3035" y="13839"/>
                    <a:pt x="8437" y="8437"/>
                  </a:cubicBezTo>
                  <a:cubicBezTo>
                    <a:pt x="13839" y="3035"/>
                    <a:pt x="21166" y="0"/>
                    <a:pt x="28805" y="0"/>
                  </a:cubicBezTo>
                  <a:close/>
                </a:path>
              </a:pathLst>
            </a:custGeom>
            <a:solidFill>
              <a:srgbClr val="E7E1D8"/>
            </a:solidFill>
          </p:spPr>
          <p:txBody>
            <a:bodyPr/>
            <a:lstStyle/>
            <a:p>
              <a:endParaRPr lang="en-US"/>
            </a:p>
          </p:txBody>
        </p:sp>
        <p:sp>
          <p:nvSpPr>
            <p:cNvPr id="8" name="TextBox 8"/>
            <p:cNvSpPr txBox="1"/>
            <p:nvPr/>
          </p:nvSpPr>
          <p:spPr>
            <a:xfrm>
              <a:off x="0" y="-57150"/>
              <a:ext cx="2123587" cy="1802122"/>
            </a:xfrm>
            <a:prstGeom prst="rect">
              <a:avLst/>
            </a:prstGeom>
          </p:spPr>
          <p:txBody>
            <a:bodyPr lIns="50800" tIns="50800" rIns="50800" bIns="50800" rtlCol="0" anchor="ctr"/>
            <a:lstStyle/>
            <a:p>
              <a:pPr algn="ctr">
                <a:lnSpc>
                  <a:spcPts val="3547"/>
                </a:lnSpc>
              </a:pPr>
              <a:endParaRPr/>
            </a:p>
          </p:txBody>
        </p:sp>
      </p:grpSp>
      <p:sp>
        <p:nvSpPr>
          <p:cNvPr id="9" name="Freeform 9">
            <a:extLst>
              <a:ext uri="{C183D7F6-B498-43B3-948B-1728B52AA6E4}">
                <adec:decorative xmlns:adec="http://schemas.microsoft.com/office/drawing/2017/decorative" val="1"/>
              </a:ext>
            </a:extLst>
          </p:cNvPr>
          <p:cNvSpPr/>
          <p:nvPr/>
        </p:nvSpPr>
        <p:spPr>
          <a:xfrm>
            <a:off x="9073929" y="4563840"/>
            <a:ext cx="7444325" cy="5071446"/>
          </a:xfrm>
          <a:custGeom>
            <a:avLst/>
            <a:gdLst/>
            <a:ahLst/>
            <a:cxnLst/>
            <a:rect l="l" t="t" r="r" b="b"/>
            <a:pathLst>
              <a:path w="7444325" h="5071446">
                <a:moveTo>
                  <a:pt x="0" y="0"/>
                </a:moveTo>
                <a:lnTo>
                  <a:pt x="7444325" y="0"/>
                </a:lnTo>
                <a:lnTo>
                  <a:pt x="7444325" y="5071447"/>
                </a:lnTo>
                <a:lnTo>
                  <a:pt x="0" y="507144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AutoShape 10">
            <a:extLst>
              <a:ext uri="{C183D7F6-B498-43B3-948B-1728B52AA6E4}">
                <adec:decorative xmlns:adec="http://schemas.microsoft.com/office/drawing/2017/decorative" val="1"/>
              </a:ext>
            </a:extLst>
          </p:cNvPr>
          <p:cNvSpPr/>
          <p:nvPr/>
        </p:nvSpPr>
        <p:spPr>
          <a:xfrm>
            <a:off x="-7638159" y="5418334"/>
            <a:ext cx="14066930" cy="0"/>
          </a:xfrm>
          <a:prstGeom prst="line">
            <a:avLst/>
          </a:prstGeom>
          <a:ln w="66675" cap="flat">
            <a:solidFill>
              <a:srgbClr val="765E3D"/>
            </a:solidFill>
            <a:prstDash val="solid"/>
            <a:headEnd type="none" w="sm" len="sm"/>
            <a:tailEnd type="none" w="sm" len="sm"/>
          </a:ln>
        </p:spPr>
        <p:txBody>
          <a:bodyPr/>
          <a:lstStyle/>
          <a:p>
            <a:endParaRPr lang="en-US"/>
          </a:p>
        </p:txBody>
      </p:sp>
      <p:sp>
        <p:nvSpPr>
          <p:cNvPr id="11" name="TextBox 11"/>
          <p:cNvSpPr txBox="1">
            <a:spLocks noGrp="1"/>
          </p:cNvSpPr>
          <p:nvPr>
            <p:ph type="title" idx="4294967295"/>
          </p:nvPr>
        </p:nvSpPr>
        <p:spPr>
          <a:xfrm>
            <a:off x="795610" y="961184"/>
            <a:ext cx="16696780" cy="107950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000"/>
              </a:lnSpc>
              <a:spcBef>
                <a:spcPts val="0"/>
              </a:spcBef>
              <a:spcAft>
                <a:spcPts val="0"/>
              </a:spcAft>
              <a:buClrTx/>
              <a:buSzTx/>
              <a:buFontTx/>
              <a:buNone/>
              <a:tabLst/>
              <a:defRPr/>
            </a:pPr>
            <a:r>
              <a:rPr kumimoji="0" lang="en-US" sz="8000" b="1" i="0" u="none" strike="noStrike" kern="1200" cap="none" spc="240" normalizeH="0" baseline="0" noProof="0" dirty="0">
                <a:ln>
                  <a:noFill/>
                </a:ln>
                <a:solidFill>
                  <a:srgbClr val="FFFFFF"/>
                </a:solidFill>
                <a:effectLst/>
                <a:uLnTx/>
                <a:uFillTx/>
                <a:latin typeface="Glacial Indifference Bold"/>
                <a:ea typeface="Glacial Indifference Bold"/>
                <a:cs typeface="Glacial Indifference Bold"/>
                <a:sym typeface="Glacial Indifference Bold"/>
              </a:rPr>
              <a:t>PERCEPTION MANAGEMENT?</a:t>
            </a:r>
          </a:p>
        </p:txBody>
      </p:sp>
      <p:sp>
        <p:nvSpPr>
          <p:cNvPr id="12" name="TextBox 12"/>
          <p:cNvSpPr txBox="1"/>
          <p:nvPr/>
        </p:nvSpPr>
        <p:spPr>
          <a:xfrm>
            <a:off x="923419" y="5815265"/>
            <a:ext cx="5505352" cy="2787015"/>
          </a:xfrm>
          <a:prstGeom prst="rect">
            <a:avLst/>
          </a:prstGeom>
        </p:spPr>
        <p:txBody>
          <a:bodyPr lIns="0" tIns="0" rIns="0" bIns="0" rtlCol="0" anchor="t">
            <a:spAutoFit/>
          </a:bodyPr>
          <a:lstStyle/>
          <a:p>
            <a:pPr marL="0" lvl="0" indent="0" algn="l">
              <a:lnSpc>
                <a:spcPts val="5400"/>
              </a:lnSpc>
            </a:pPr>
            <a:r>
              <a:rPr lang="en-US" sz="3600" spc="359">
                <a:solidFill>
                  <a:srgbClr val="000000"/>
                </a:solidFill>
                <a:latin typeface="Arial MT Pro"/>
                <a:ea typeface="Arial MT Pro"/>
                <a:cs typeface="Arial MT Pro"/>
                <a:sym typeface="Arial MT Pro"/>
              </a:rPr>
              <a:t>The strategic process of influencing how others understand you and your work.</a:t>
            </a:r>
          </a:p>
        </p:txBody>
      </p:sp>
      <p:sp>
        <p:nvSpPr>
          <p:cNvPr id="13" name="TextBox 13"/>
          <p:cNvSpPr txBox="1"/>
          <p:nvPr/>
        </p:nvSpPr>
        <p:spPr>
          <a:xfrm>
            <a:off x="795610" y="363205"/>
            <a:ext cx="16696780" cy="573405"/>
          </a:xfrm>
          <a:prstGeom prst="rect">
            <a:avLst/>
          </a:prstGeom>
        </p:spPr>
        <p:txBody>
          <a:bodyPr lIns="0" tIns="0" rIns="0" bIns="0" rtlCol="0" anchor="t">
            <a:spAutoFit/>
          </a:bodyPr>
          <a:lstStyle/>
          <a:p>
            <a:pPr marL="0" lvl="0" indent="0" algn="l">
              <a:lnSpc>
                <a:spcPts val="4200"/>
              </a:lnSpc>
            </a:pPr>
            <a:r>
              <a:rPr lang="en-US" sz="4200" b="1" spc="126">
                <a:solidFill>
                  <a:srgbClr val="FFFFFF"/>
                </a:solidFill>
                <a:latin typeface="Glacial Indifference Bold"/>
                <a:ea typeface="Glacial Indifference Bold"/>
                <a:cs typeface="Glacial Indifference Bold"/>
                <a:sym typeface="Glacial Indifference Bold"/>
              </a:rPr>
              <a:t>WHAT IS</a:t>
            </a:r>
          </a:p>
        </p:txBody>
      </p:sp>
      <p:sp>
        <p:nvSpPr>
          <p:cNvPr id="14" name="TextBox 14"/>
          <p:cNvSpPr txBox="1"/>
          <p:nvPr/>
        </p:nvSpPr>
        <p:spPr>
          <a:xfrm>
            <a:off x="9346012" y="9293339"/>
            <a:ext cx="1910010" cy="550545"/>
          </a:xfrm>
          <a:prstGeom prst="rect">
            <a:avLst/>
          </a:prstGeom>
        </p:spPr>
        <p:txBody>
          <a:bodyPr lIns="0" tIns="0" rIns="0" bIns="0" rtlCol="0" anchor="t">
            <a:spAutoFit/>
          </a:bodyPr>
          <a:lstStyle/>
          <a:p>
            <a:pPr marL="0" lvl="0" indent="0" algn="ctr">
              <a:lnSpc>
                <a:spcPts val="4199"/>
              </a:lnSpc>
            </a:pPr>
            <a:r>
              <a:rPr lang="en-US" sz="2799" b="1" spc="279">
                <a:solidFill>
                  <a:srgbClr val="000000"/>
                </a:solidFill>
                <a:latin typeface="Arial MT Pro Bold"/>
                <a:ea typeface="Arial MT Pro Bold"/>
                <a:cs typeface="Arial MT Pro Bold"/>
                <a:sym typeface="Arial MT Pro Bold"/>
              </a:rPr>
              <a:t>Intent</a:t>
            </a:r>
          </a:p>
        </p:txBody>
      </p:sp>
      <p:sp>
        <p:nvSpPr>
          <p:cNvPr id="15" name="TextBox 15"/>
          <p:cNvSpPr txBox="1"/>
          <p:nvPr/>
        </p:nvSpPr>
        <p:spPr>
          <a:xfrm>
            <a:off x="8363806" y="3833692"/>
            <a:ext cx="8895494" cy="946785"/>
          </a:xfrm>
          <a:prstGeom prst="rect">
            <a:avLst/>
          </a:prstGeom>
        </p:spPr>
        <p:txBody>
          <a:bodyPr lIns="0" tIns="0" rIns="0" bIns="0" rtlCol="0" anchor="t">
            <a:spAutoFit/>
          </a:bodyPr>
          <a:lstStyle/>
          <a:p>
            <a:pPr marL="0" lvl="0" indent="0" algn="ctr">
              <a:lnSpc>
                <a:spcPts val="3600"/>
              </a:lnSpc>
            </a:pPr>
            <a:r>
              <a:rPr lang="en-US" sz="2400" spc="240">
                <a:solidFill>
                  <a:srgbClr val="000000"/>
                </a:solidFill>
                <a:latin typeface="Arial MT Pro"/>
                <a:ea typeface="Arial MT Pro"/>
                <a:cs typeface="Arial MT Pro"/>
                <a:sym typeface="Arial MT Pro"/>
              </a:rPr>
              <a:t>Utilizing awareness and intention to maximize the overlap between </a:t>
            </a:r>
            <a:r>
              <a:rPr lang="en-US" sz="2400" b="1" spc="240">
                <a:solidFill>
                  <a:srgbClr val="000000"/>
                </a:solidFill>
                <a:latin typeface="Arial MT Pro Bold"/>
                <a:ea typeface="Arial MT Pro Bold"/>
                <a:cs typeface="Arial MT Pro Bold"/>
                <a:sym typeface="Arial MT Pro Bold"/>
              </a:rPr>
              <a:t>intent</a:t>
            </a:r>
            <a:r>
              <a:rPr lang="en-US" sz="2400" spc="240">
                <a:solidFill>
                  <a:srgbClr val="000000"/>
                </a:solidFill>
                <a:latin typeface="Arial MT Pro"/>
                <a:ea typeface="Arial MT Pro"/>
                <a:cs typeface="Arial MT Pro"/>
                <a:sym typeface="Arial MT Pro"/>
              </a:rPr>
              <a:t> and </a:t>
            </a:r>
            <a:r>
              <a:rPr lang="en-US" sz="2400" b="1" spc="240">
                <a:solidFill>
                  <a:srgbClr val="000000"/>
                </a:solidFill>
                <a:latin typeface="Arial MT Pro Bold"/>
                <a:ea typeface="Arial MT Pro Bold"/>
                <a:cs typeface="Arial MT Pro Bold"/>
                <a:sym typeface="Arial MT Pro Bold"/>
              </a:rPr>
              <a:t>outcome</a:t>
            </a:r>
            <a:r>
              <a:rPr lang="en-US" sz="2400" spc="240">
                <a:solidFill>
                  <a:srgbClr val="000000"/>
                </a:solidFill>
                <a:latin typeface="Arial MT Pro"/>
                <a:ea typeface="Arial MT Pro"/>
                <a:cs typeface="Arial MT Pro"/>
                <a:sym typeface="Arial MT Pro"/>
              </a:rPr>
              <a:t>.</a:t>
            </a:r>
          </a:p>
        </p:txBody>
      </p:sp>
      <p:sp>
        <p:nvSpPr>
          <p:cNvPr id="16" name="TextBox 16"/>
          <p:cNvSpPr txBox="1"/>
          <p:nvPr/>
        </p:nvSpPr>
        <p:spPr>
          <a:xfrm>
            <a:off x="923419" y="3652081"/>
            <a:ext cx="5505352" cy="1447165"/>
          </a:xfrm>
          <a:prstGeom prst="rect">
            <a:avLst/>
          </a:prstGeom>
        </p:spPr>
        <p:txBody>
          <a:bodyPr lIns="0" tIns="0" rIns="0" bIns="0" rtlCol="0" anchor="t">
            <a:spAutoFit/>
          </a:bodyPr>
          <a:lstStyle/>
          <a:p>
            <a:pPr marL="0" lvl="0" indent="0" algn="just">
              <a:lnSpc>
                <a:spcPts val="5600"/>
              </a:lnSpc>
            </a:pPr>
            <a:r>
              <a:rPr lang="en-US" sz="5600" b="1" spc="168" dirty="0">
                <a:solidFill>
                  <a:srgbClr val="765E3D"/>
                </a:solidFill>
                <a:latin typeface="Montserrat Bold"/>
                <a:ea typeface="Montserrat Bold"/>
                <a:cs typeface="Montserrat Bold"/>
                <a:sym typeface="Montserrat Bold"/>
              </a:rPr>
              <a:t>Perception Management:</a:t>
            </a:r>
          </a:p>
        </p:txBody>
      </p:sp>
      <p:sp>
        <p:nvSpPr>
          <p:cNvPr id="17" name="TextBox 17"/>
          <p:cNvSpPr txBox="1"/>
          <p:nvPr/>
        </p:nvSpPr>
        <p:spPr>
          <a:xfrm>
            <a:off x="7689233" y="3333285"/>
            <a:ext cx="10244640" cy="424180"/>
          </a:xfrm>
          <a:prstGeom prst="rect">
            <a:avLst/>
          </a:prstGeom>
        </p:spPr>
        <p:txBody>
          <a:bodyPr lIns="0" tIns="0" rIns="0" bIns="0" rtlCol="0" anchor="t">
            <a:spAutoFit/>
          </a:bodyPr>
          <a:lstStyle/>
          <a:p>
            <a:pPr marL="0" lvl="0" indent="0" algn="ctr">
              <a:lnSpc>
                <a:spcPts val="3200"/>
              </a:lnSpc>
            </a:pPr>
            <a:r>
              <a:rPr lang="en-US" sz="3200" b="1" spc="96">
                <a:solidFill>
                  <a:srgbClr val="113946"/>
                </a:solidFill>
                <a:latin typeface="Montserrat Bold"/>
                <a:ea typeface="Montserrat Bold"/>
                <a:cs typeface="Montserrat Bold"/>
                <a:sym typeface="Montserrat Bold"/>
              </a:rPr>
              <a:t>Objective:</a:t>
            </a:r>
          </a:p>
        </p:txBody>
      </p:sp>
      <p:sp>
        <p:nvSpPr>
          <p:cNvPr id="18" name="TextBox 18"/>
          <p:cNvSpPr txBox="1"/>
          <p:nvPr/>
        </p:nvSpPr>
        <p:spPr>
          <a:xfrm>
            <a:off x="14075063" y="9293339"/>
            <a:ext cx="3184237" cy="550545"/>
          </a:xfrm>
          <a:prstGeom prst="rect">
            <a:avLst/>
          </a:prstGeom>
        </p:spPr>
        <p:txBody>
          <a:bodyPr lIns="0" tIns="0" rIns="0" bIns="0" rtlCol="0" anchor="t">
            <a:spAutoFit/>
          </a:bodyPr>
          <a:lstStyle/>
          <a:p>
            <a:pPr marL="0" lvl="0" indent="0" algn="ctr">
              <a:lnSpc>
                <a:spcPts val="4199"/>
              </a:lnSpc>
            </a:pPr>
            <a:r>
              <a:rPr lang="en-US" sz="2799" b="1" spc="279">
                <a:solidFill>
                  <a:srgbClr val="000000"/>
                </a:solidFill>
                <a:latin typeface="Arial MT Pro Bold"/>
                <a:ea typeface="Arial MT Pro Bold"/>
                <a:cs typeface="Arial MT Pro Bold"/>
                <a:sym typeface="Arial MT Pro Bold"/>
              </a:rPr>
              <a:t>Outcome</a:t>
            </a:r>
          </a:p>
        </p:txBody>
      </p:sp>
      <p:sp>
        <p:nvSpPr>
          <p:cNvPr id="19" name="AutoShape 19">
            <a:extLst>
              <a:ext uri="{C183D7F6-B498-43B3-948B-1728B52AA6E4}">
                <adec:decorative xmlns:adec="http://schemas.microsoft.com/office/drawing/2017/decorative" val="1"/>
              </a:ext>
            </a:extLst>
          </p:cNvPr>
          <p:cNvSpPr/>
          <p:nvPr/>
        </p:nvSpPr>
        <p:spPr>
          <a:xfrm flipV="1">
            <a:off x="-1947110" y="2255111"/>
            <a:ext cx="16243083" cy="0"/>
          </a:xfrm>
          <a:prstGeom prst="line">
            <a:avLst/>
          </a:prstGeom>
          <a:ln w="66675" cap="flat">
            <a:solidFill>
              <a:srgbClr val="FFFFFF"/>
            </a:solidFill>
            <a:prstDash val="solid"/>
            <a:headEnd type="none" w="sm" len="sm"/>
            <a:tailEnd type="none" w="sm" len="sm"/>
          </a:ln>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07575" y="4916010"/>
            <a:ext cx="7347432" cy="3878961"/>
          </a:xfrm>
          <a:prstGeom prst="rect">
            <a:avLst/>
          </a:prstGeom>
        </p:spPr>
        <p:txBody>
          <a:bodyPr lIns="0" tIns="0" rIns="0" bIns="0" rtlCol="0" anchor="t">
            <a:spAutoFit/>
          </a:bodyPr>
          <a:lstStyle/>
          <a:p>
            <a:pPr marL="0" lvl="0" indent="0" algn="l">
              <a:lnSpc>
                <a:spcPts val="6192"/>
              </a:lnSpc>
            </a:pPr>
            <a:r>
              <a:rPr lang="en-US" sz="4800" spc="144" dirty="0">
                <a:solidFill>
                  <a:srgbClr val="113946"/>
                </a:solidFill>
                <a:latin typeface="Montserrat"/>
                <a:ea typeface="Montserrat"/>
                <a:cs typeface="Montserrat"/>
                <a:sym typeface="Montserrat"/>
              </a:rPr>
              <a:t>“Perception Management is about being misleading, fake, or erasing identity."</a:t>
            </a:r>
          </a:p>
        </p:txBody>
      </p:sp>
      <p:grpSp>
        <p:nvGrpSpPr>
          <p:cNvPr id="3" name="Group 3">
            <a:extLst>
              <a:ext uri="{C183D7F6-B498-43B3-948B-1728B52AA6E4}">
                <adec:decorative xmlns:adec="http://schemas.microsoft.com/office/drawing/2017/decorative" val="1"/>
              </a:ext>
            </a:extLst>
          </p:cNvPr>
          <p:cNvGrpSpPr/>
          <p:nvPr/>
        </p:nvGrpSpPr>
        <p:grpSpPr>
          <a:xfrm>
            <a:off x="9726919" y="609886"/>
            <a:ext cx="9259524" cy="9067229"/>
            <a:chOff x="0" y="0"/>
            <a:chExt cx="2438722" cy="2388077"/>
          </a:xfrm>
        </p:grpSpPr>
        <p:sp>
          <p:nvSpPr>
            <p:cNvPr id="4" name="Freeform 4"/>
            <p:cNvSpPr/>
            <p:nvPr/>
          </p:nvSpPr>
          <p:spPr>
            <a:xfrm>
              <a:off x="0" y="0"/>
              <a:ext cx="2438722" cy="2388077"/>
            </a:xfrm>
            <a:custGeom>
              <a:avLst/>
              <a:gdLst/>
              <a:ahLst/>
              <a:cxnLst/>
              <a:rect l="l" t="t" r="r" b="b"/>
              <a:pathLst>
                <a:path w="2438722" h="2388077">
                  <a:moveTo>
                    <a:pt x="25083" y="0"/>
                  </a:moveTo>
                  <a:lnTo>
                    <a:pt x="2413639" y="0"/>
                  </a:lnTo>
                  <a:cubicBezTo>
                    <a:pt x="2420292" y="0"/>
                    <a:pt x="2426672" y="2643"/>
                    <a:pt x="2431376" y="7347"/>
                  </a:cubicBezTo>
                  <a:cubicBezTo>
                    <a:pt x="2436080" y="12051"/>
                    <a:pt x="2438722" y="18431"/>
                    <a:pt x="2438722" y="25083"/>
                  </a:cubicBezTo>
                  <a:lnTo>
                    <a:pt x="2438722" y="2362994"/>
                  </a:lnTo>
                  <a:cubicBezTo>
                    <a:pt x="2438722" y="2376847"/>
                    <a:pt x="2427492" y="2388077"/>
                    <a:pt x="2413639" y="2388077"/>
                  </a:cubicBezTo>
                  <a:lnTo>
                    <a:pt x="25083" y="2388077"/>
                  </a:lnTo>
                  <a:cubicBezTo>
                    <a:pt x="11230" y="2388077"/>
                    <a:pt x="0" y="2376847"/>
                    <a:pt x="0" y="2362994"/>
                  </a:cubicBezTo>
                  <a:lnTo>
                    <a:pt x="0" y="25083"/>
                  </a:lnTo>
                  <a:cubicBezTo>
                    <a:pt x="0" y="11230"/>
                    <a:pt x="11230" y="0"/>
                    <a:pt x="25083" y="0"/>
                  </a:cubicBezTo>
                  <a:close/>
                </a:path>
              </a:pathLst>
            </a:custGeom>
            <a:solidFill>
              <a:srgbClr val="113946"/>
            </a:solidFill>
          </p:spPr>
          <p:txBody>
            <a:bodyPr/>
            <a:lstStyle/>
            <a:p>
              <a:endParaRPr lang="en-US"/>
            </a:p>
          </p:txBody>
        </p:sp>
        <p:sp>
          <p:nvSpPr>
            <p:cNvPr id="5" name="TextBox 5"/>
            <p:cNvSpPr txBox="1"/>
            <p:nvPr/>
          </p:nvSpPr>
          <p:spPr>
            <a:xfrm>
              <a:off x="0" y="-57150"/>
              <a:ext cx="2438722" cy="2445227"/>
            </a:xfrm>
            <a:prstGeom prst="rect">
              <a:avLst/>
            </a:prstGeom>
          </p:spPr>
          <p:txBody>
            <a:bodyPr lIns="50800" tIns="50800" rIns="50800" bIns="50800" rtlCol="0" anchor="ctr"/>
            <a:lstStyle/>
            <a:p>
              <a:pPr algn="ctr">
                <a:lnSpc>
                  <a:spcPts val="3547"/>
                </a:lnSpc>
              </a:pPr>
              <a:endParaRPr/>
            </a:p>
          </p:txBody>
        </p:sp>
      </p:grpSp>
      <p:sp>
        <p:nvSpPr>
          <p:cNvPr id="6" name="AutoShape 6">
            <a:extLst>
              <a:ext uri="{C183D7F6-B498-43B3-948B-1728B52AA6E4}">
                <adec:decorative xmlns:adec="http://schemas.microsoft.com/office/drawing/2017/decorative" val="1"/>
              </a:ext>
            </a:extLst>
          </p:cNvPr>
          <p:cNvSpPr/>
          <p:nvPr/>
        </p:nvSpPr>
        <p:spPr>
          <a:xfrm>
            <a:off x="-171402" y="4428647"/>
            <a:ext cx="8810552" cy="0"/>
          </a:xfrm>
          <a:prstGeom prst="line">
            <a:avLst/>
          </a:prstGeom>
          <a:ln w="66675" cap="flat">
            <a:solidFill>
              <a:srgbClr val="765E3D"/>
            </a:solidFill>
            <a:prstDash val="solid"/>
            <a:headEnd type="none" w="sm" len="sm"/>
            <a:tailEnd type="none" w="sm" len="sm"/>
          </a:ln>
        </p:spPr>
        <p:txBody>
          <a:bodyPr/>
          <a:lstStyle/>
          <a:p>
            <a:endParaRPr lang="en-US"/>
          </a:p>
        </p:txBody>
      </p:sp>
      <p:sp>
        <p:nvSpPr>
          <p:cNvPr id="7" name="TextBox 7"/>
          <p:cNvSpPr txBox="1">
            <a:spLocks noGrp="1"/>
          </p:cNvSpPr>
          <p:nvPr>
            <p:ph type="title" idx="4294967295"/>
          </p:nvPr>
        </p:nvSpPr>
        <p:spPr>
          <a:xfrm>
            <a:off x="707575" y="2367629"/>
            <a:ext cx="8102976" cy="16891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500"/>
              </a:lnSpc>
              <a:spcBef>
                <a:spcPts val="0"/>
              </a:spcBef>
              <a:spcAft>
                <a:spcPts val="0"/>
              </a:spcAft>
              <a:buClrTx/>
              <a:buSzTx/>
              <a:buFontTx/>
              <a:buNone/>
              <a:tabLst/>
              <a:defRPr/>
            </a:pPr>
            <a:r>
              <a:rPr kumimoji="0" lang="en-US" sz="6500" b="1" i="0" u="none" strike="noStrike" kern="1200" cap="none" spc="195" normalizeH="0" baseline="0" noProof="0" dirty="0">
                <a:ln>
                  <a:noFill/>
                </a:ln>
                <a:solidFill>
                  <a:srgbClr val="113946"/>
                </a:solidFill>
                <a:effectLst/>
                <a:uLnTx/>
                <a:uFillTx/>
                <a:latin typeface="Montserrat Bold"/>
                <a:ea typeface="Montserrat Bold"/>
                <a:cs typeface="Montserrat Bold"/>
                <a:sym typeface="Montserrat Bold"/>
              </a:rPr>
              <a:t>COMMON MISCONCEPTION:</a:t>
            </a:r>
          </a:p>
        </p:txBody>
      </p:sp>
      <p:sp>
        <p:nvSpPr>
          <p:cNvPr id="8" name="TextBox 8"/>
          <p:cNvSpPr txBox="1"/>
          <p:nvPr/>
        </p:nvSpPr>
        <p:spPr>
          <a:xfrm>
            <a:off x="10695679" y="1650842"/>
            <a:ext cx="6924310" cy="7305675"/>
          </a:xfrm>
          <a:prstGeom prst="rect">
            <a:avLst/>
          </a:prstGeom>
        </p:spPr>
        <p:txBody>
          <a:bodyPr lIns="0" tIns="0" rIns="0" bIns="0" rtlCol="0" anchor="t">
            <a:spAutoFit/>
          </a:bodyPr>
          <a:lstStyle/>
          <a:p>
            <a:pPr algn="ctr">
              <a:lnSpc>
                <a:spcPts val="5250"/>
              </a:lnSpc>
            </a:pPr>
            <a:r>
              <a:rPr lang="en-US" sz="3500" spc="350">
                <a:solidFill>
                  <a:srgbClr val="FFFFFF"/>
                </a:solidFill>
                <a:latin typeface="Glacial Indifference"/>
                <a:ea typeface="Glacial Indifference"/>
                <a:cs typeface="Glacial Indifference"/>
                <a:sym typeface="Glacial Indifference"/>
              </a:rPr>
              <a:t>Perception Management is about using </a:t>
            </a:r>
            <a:r>
              <a:rPr lang="en-US" sz="3500" b="1" spc="350">
                <a:solidFill>
                  <a:srgbClr val="FFFFFF"/>
                </a:solidFill>
                <a:latin typeface="Glacial Indifference Bold"/>
                <a:ea typeface="Glacial Indifference Bold"/>
                <a:cs typeface="Glacial Indifference Bold"/>
                <a:sym typeface="Glacial Indifference Bold"/>
              </a:rPr>
              <a:t>awareness</a:t>
            </a:r>
            <a:r>
              <a:rPr lang="en-US" sz="3500" spc="350">
                <a:solidFill>
                  <a:srgbClr val="FFFFFF"/>
                </a:solidFill>
                <a:latin typeface="Glacial Indifference"/>
                <a:ea typeface="Glacial Indifference"/>
                <a:cs typeface="Glacial Indifference"/>
                <a:sym typeface="Glacial Indifference"/>
              </a:rPr>
              <a:t> and </a:t>
            </a:r>
            <a:r>
              <a:rPr lang="en-US" sz="3500" b="1" spc="350">
                <a:solidFill>
                  <a:srgbClr val="FFFFFF"/>
                </a:solidFill>
                <a:latin typeface="Glacial Indifference Bold"/>
                <a:ea typeface="Glacial Indifference Bold"/>
                <a:cs typeface="Glacial Indifference Bold"/>
                <a:sym typeface="Glacial Indifference Bold"/>
              </a:rPr>
              <a:t>intention </a:t>
            </a:r>
            <a:r>
              <a:rPr lang="en-US" sz="3500" spc="350">
                <a:solidFill>
                  <a:srgbClr val="FFFFFF"/>
                </a:solidFill>
                <a:latin typeface="Glacial Indifference"/>
                <a:ea typeface="Glacial Indifference"/>
                <a:cs typeface="Glacial Indifference"/>
                <a:sym typeface="Glacial Indifference"/>
              </a:rPr>
              <a:t>to develop consistent patterns of behavior that align intentions with how people understand you.</a:t>
            </a:r>
          </a:p>
          <a:p>
            <a:pPr algn="ctr">
              <a:lnSpc>
                <a:spcPts val="5250"/>
              </a:lnSpc>
            </a:pPr>
            <a:endParaRPr lang="en-US" sz="3500" spc="350">
              <a:solidFill>
                <a:srgbClr val="FFFFFF"/>
              </a:solidFill>
              <a:latin typeface="Glacial Indifference"/>
              <a:ea typeface="Glacial Indifference"/>
              <a:cs typeface="Glacial Indifference"/>
              <a:sym typeface="Glacial Indifference"/>
            </a:endParaRPr>
          </a:p>
          <a:p>
            <a:pPr algn="ctr">
              <a:lnSpc>
                <a:spcPts val="5250"/>
              </a:lnSpc>
            </a:pPr>
            <a:r>
              <a:rPr lang="en-US" sz="3500" b="1" spc="350">
                <a:solidFill>
                  <a:srgbClr val="FFFFFF"/>
                </a:solidFill>
                <a:latin typeface="Glacial Indifference Bold"/>
                <a:ea typeface="Glacial Indifference Bold"/>
                <a:cs typeface="Glacial Indifference Bold"/>
                <a:sym typeface="Glacial Indifference Bold"/>
              </a:rPr>
              <a:t>It helps you be seen how you want to be seen.</a:t>
            </a:r>
          </a:p>
          <a:p>
            <a:pPr marL="0" lvl="0" indent="0" algn="ctr">
              <a:lnSpc>
                <a:spcPts val="5250"/>
              </a:lnSpc>
            </a:pPr>
            <a:endParaRPr lang="en-US" sz="3500" b="1" spc="350">
              <a:solidFill>
                <a:srgbClr val="FFFFFF"/>
              </a:solidFill>
              <a:latin typeface="Glacial Indifference Bold"/>
              <a:ea typeface="Glacial Indifference Bold"/>
              <a:cs typeface="Glacial Indifference Bold"/>
              <a:sym typeface="Glacial Indifference 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a:spLocks noGrp="1"/>
          </p:cNvSpPr>
          <p:nvPr>
            <p:ph type="title" idx="4294967295"/>
          </p:nvPr>
        </p:nvSpPr>
        <p:spPr>
          <a:xfrm>
            <a:off x="755047" y="1516001"/>
            <a:ext cx="11577270" cy="9052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0" eaLnBrk="1" fontAlgn="auto" latinLnBrk="0" hangingPunct="1">
              <a:lnSpc>
                <a:spcPts val="6763"/>
              </a:lnSpc>
              <a:spcBef>
                <a:spcPts val="0"/>
              </a:spcBef>
              <a:spcAft>
                <a:spcPts val="0"/>
              </a:spcAft>
              <a:buClrTx/>
              <a:buSzTx/>
              <a:buFontTx/>
              <a:buNone/>
              <a:tabLst/>
              <a:defRPr/>
            </a:pPr>
            <a:r>
              <a:rPr kumimoji="0" lang="en-US" sz="6763" b="1" i="0" u="none" strike="noStrike" kern="1200" cap="none" spc="202" normalizeH="0" baseline="0" noProof="0" dirty="0">
                <a:ln>
                  <a:noFill/>
                </a:ln>
                <a:solidFill>
                  <a:srgbClr val="113946"/>
                </a:solidFill>
                <a:effectLst/>
                <a:uLnTx/>
                <a:uFillTx/>
                <a:latin typeface="Montserrat Bold"/>
                <a:ea typeface="Montserrat Bold"/>
                <a:cs typeface="Montserrat Bold"/>
                <a:sym typeface="Montserrat Bold"/>
              </a:rPr>
              <a:t>SUPERVISOR BENEFITS</a:t>
            </a:r>
          </a:p>
        </p:txBody>
      </p:sp>
      <p:sp>
        <p:nvSpPr>
          <p:cNvPr id="3" name="TextBox 3"/>
          <p:cNvSpPr txBox="1"/>
          <p:nvPr/>
        </p:nvSpPr>
        <p:spPr>
          <a:xfrm>
            <a:off x="755047" y="703339"/>
            <a:ext cx="16057924" cy="528087"/>
          </a:xfrm>
          <a:prstGeom prst="rect">
            <a:avLst/>
          </a:prstGeom>
        </p:spPr>
        <p:txBody>
          <a:bodyPr lIns="0" tIns="0" rIns="0" bIns="0" rtlCol="0" anchor="t">
            <a:spAutoFit/>
          </a:bodyPr>
          <a:lstStyle/>
          <a:p>
            <a:pPr marL="0" lvl="0" indent="0" algn="just">
              <a:lnSpc>
                <a:spcPts val="3915"/>
              </a:lnSpc>
            </a:pPr>
            <a:r>
              <a:rPr lang="en-US" sz="3915" b="1" spc="117">
                <a:solidFill>
                  <a:srgbClr val="113946"/>
                </a:solidFill>
                <a:latin typeface="Montserrat Bold"/>
                <a:ea typeface="Montserrat Bold"/>
                <a:cs typeface="Montserrat Bold"/>
                <a:sym typeface="Montserrat Bold"/>
              </a:rPr>
              <a:t>ADOPTING A PERCEPTION MANAGEMENT FRAMEWORK</a:t>
            </a:r>
          </a:p>
        </p:txBody>
      </p:sp>
      <p:sp>
        <p:nvSpPr>
          <p:cNvPr id="4" name="AutoShape 4">
            <a:extLst>
              <a:ext uri="{C183D7F6-B498-43B3-948B-1728B52AA6E4}">
                <adec:decorative xmlns:adec="http://schemas.microsoft.com/office/drawing/2017/decorative" val="1"/>
              </a:ext>
            </a:extLst>
          </p:cNvPr>
          <p:cNvSpPr/>
          <p:nvPr/>
        </p:nvSpPr>
        <p:spPr>
          <a:xfrm>
            <a:off x="12241392" y="1890030"/>
            <a:ext cx="8837604" cy="33338"/>
          </a:xfrm>
          <a:prstGeom prst="line">
            <a:avLst/>
          </a:prstGeom>
          <a:ln w="66675" cap="flat">
            <a:solidFill>
              <a:srgbClr val="113946"/>
            </a:solidFill>
            <a:prstDash val="solid"/>
            <a:headEnd type="none" w="sm" len="sm"/>
            <a:tailEnd type="none" w="sm" len="sm"/>
          </a:ln>
        </p:spPr>
        <p:txBody>
          <a:bodyPr/>
          <a:lstStyle/>
          <a:p>
            <a:endParaRPr lang="en-US"/>
          </a:p>
        </p:txBody>
      </p:sp>
      <p:sp>
        <p:nvSpPr>
          <p:cNvPr id="5" name="TextBox 5"/>
          <p:cNvSpPr txBox="1"/>
          <p:nvPr/>
        </p:nvSpPr>
        <p:spPr>
          <a:xfrm>
            <a:off x="2447818" y="3676593"/>
            <a:ext cx="6336191" cy="908051"/>
          </a:xfrm>
          <a:prstGeom prst="rect">
            <a:avLst/>
          </a:prstGeom>
        </p:spPr>
        <p:txBody>
          <a:bodyPr lIns="0" tIns="0" rIns="0" bIns="0" rtlCol="0" anchor="t">
            <a:spAutoFit/>
          </a:bodyPr>
          <a:lstStyle/>
          <a:p>
            <a:pPr marL="0" lvl="0" indent="0" algn="l">
              <a:lnSpc>
                <a:spcPts val="3500"/>
              </a:lnSpc>
            </a:pPr>
            <a:r>
              <a:rPr lang="en-US" sz="3500" b="1" spc="350">
                <a:solidFill>
                  <a:srgbClr val="765E3D"/>
                </a:solidFill>
                <a:latin typeface="Glacial Indifference Bold"/>
                <a:ea typeface="Glacial Indifference Bold"/>
                <a:cs typeface="Glacial Indifference Bold"/>
                <a:sym typeface="Glacial Indifference Bold"/>
              </a:rPr>
              <a:t>Shifts role from rule enforcement to coach</a:t>
            </a:r>
          </a:p>
        </p:txBody>
      </p:sp>
      <p:sp>
        <p:nvSpPr>
          <p:cNvPr id="6" name="TextBox 6"/>
          <p:cNvSpPr txBox="1"/>
          <p:nvPr/>
        </p:nvSpPr>
        <p:spPr>
          <a:xfrm>
            <a:off x="2447818" y="6796130"/>
            <a:ext cx="5866782" cy="1346200"/>
          </a:xfrm>
          <a:prstGeom prst="rect">
            <a:avLst/>
          </a:prstGeom>
        </p:spPr>
        <p:txBody>
          <a:bodyPr lIns="0" tIns="0" rIns="0" bIns="0" rtlCol="0" anchor="t">
            <a:spAutoFit/>
          </a:bodyPr>
          <a:lstStyle/>
          <a:p>
            <a:pPr marL="0" lvl="0" indent="0" algn="l">
              <a:lnSpc>
                <a:spcPts val="3500"/>
              </a:lnSpc>
            </a:pPr>
            <a:r>
              <a:rPr lang="en-US" sz="3500" b="1" spc="350">
                <a:solidFill>
                  <a:srgbClr val="765E3D"/>
                </a:solidFill>
                <a:latin typeface="Glacial Indifference Bold"/>
                <a:ea typeface="Glacial Indifference Bold"/>
                <a:cs typeface="Glacial Indifference Bold"/>
                <a:sym typeface="Glacial Indifference Bold"/>
              </a:rPr>
              <a:t>Increased Consistency &amp; Customer/Client Experience</a:t>
            </a:r>
          </a:p>
        </p:txBody>
      </p:sp>
      <p:sp>
        <p:nvSpPr>
          <p:cNvPr id="7" name="TextBox 7"/>
          <p:cNvSpPr txBox="1"/>
          <p:nvPr/>
        </p:nvSpPr>
        <p:spPr>
          <a:xfrm>
            <a:off x="2447818" y="4665362"/>
            <a:ext cx="5866782" cy="949960"/>
          </a:xfrm>
          <a:prstGeom prst="rect">
            <a:avLst/>
          </a:prstGeom>
        </p:spPr>
        <p:txBody>
          <a:bodyPr lIns="0" tIns="0" rIns="0" bIns="0" rtlCol="0" anchor="t">
            <a:spAutoFit/>
          </a:bodyPr>
          <a:lstStyle/>
          <a:p>
            <a:pPr algn="l">
              <a:lnSpc>
                <a:spcPts val="3680"/>
              </a:lnSpc>
            </a:pPr>
            <a:r>
              <a:rPr lang="en-US" sz="2300" spc="230">
                <a:solidFill>
                  <a:srgbClr val="000000"/>
                </a:solidFill>
                <a:latin typeface="Arial MT Pro"/>
                <a:ea typeface="Arial MT Pro"/>
                <a:cs typeface="Arial MT Pro"/>
                <a:sym typeface="Arial MT Pro"/>
              </a:rPr>
              <a:t>Less policing behavior; more mentorship &amp; coaching.</a:t>
            </a:r>
          </a:p>
        </p:txBody>
      </p:sp>
      <p:sp>
        <p:nvSpPr>
          <p:cNvPr id="8" name="TextBox 8"/>
          <p:cNvSpPr txBox="1"/>
          <p:nvPr/>
        </p:nvSpPr>
        <p:spPr>
          <a:xfrm>
            <a:off x="2447818" y="8170906"/>
            <a:ext cx="5866782" cy="1416685"/>
          </a:xfrm>
          <a:prstGeom prst="rect">
            <a:avLst/>
          </a:prstGeom>
        </p:spPr>
        <p:txBody>
          <a:bodyPr lIns="0" tIns="0" rIns="0" bIns="0" rtlCol="0" anchor="t">
            <a:spAutoFit/>
          </a:bodyPr>
          <a:lstStyle/>
          <a:p>
            <a:pPr marL="0" lvl="0" indent="0" algn="l">
              <a:lnSpc>
                <a:spcPts val="3680"/>
              </a:lnSpc>
            </a:pPr>
            <a:r>
              <a:rPr lang="en-US" sz="2300" spc="230">
                <a:solidFill>
                  <a:srgbClr val="000000"/>
                </a:solidFill>
                <a:latin typeface="Arial MT Pro"/>
                <a:ea typeface="Arial MT Pro"/>
                <a:cs typeface="Arial MT Pro"/>
                <a:sym typeface="Arial MT Pro"/>
              </a:rPr>
              <a:t>Increased self-awareness &amp; intentionality lead to better service &amp; hospitality.</a:t>
            </a:r>
          </a:p>
        </p:txBody>
      </p:sp>
      <p:sp>
        <p:nvSpPr>
          <p:cNvPr id="9" name="Freeform 9">
            <a:extLst>
              <a:ext uri="{C183D7F6-B498-43B3-948B-1728B52AA6E4}">
                <adec:decorative xmlns:adec="http://schemas.microsoft.com/office/drawing/2017/decorative" val="1"/>
              </a:ext>
            </a:extLst>
          </p:cNvPr>
          <p:cNvSpPr/>
          <p:nvPr/>
        </p:nvSpPr>
        <p:spPr>
          <a:xfrm>
            <a:off x="481985" y="6824939"/>
            <a:ext cx="1856462" cy="1603519"/>
          </a:xfrm>
          <a:custGeom>
            <a:avLst/>
            <a:gdLst/>
            <a:ahLst/>
            <a:cxnLst/>
            <a:rect l="l" t="t" r="r" b="b"/>
            <a:pathLst>
              <a:path w="1856462" h="1603519">
                <a:moveTo>
                  <a:pt x="0" y="0"/>
                </a:moveTo>
                <a:lnTo>
                  <a:pt x="1856462" y="0"/>
                </a:lnTo>
                <a:lnTo>
                  <a:pt x="1856462" y="1603520"/>
                </a:lnTo>
                <a:lnTo>
                  <a:pt x="0" y="160352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a:extLst>
              <a:ext uri="{C183D7F6-B498-43B3-948B-1728B52AA6E4}">
                <adec:decorative xmlns:adec="http://schemas.microsoft.com/office/drawing/2017/decorative" val="1"/>
              </a:ext>
            </a:extLst>
          </p:cNvPr>
          <p:cNvSpPr/>
          <p:nvPr/>
        </p:nvSpPr>
        <p:spPr>
          <a:xfrm>
            <a:off x="481985" y="3744168"/>
            <a:ext cx="1540649" cy="1540649"/>
          </a:xfrm>
          <a:custGeom>
            <a:avLst/>
            <a:gdLst/>
            <a:ahLst/>
            <a:cxnLst/>
            <a:rect l="l" t="t" r="r" b="b"/>
            <a:pathLst>
              <a:path w="1540649" h="1540649">
                <a:moveTo>
                  <a:pt x="0" y="0"/>
                </a:moveTo>
                <a:lnTo>
                  <a:pt x="1540649" y="0"/>
                </a:lnTo>
                <a:lnTo>
                  <a:pt x="1540649" y="1540649"/>
                </a:lnTo>
                <a:lnTo>
                  <a:pt x="0" y="154064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TextBox 11"/>
          <p:cNvSpPr txBox="1"/>
          <p:nvPr/>
        </p:nvSpPr>
        <p:spPr>
          <a:xfrm>
            <a:off x="11149982" y="3728736"/>
            <a:ext cx="6109318" cy="908051"/>
          </a:xfrm>
          <a:prstGeom prst="rect">
            <a:avLst/>
          </a:prstGeom>
        </p:spPr>
        <p:txBody>
          <a:bodyPr lIns="0" tIns="0" rIns="0" bIns="0" rtlCol="0" anchor="t">
            <a:spAutoFit/>
          </a:bodyPr>
          <a:lstStyle/>
          <a:p>
            <a:pPr marL="0" lvl="0" indent="0" algn="l">
              <a:lnSpc>
                <a:spcPts val="3500"/>
              </a:lnSpc>
            </a:pPr>
            <a:r>
              <a:rPr lang="en-US" sz="3500" b="1" spc="350">
                <a:solidFill>
                  <a:srgbClr val="765E3D"/>
                </a:solidFill>
                <a:latin typeface="Glacial Indifference Bold"/>
                <a:ea typeface="Glacial Indifference Bold"/>
                <a:cs typeface="Glacial Indifference Bold"/>
                <a:sym typeface="Glacial Indifference Bold"/>
              </a:rPr>
              <a:t>Reduces Friction &amp; Misunderstandings</a:t>
            </a:r>
          </a:p>
        </p:txBody>
      </p:sp>
      <p:sp>
        <p:nvSpPr>
          <p:cNvPr id="12" name="TextBox 12"/>
          <p:cNvSpPr txBox="1"/>
          <p:nvPr/>
        </p:nvSpPr>
        <p:spPr>
          <a:xfrm>
            <a:off x="11149982" y="4665362"/>
            <a:ext cx="6109318" cy="1416685"/>
          </a:xfrm>
          <a:prstGeom prst="rect">
            <a:avLst/>
          </a:prstGeom>
        </p:spPr>
        <p:txBody>
          <a:bodyPr lIns="0" tIns="0" rIns="0" bIns="0" rtlCol="0" anchor="t">
            <a:spAutoFit/>
          </a:bodyPr>
          <a:lstStyle/>
          <a:p>
            <a:pPr marL="0" lvl="0" indent="0" algn="l">
              <a:lnSpc>
                <a:spcPts val="3680"/>
              </a:lnSpc>
            </a:pPr>
            <a:r>
              <a:rPr lang="en-US" sz="2300" spc="230">
                <a:solidFill>
                  <a:srgbClr val="000000"/>
                </a:solidFill>
                <a:latin typeface="Arial MT Pro"/>
                <a:ea typeface="Arial MT Pro"/>
                <a:cs typeface="Arial MT Pro"/>
                <a:sym typeface="Arial MT Pro"/>
              </a:rPr>
              <a:t>Conversations are easier when focusing on perceptions rather than personal judgments.</a:t>
            </a:r>
          </a:p>
        </p:txBody>
      </p:sp>
      <p:sp>
        <p:nvSpPr>
          <p:cNvPr id="13" name="TextBox 13"/>
          <p:cNvSpPr txBox="1"/>
          <p:nvPr/>
        </p:nvSpPr>
        <p:spPr>
          <a:xfrm>
            <a:off x="11149982" y="6913657"/>
            <a:ext cx="5510212" cy="908051"/>
          </a:xfrm>
          <a:prstGeom prst="rect">
            <a:avLst/>
          </a:prstGeom>
        </p:spPr>
        <p:txBody>
          <a:bodyPr lIns="0" tIns="0" rIns="0" bIns="0" rtlCol="0" anchor="t">
            <a:spAutoFit/>
          </a:bodyPr>
          <a:lstStyle/>
          <a:p>
            <a:pPr marL="0" lvl="0" indent="0" algn="l">
              <a:lnSpc>
                <a:spcPts val="3500"/>
              </a:lnSpc>
            </a:pPr>
            <a:r>
              <a:rPr lang="en-US" sz="3500" b="1" spc="350">
                <a:solidFill>
                  <a:srgbClr val="765E3D"/>
                </a:solidFill>
                <a:latin typeface="Glacial Indifference Bold"/>
                <a:ea typeface="Glacial Indifference Bold"/>
                <a:cs typeface="Glacial Indifference Bold"/>
                <a:sym typeface="Glacial Indifference Bold"/>
              </a:rPr>
              <a:t>Reduces the Need for Micromanagement</a:t>
            </a:r>
          </a:p>
        </p:txBody>
      </p:sp>
      <p:sp>
        <p:nvSpPr>
          <p:cNvPr id="14" name="TextBox 14"/>
          <p:cNvSpPr txBox="1"/>
          <p:nvPr/>
        </p:nvSpPr>
        <p:spPr>
          <a:xfrm>
            <a:off x="11149982" y="7850283"/>
            <a:ext cx="6109318" cy="949960"/>
          </a:xfrm>
          <a:prstGeom prst="rect">
            <a:avLst/>
          </a:prstGeom>
        </p:spPr>
        <p:txBody>
          <a:bodyPr lIns="0" tIns="0" rIns="0" bIns="0" rtlCol="0" anchor="t">
            <a:spAutoFit/>
          </a:bodyPr>
          <a:lstStyle/>
          <a:p>
            <a:pPr marL="0" lvl="0" indent="0" algn="l">
              <a:lnSpc>
                <a:spcPts val="3680"/>
              </a:lnSpc>
            </a:pPr>
            <a:r>
              <a:rPr lang="en-US" sz="2300" spc="230">
                <a:solidFill>
                  <a:srgbClr val="000000"/>
                </a:solidFill>
                <a:latin typeface="Arial MT Pro"/>
                <a:ea typeface="Arial MT Pro"/>
                <a:cs typeface="Arial MT Pro"/>
                <a:sym typeface="Arial MT Pro"/>
              </a:rPr>
              <a:t>Staff become increasingly more self-aware and self-correcting over time.</a:t>
            </a:r>
          </a:p>
        </p:txBody>
      </p:sp>
      <p:sp>
        <p:nvSpPr>
          <p:cNvPr id="15" name="Freeform 15">
            <a:extLst>
              <a:ext uri="{C183D7F6-B498-43B3-948B-1728B52AA6E4}">
                <adec:decorative xmlns:adec="http://schemas.microsoft.com/office/drawing/2017/decorative" val="1"/>
              </a:ext>
            </a:extLst>
          </p:cNvPr>
          <p:cNvSpPr/>
          <p:nvPr/>
        </p:nvSpPr>
        <p:spPr>
          <a:xfrm>
            <a:off x="9342633" y="3700536"/>
            <a:ext cx="1452769" cy="1739843"/>
          </a:xfrm>
          <a:custGeom>
            <a:avLst/>
            <a:gdLst/>
            <a:ahLst/>
            <a:cxnLst/>
            <a:rect l="l" t="t" r="r" b="b"/>
            <a:pathLst>
              <a:path w="1452769" h="1739843">
                <a:moveTo>
                  <a:pt x="0" y="0"/>
                </a:moveTo>
                <a:lnTo>
                  <a:pt x="1452769" y="0"/>
                </a:lnTo>
                <a:lnTo>
                  <a:pt x="1452769" y="1739843"/>
                </a:lnTo>
                <a:lnTo>
                  <a:pt x="0" y="173984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a:extLst>
              <a:ext uri="{C183D7F6-B498-43B3-948B-1728B52AA6E4}">
                <adec:decorative xmlns:adec="http://schemas.microsoft.com/office/drawing/2017/decorative" val="1"/>
              </a:ext>
            </a:extLst>
          </p:cNvPr>
          <p:cNvSpPr/>
          <p:nvPr/>
        </p:nvSpPr>
        <p:spPr>
          <a:xfrm>
            <a:off x="9254753" y="7051383"/>
            <a:ext cx="1540649" cy="1540649"/>
          </a:xfrm>
          <a:custGeom>
            <a:avLst/>
            <a:gdLst/>
            <a:ahLst/>
            <a:cxnLst/>
            <a:rect l="l" t="t" r="r" b="b"/>
            <a:pathLst>
              <a:path w="1540649" h="1540649">
                <a:moveTo>
                  <a:pt x="0" y="0"/>
                </a:moveTo>
                <a:lnTo>
                  <a:pt x="1540649" y="0"/>
                </a:lnTo>
                <a:lnTo>
                  <a:pt x="1540649" y="1540649"/>
                </a:lnTo>
                <a:lnTo>
                  <a:pt x="0" y="154064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523554" y="3619443"/>
            <a:ext cx="1628989" cy="1790098"/>
          </a:xfrm>
          <a:custGeom>
            <a:avLst/>
            <a:gdLst/>
            <a:ahLst/>
            <a:cxnLst/>
            <a:rect l="l" t="t" r="r" b="b"/>
            <a:pathLst>
              <a:path w="1628989" h="1790098">
                <a:moveTo>
                  <a:pt x="0" y="0"/>
                </a:moveTo>
                <a:lnTo>
                  <a:pt x="1628989" y="0"/>
                </a:lnTo>
                <a:lnTo>
                  <a:pt x="1628989" y="1790098"/>
                </a:lnTo>
                <a:lnTo>
                  <a:pt x="0" y="17900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C183D7F6-B498-43B3-948B-1728B52AA6E4}">
                <adec:decorative xmlns:adec="http://schemas.microsoft.com/office/drawing/2017/decorative" val="1"/>
              </a:ext>
            </a:extLst>
          </p:cNvPr>
          <p:cNvSpPr/>
          <p:nvPr/>
        </p:nvSpPr>
        <p:spPr>
          <a:xfrm>
            <a:off x="481985" y="6824939"/>
            <a:ext cx="1670558" cy="1758482"/>
          </a:xfrm>
          <a:custGeom>
            <a:avLst/>
            <a:gdLst/>
            <a:ahLst/>
            <a:cxnLst/>
            <a:rect l="l" t="t" r="r" b="b"/>
            <a:pathLst>
              <a:path w="1670558" h="1758482">
                <a:moveTo>
                  <a:pt x="0" y="0"/>
                </a:moveTo>
                <a:lnTo>
                  <a:pt x="1670558" y="0"/>
                </a:lnTo>
                <a:lnTo>
                  <a:pt x="1670558" y="1758483"/>
                </a:lnTo>
                <a:lnTo>
                  <a:pt x="0" y="175848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a:extLst>
              <a:ext uri="{C183D7F6-B498-43B3-948B-1728B52AA6E4}">
                <adec:decorative xmlns:adec="http://schemas.microsoft.com/office/drawing/2017/decorative" val="1"/>
              </a:ext>
            </a:extLst>
          </p:cNvPr>
          <p:cNvSpPr/>
          <p:nvPr/>
        </p:nvSpPr>
        <p:spPr>
          <a:xfrm>
            <a:off x="9190820" y="6824939"/>
            <a:ext cx="1668516" cy="1826009"/>
          </a:xfrm>
          <a:custGeom>
            <a:avLst/>
            <a:gdLst/>
            <a:ahLst/>
            <a:cxnLst/>
            <a:rect l="l" t="t" r="r" b="b"/>
            <a:pathLst>
              <a:path w="1668516" h="1826009">
                <a:moveTo>
                  <a:pt x="0" y="0"/>
                </a:moveTo>
                <a:lnTo>
                  <a:pt x="1668515" y="0"/>
                </a:lnTo>
                <a:lnTo>
                  <a:pt x="1668515" y="1826009"/>
                </a:lnTo>
                <a:lnTo>
                  <a:pt x="0" y="182600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a:extLst>
              <a:ext uri="{C183D7F6-B498-43B3-948B-1728B52AA6E4}">
                <adec:decorative xmlns:adec="http://schemas.microsoft.com/office/drawing/2017/decorative" val="1"/>
              </a:ext>
            </a:extLst>
          </p:cNvPr>
          <p:cNvSpPr/>
          <p:nvPr/>
        </p:nvSpPr>
        <p:spPr>
          <a:xfrm>
            <a:off x="9319595" y="3822338"/>
            <a:ext cx="1528432" cy="1524611"/>
          </a:xfrm>
          <a:custGeom>
            <a:avLst/>
            <a:gdLst/>
            <a:ahLst/>
            <a:cxnLst/>
            <a:rect l="l" t="t" r="r" b="b"/>
            <a:pathLst>
              <a:path w="1528432" h="1524611">
                <a:moveTo>
                  <a:pt x="0" y="0"/>
                </a:moveTo>
                <a:lnTo>
                  <a:pt x="1528432" y="0"/>
                </a:lnTo>
                <a:lnTo>
                  <a:pt x="1528432" y="1524611"/>
                </a:lnTo>
                <a:lnTo>
                  <a:pt x="0" y="152461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TextBox 6"/>
          <p:cNvSpPr txBox="1"/>
          <p:nvPr/>
        </p:nvSpPr>
        <p:spPr>
          <a:xfrm>
            <a:off x="2447818" y="3676593"/>
            <a:ext cx="6336191" cy="908051"/>
          </a:xfrm>
          <a:prstGeom prst="rect">
            <a:avLst/>
          </a:prstGeom>
        </p:spPr>
        <p:txBody>
          <a:bodyPr lIns="0" tIns="0" rIns="0" bIns="0" rtlCol="0" anchor="t">
            <a:spAutoFit/>
          </a:bodyPr>
          <a:lstStyle/>
          <a:p>
            <a:pPr marL="0" lvl="0" indent="0" algn="l">
              <a:lnSpc>
                <a:spcPts val="3500"/>
              </a:lnSpc>
            </a:pPr>
            <a:r>
              <a:rPr lang="en-US" sz="3500" b="1" spc="350">
                <a:solidFill>
                  <a:srgbClr val="765E3D"/>
                </a:solidFill>
                <a:latin typeface="Glacial Indifference Bold"/>
                <a:ea typeface="Glacial Indifference Bold"/>
                <a:cs typeface="Glacial Indifference Bold"/>
                <a:sym typeface="Glacial Indifference Bold"/>
              </a:rPr>
              <a:t>Build credibility, trust, &amp; professional reputation</a:t>
            </a:r>
          </a:p>
        </p:txBody>
      </p:sp>
      <p:sp>
        <p:nvSpPr>
          <p:cNvPr id="7" name="TextBox 7"/>
          <p:cNvSpPr txBox="1"/>
          <p:nvPr/>
        </p:nvSpPr>
        <p:spPr>
          <a:xfrm>
            <a:off x="2447818" y="6796130"/>
            <a:ext cx="5866782" cy="1346200"/>
          </a:xfrm>
          <a:prstGeom prst="rect">
            <a:avLst/>
          </a:prstGeom>
        </p:spPr>
        <p:txBody>
          <a:bodyPr lIns="0" tIns="0" rIns="0" bIns="0" rtlCol="0" anchor="t">
            <a:spAutoFit/>
          </a:bodyPr>
          <a:lstStyle/>
          <a:p>
            <a:pPr marL="0" lvl="0" indent="0" algn="l">
              <a:lnSpc>
                <a:spcPts val="3500"/>
              </a:lnSpc>
            </a:pPr>
            <a:r>
              <a:rPr lang="en-US" sz="3500" b="1" spc="350">
                <a:solidFill>
                  <a:srgbClr val="765E3D"/>
                </a:solidFill>
                <a:latin typeface="Glacial Indifference Bold"/>
                <a:ea typeface="Glacial Indifference Bold"/>
                <a:cs typeface="Glacial Indifference Bold"/>
                <a:sym typeface="Glacial Indifference Bold"/>
              </a:rPr>
              <a:t>Opportunities for Growth, Promotion, &amp; Advancement</a:t>
            </a:r>
          </a:p>
        </p:txBody>
      </p:sp>
      <p:sp>
        <p:nvSpPr>
          <p:cNvPr id="8" name="TextBox 8"/>
          <p:cNvSpPr txBox="1"/>
          <p:nvPr/>
        </p:nvSpPr>
        <p:spPr>
          <a:xfrm>
            <a:off x="2447818" y="4665362"/>
            <a:ext cx="5866782" cy="949960"/>
          </a:xfrm>
          <a:prstGeom prst="rect">
            <a:avLst/>
          </a:prstGeom>
        </p:spPr>
        <p:txBody>
          <a:bodyPr lIns="0" tIns="0" rIns="0" bIns="0" rtlCol="0" anchor="t">
            <a:spAutoFit/>
          </a:bodyPr>
          <a:lstStyle/>
          <a:p>
            <a:pPr algn="l">
              <a:lnSpc>
                <a:spcPts val="3680"/>
              </a:lnSpc>
            </a:pPr>
            <a:r>
              <a:rPr lang="en-US" sz="2300" spc="230">
                <a:solidFill>
                  <a:srgbClr val="000000"/>
                </a:solidFill>
                <a:latin typeface="Arial MT Pro"/>
                <a:ea typeface="Arial MT Pro"/>
                <a:cs typeface="Arial MT Pro"/>
                <a:sym typeface="Arial MT Pro"/>
              </a:rPr>
              <a:t>Consistent professional signals build trust, confidence, and respect.</a:t>
            </a:r>
          </a:p>
        </p:txBody>
      </p:sp>
      <p:sp>
        <p:nvSpPr>
          <p:cNvPr id="9" name="TextBox 9"/>
          <p:cNvSpPr txBox="1"/>
          <p:nvPr/>
        </p:nvSpPr>
        <p:spPr>
          <a:xfrm>
            <a:off x="2447818" y="8170906"/>
            <a:ext cx="5866782" cy="949960"/>
          </a:xfrm>
          <a:prstGeom prst="rect">
            <a:avLst/>
          </a:prstGeom>
        </p:spPr>
        <p:txBody>
          <a:bodyPr lIns="0" tIns="0" rIns="0" bIns="0" rtlCol="0" anchor="t">
            <a:spAutoFit/>
          </a:bodyPr>
          <a:lstStyle/>
          <a:p>
            <a:pPr marL="0" lvl="0" indent="0" algn="l">
              <a:lnSpc>
                <a:spcPts val="3680"/>
              </a:lnSpc>
            </a:pPr>
            <a:r>
              <a:rPr lang="en-US" sz="2300" spc="230">
                <a:solidFill>
                  <a:srgbClr val="000000"/>
                </a:solidFill>
                <a:latin typeface="Arial MT Pro"/>
                <a:ea typeface="Arial MT Pro"/>
                <a:cs typeface="Arial MT Pro"/>
                <a:sym typeface="Arial MT Pro"/>
              </a:rPr>
              <a:t>Career advancement is heavily impacted by image &amp; exposure.</a:t>
            </a:r>
          </a:p>
        </p:txBody>
      </p:sp>
      <p:sp>
        <p:nvSpPr>
          <p:cNvPr id="10" name="TextBox 10"/>
          <p:cNvSpPr txBox="1"/>
          <p:nvPr/>
        </p:nvSpPr>
        <p:spPr>
          <a:xfrm>
            <a:off x="11149982" y="3728736"/>
            <a:ext cx="6109318" cy="908051"/>
          </a:xfrm>
          <a:prstGeom prst="rect">
            <a:avLst/>
          </a:prstGeom>
        </p:spPr>
        <p:txBody>
          <a:bodyPr lIns="0" tIns="0" rIns="0" bIns="0" rtlCol="0" anchor="t">
            <a:spAutoFit/>
          </a:bodyPr>
          <a:lstStyle/>
          <a:p>
            <a:pPr marL="0" lvl="0" indent="0" algn="l">
              <a:lnSpc>
                <a:spcPts val="3500"/>
              </a:lnSpc>
            </a:pPr>
            <a:r>
              <a:rPr lang="en-US" sz="3500" b="1" spc="350">
                <a:solidFill>
                  <a:srgbClr val="765E3D"/>
                </a:solidFill>
                <a:latin typeface="Glacial Indifference Bold"/>
                <a:ea typeface="Glacial Indifference Bold"/>
                <a:cs typeface="Glacial Indifference Bold"/>
                <a:sym typeface="Glacial Indifference Bold"/>
              </a:rPr>
              <a:t>More Access to Support from Leadership</a:t>
            </a:r>
          </a:p>
        </p:txBody>
      </p:sp>
      <p:sp>
        <p:nvSpPr>
          <p:cNvPr id="11" name="TextBox 11"/>
          <p:cNvSpPr txBox="1"/>
          <p:nvPr/>
        </p:nvSpPr>
        <p:spPr>
          <a:xfrm>
            <a:off x="11149982" y="4665362"/>
            <a:ext cx="6109318" cy="1416685"/>
          </a:xfrm>
          <a:prstGeom prst="rect">
            <a:avLst/>
          </a:prstGeom>
        </p:spPr>
        <p:txBody>
          <a:bodyPr lIns="0" tIns="0" rIns="0" bIns="0" rtlCol="0" anchor="t">
            <a:spAutoFit/>
          </a:bodyPr>
          <a:lstStyle/>
          <a:p>
            <a:pPr marL="0" lvl="0" indent="0" algn="l">
              <a:lnSpc>
                <a:spcPts val="3680"/>
              </a:lnSpc>
            </a:pPr>
            <a:r>
              <a:rPr lang="en-US" sz="2300" spc="230">
                <a:solidFill>
                  <a:srgbClr val="000000"/>
                </a:solidFill>
                <a:latin typeface="Arial MT Pro"/>
                <a:ea typeface="Arial MT Pro"/>
                <a:cs typeface="Arial MT Pro"/>
                <a:sym typeface="Arial MT Pro"/>
              </a:rPr>
              <a:t>Increased trust, credibility, and understanding make it easier to get help.</a:t>
            </a:r>
          </a:p>
        </p:txBody>
      </p:sp>
      <p:sp>
        <p:nvSpPr>
          <p:cNvPr id="12" name="TextBox 12"/>
          <p:cNvSpPr txBox="1"/>
          <p:nvPr/>
        </p:nvSpPr>
        <p:spPr>
          <a:xfrm>
            <a:off x="11149982" y="6913657"/>
            <a:ext cx="5510212" cy="908051"/>
          </a:xfrm>
          <a:prstGeom prst="rect">
            <a:avLst/>
          </a:prstGeom>
        </p:spPr>
        <p:txBody>
          <a:bodyPr lIns="0" tIns="0" rIns="0" bIns="0" rtlCol="0" anchor="t">
            <a:spAutoFit/>
          </a:bodyPr>
          <a:lstStyle/>
          <a:p>
            <a:pPr marL="0" lvl="0" indent="0" algn="l">
              <a:lnSpc>
                <a:spcPts val="3500"/>
              </a:lnSpc>
            </a:pPr>
            <a:r>
              <a:rPr lang="en-US" sz="3500" b="1" spc="350">
                <a:solidFill>
                  <a:srgbClr val="765E3D"/>
                </a:solidFill>
                <a:latin typeface="Glacial Indifference Bold"/>
                <a:ea typeface="Glacial Indifference Bold"/>
                <a:cs typeface="Glacial Indifference Bold"/>
                <a:sym typeface="Glacial Indifference Bold"/>
              </a:rPr>
              <a:t>Building Confidence &amp; Communication Skills</a:t>
            </a:r>
          </a:p>
        </p:txBody>
      </p:sp>
      <p:sp>
        <p:nvSpPr>
          <p:cNvPr id="13" name="TextBox 13"/>
          <p:cNvSpPr txBox="1"/>
          <p:nvPr/>
        </p:nvSpPr>
        <p:spPr>
          <a:xfrm>
            <a:off x="11149982" y="7850283"/>
            <a:ext cx="6109318" cy="949960"/>
          </a:xfrm>
          <a:prstGeom prst="rect">
            <a:avLst/>
          </a:prstGeom>
        </p:spPr>
        <p:txBody>
          <a:bodyPr lIns="0" tIns="0" rIns="0" bIns="0" rtlCol="0" anchor="t">
            <a:spAutoFit/>
          </a:bodyPr>
          <a:lstStyle/>
          <a:p>
            <a:pPr marL="0" lvl="0" indent="0" algn="l">
              <a:lnSpc>
                <a:spcPts val="3680"/>
              </a:lnSpc>
            </a:pPr>
            <a:r>
              <a:rPr lang="en-US" sz="2300" spc="230">
                <a:solidFill>
                  <a:srgbClr val="000000"/>
                </a:solidFill>
                <a:latin typeface="Arial MT Pro"/>
                <a:ea typeface="Arial MT Pro"/>
                <a:cs typeface="Arial MT Pro"/>
                <a:sym typeface="Arial MT Pro"/>
              </a:rPr>
              <a:t>Staff learn how to provide value to their team and make their work known. </a:t>
            </a:r>
          </a:p>
        </p:txBody>
      </p:sp>
      <p:sp>
        <p:nvSpPr>
          <p:cNvPr id="14" name="TextBox 14"/>
          <p:cNvSpPr txBox="1">
            <a:spLocks noGrp="1"/>
          </p:cNvSpPr>
          <p:nvPr>
            <p:ph type="title" idx="4294967295"/>
          </p:nvPr>
        </p:nvSpPr>
        <p:spPr>
          <a:xfrm>
            <a:off x="755047" y="1516001"/>
            <a:ext cx="10496522" cy="9052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0" eaLnBrk="1" fontAlgn="auto" latinLnBrk="0" hangingPunct="1">
              <a:lnSpc>
                <a:spcPts val="6763"/>
              </a:lnSpc>
              <a:spcBef>
                <a:spcPts val="0"/>
              </a:spcBef>
              <a:spcAft>
                <a:spcPts val="0"/>
              </a:spcAft>
              <a:buClrTx/>
              <a:buSzTx/>
              <a:buFontTx/>
              <a:buNone/>
              <a:tabLst/>
              <a:defRPr/>
            </a:pPr>
            <a:r>
              <a:rPr kumimoji="0" lang="en-US" sz="6763" b="1" i="0" u="none" strike="noStrike" kern="1200" cap="none" spc="202" normalizeH="0" baseline="0" noProof="0" dirty="0">
                <a:ln>
                  <a:noFill/>
                </a:ln>
                <a:solidFill>
                  <a:srgbClr val="113946"/>
                </a:solidFill>
                <a:effectLst/>
                <a:uLnTx/>
                <a:uFillTx/>
                <a:latin typeface="Montserrat Bold"/>
                <a:ea typeface="Montserrat Bold"/>
                <a:cs typeface="Montserrat Bold"/>
                <a:sym typeface="Montserrat Bold"/>
              </a:rPr>
              <a:t>EMPLOYEE BENEFITS</a:t>
            </a:r>
          </a:p>
        </p:txBody>
      </p:sp>
      <p:sp>
        <p:nvSpPr>
          <p:cNvPr id="15" name="TextBox 15"/>
          <p:cNvSpPr txBox="1"/>
          <p:nvPr/>
        </p:nvSpPr>
        <p:spPr>
          <a:xfrm>
            <a:off x="755047" y="703339"/>
            <a:ext cx="16057924" cy="528087"/>
          </a:xfrm>
          <a:prstGeom prst="rect">
            <a:avLst/>
          </a:prstGeom>
        </p:spPr>
        <p:txBody>
          <a:bodyPr lIns="0" tIns="0" rIns="0" bIns="0" rtlCol="0" anchor="t">
            <a:spAutoFit/>
          </a:bodyPr>
          <a:lstStyle/>
          <a:p>
            <a:pPr marL="0" lvl="0" indent="0" algn="just">
              <a:lnSpc>
                <a:spcPts val="3915"/>
              </a:lnSpc>
            </a:pPr>
            <a:r>
              <a:rPr lang="en-US" sz="3915" b="1" spc="117">
                <a:solidFill>
                  <a:srgbClr val="113946"/>
                </a:solidFill>
                <a:latin typeface="Montserrat Bold"/>
                <a:ea typeface="Montserrat Bold"/>
                <a:cs typeface="Montserrat Bold"/>
                <a:sym typeface="Montserrat Bold"/>
              </a:rPr>
              <a:t>ADOPTING A PERCEPTION MANAGEMENT FRAMEWORK</a:t>
            </a:r>
          </a:p>
        </p:txBody>
      </p:sp>
      <p:sp>
        <p:nvSpPr>
          <p:cNvPr id="16" name="AutoShape 16">
            <a:extLst>
              <a:ext uri="{C183D7F6-B498-43B3-948B-1728B52AA6E4}">
                <adec:decorative xmlns:adec="http://schemas.microsoft.com/office/drawing/2017/decorative" val="1"/>
              </a:ext>
            </a:extLst>
          </p:cNvPr>
          <p:cNvSpPr/>
          <p:nvPr/>
        </p:nvSpPr>
        <p:spPr>
          <a:xfrm>
            <a:off x="11150107" y="1938644"/>
            <a:ext cx="8837604" cy="33338"/>
          </a:xfrm>
          <a:prstGeom prst="line">
            <a:avLst/>
          </a:prstGeom>
          <a:ln w="66675" cap="flat">
            <a:solidFill>
              <a:srgbClr val="113946"/>
            </a:solidFill>
            <a:prstDash val="solid"/>
            <a:headEnd type="none" w="sm" len="sm"/>
            <a:tailEnd type="none" w="sm" len="sm"/>
          </a:ln>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4468" r="-37388" b="-48566"/>
            </a:stretch>
          </a:blipFill>
        </p:spPr>
        <p:txBody>
          <a:bodyPr/>
          <a:lstStyle/>
          <a:p>
            <a:endParaRPr lang="en-US"/>
          </a:p>
        </p:txBody>
      </p:sp>
      <p:sp>
        <p:nvSpPr>
          <p:cNvPr id="3" name="TextBox 3"/>
          <p:cNvSpPr txBox="1">
            <a:spLocks noGrp="1"/>
          </p:cNvSpPr>
          <p:nvPr>
            <p:ph type="title" idx="4294967295"/>
          </p:nvPr>
        </p:nvSpPr>
        <p:spPr>
          <a:xfrm>
            <a:off x="0" y="3254209"/>
            <a:ext cx="18288000" cy="22713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799"/>
              </a:lnSpc>
              <a:spcBef>
                <a:spcPts val="0"/>
              </a:spcBef>
              <a:spcAft>
                <a:spcPts val="0"/>
              </a:spcAft>
              <a:buClrTx/>
              <a:buSzTx/>
              <a:buFontTx/>
              <a:buNone/>
              <a:tabLst/>
              <a:defRPr/>
            </a:pPr>
            <a:r>
              <a:rPr kumimoji="0" lang="en-US" sz="8799" b="1" i="0" u="none" strike="noStrike" kern="1200" cap="none" spc="263" normalizeH="0" baseline="0" noProof="0" dirty="0">
                <a:ln>
                  <a:noFill/>
                </a:ln>
                <a:solidFill>
                  <a:srgbClr val="FFFFFF"/>
                </a:solidFill>
                <a:effectLst/>
                <a:uLnTx/>
                <a:uFillTx/>
                <a:latin typeface="Montserrat Bold"/>
                <a:ea typeface="Montserrat Bold"/>
                <a:cs typeface="Montserrat Bold"/>
                <a:sym typeface="Montserrat Bold"/>
              </a:rPr>
              <a:t>02 THE </a:t>
            </a:r>
          </a:p>
          <a:p>
            <a:pPr marL="0" marR="0" lvl="0" indent="0" algn="ctr" defTabSz="914400" rtl="0" eaLnBrk="1" fontAlgn="auto" latinLnBrk="0" hangingPunct="1">
              <a:lnSpc>
                <a:spcPts val="8799"/>
              </a:lnSpc>
              <a:spcBef>
                <a:spcPts val="0"/>
              </a:spcBef>
              <a:spcAft>
                <a:spcPts val="0"/>
              </a:spcAft>
              <a:buClrTx/>
              <a:buSzTx/>
              <a:buFontTx/>
              <a:buNone/>
              <a:tabLst/>
              <a:defRPr/>
            </a:pPr>
            <a:r>
              <a:rPr kumimoji="0" lang="en-US" sz="8799" b="1" i="0" u="none" strike="noStrike" kern="1200" cap="none" spc="263" normalizeH="0" baseline="0" noProof="0" dirty="0">
                <a:ln>
                  <a:noFill/>
                </a:ln>
                <a:solidFill>
                  <a:srgbClr val="FFFFFF"/>
                </a:solidFill>
                <a:effectLst/>
                <a:uLnTx/>
                <a:uFillTx/>
                <a:latin typeface="Montserrat Bold"/>
                <a:ea typeface="Montserrat Bold"/>
                <a:cs typeface="Montserrat Bold"/>
                <a:sym typeface="Montserrat Bold"/>
              </a:rPr>
              <a:t>PERCEPTION MODEL</a:t>
            </a:r>
          </a:p>
        </p:txBody>
      </p:sp>
      <p:sp>
        <p:nvSpPr>
          <p:cNvPr id="4" name="TextBox 4"/>
          <p:cNvSpPr txBox="1"/>
          <p:nvPr/>
        </p:nvSpPr>
        <p:spPr>
          <a:xfrm>
            <a:off x="0" y="6206976"/>
            <a:ext cx="18288000" cy="718145"/>
          </a:xfrm>
          <a:prstGeom prst="rect">
            <a:avLst/>
          </a:prstGeom>
        </p:spPr>
        <p:txBody>
          <a:bodyPr lIns="0" tIns="0" rIns="0" bIns="0" rtlCol="0" anchor="t">
            <a:spAutoFit/>
          </a:bodyPr>
          <a:lstStyle/>
          <a:p>
            <a:pPr marL="0" lvl="0" indent="0" algn="ctr">
              <a:lnSpc>
                <a:spcPts val="5600"/>
              </a:lnSpc>
            </a:pPr>
            <a:r>
              <a:rPr lang="en-US" sz="5600" b="1" spc="560" dirty="0">
                <a:solidFill>
                  <a:srgbClr val="FFFFFF"/>
                </a:solidFill>
                <a:latin typeface="Glacial Indifference Bold"/>
                <a:ea typeface="Glacial Indifference Bold"/>
                <a:cs typeface="Glacial Indifference Bold"/>
                <a:sym typeface="Glacial Indifference Bold"/>
              </a:rPr>
              <a:t>HOW PERCEPTIONS FORM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10319709" y="4735176"/>
            <a:ext cx="6542787" cy="4211919"/>
          </a:xfrm>
          <a:custGeom>
            <a:avLst/>
            <a:gdLst/>
            <a:ahLst/>
            <a:cxnLst/>
            <a:rect l="l" t="t" r="r" b="b"/>
            <a:pathLst>
              <a:path w="6542787" h="4211919">
                <a:moveTo>
                  <a:pt x="0" y="0"/>
                </a:moveTo>
                <a:lnTo>
                  <a:pt x="6542787" y="0"/>
                </a:lnTo>
                <a:lnTo>
                  <a:pt x="6542787" y="4211919"/>
                </a:lnTo>
                <a:lnTo>
                  <a:pt x="0" y="421191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a:extLst>
              <a:ext uri="{C183D7F6-B498-43B3-948B-1728B52AA6E4}">
                <adec:decorative xmlns:adec="http://schemas.microsoft.com/office/drawing/2017/decorative" val="1"/>
              </a:ext>
            </a:extLst>
          </p:cNvPr>
          <p:cNvGrpSpPr/>
          <p:nvPr/>
        </p:nvGrpSpPr>
        <p:grpSpPr>
          <a:xfrm>
            <a:off x="2270642" y="1827936"/>
            <a:ext cx="16550203" cy="1110658"/>
            <a:chOff x="0" y="0"/>
            <a:chExt cx="4358901" cy="292519"/>
          </a:xfrm>
        </p:grpSpPr>
        <p:sp>
          <p:nvSpPr>
            <p:cNvPr id="4" name="Freeform 4"/>
            <p:cNvSpPr/>
            <p:nvPr/>
          </p:nvSpPr>
          <p:spPr>
            <a:xfrm>
              <a:off x="0" y="0"/>
              <a:ext cx="4358901" cy="292519"/>
            </a:xfrm>
            <a:custGeom>
              <a:avLst/>
              <a:gdLst/>
              <a:ahLst/>
              <a:cxnLst/>
              <a:rect l="l" t="t" r="r" b="b"/>
              <a:pathLst>
                <a:path w="4358901" h="292519">
                  <a:moveTo>
                    <a:pt x="0" y="0"/>
                  </a:moveTo>
                  <a:lnTo>
                    <a:pt x="4358901" y="0"/>
                  </a:lnTo>
                  <a:lnTo>
                    <a:pt x="4358901" y="292519"/>
                  </a:lnTo>
                  <a:lnTo>
                    <a:pt x="0" y="292519"/>
                  </a:lnTo>
                  <a:close/>
                </a:path>
              </a:pathLst>
            </a:custGeom>
            <a:solidFill>
              <a:srgbClr val="E7E1D8"/>
            </a:solidFill>
          </p:spPr>
          <p:txBody>
            <a:bodyPr/>
            <a:lstStyle/>
            <a:p>
              <a:endParaRPr lang="en-US"/>
            </a:p>
          </p:txBody>
        </p:sp>
        <p:sp>
          <p:nvSpPr>
            <p:cNvPr id="5" name="TextBox 5"/>
            <p:cNvSpPr txBox="1"/>
            <p:nvPr/>
          </p:nvSpPr>
          <p:spPr>
            <a:xfrm>
              <a:off x="0" y="-57150"/>
              <a:ext cx="4358901" cy="349669"/>
            </a:xfrm>
            <a:prstGeom prst="rect">
              <a:avLst/>
            </a:prstGeom>
          </p:spPr>
          <p:txBody>
            <a:bodyPr lIns="50800" tIns="50800" rIns="50800" bIns="50800" rtlCol="0" anchor="ctr"/>
            <a:lstStyle/>
            <a:p>
              <a:pPr algn="ctr">
                <a:lnSpc>
                  <a:spcPts val="3547"/>
                </a:lnSpc>
              </a:pPr>
              <a:endParaRPr/>
            </a:p>
          </p:txBody>
        </p:sp>
      </p:grpSp>
      <p:sp>
        <p:nvSpPr>
          <p:cNvPr id="7" name="Freeform 7" descr="Number 1 in a dark blue circle. "/>
          <p:cNvSpPr/>
          <p:nvPr/>
        </p:nvSpPr>
        <p:spPr>
          <a:xfrm>
            <a:off x="1228406" y="1257062"/>
            <a:ext cx="2252407" cy="225240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a:ln w="76200" cap="sq">
            <a:solidFill>
              <a:srgbClr val="FFFFFF"/>
            </a:solidFill>
            <a:prstDash val="solid"/>
            <a:miter/>
          </a:ln>
        </p:spPr>
        <p:txBody>
          <a:bodyPr/>
          <a:lstStyle/>
          <a:p>
            <a:endParaRPr lang="en-US"/>
          </a:p>
        </p:txBody>
      </p:sp>
      <p:sp>
        <p:nvSpPr>
          <p:cNvPr id="9" name="TextBox 9"/>
          <p:cNvSpPr txBox="1">
            <a:spLocks noGrp="1"/>
          </p:cNvSpPr>
          <p:nvPr>
            <p:ph type="title" idx="4294967295"/>
          </p:nvPr>
        </p:nvSpPr>
        <p:spPr>
          <a:xfrm>
            <a:off x="4272719" y="2280583"/>
            <a:ext cx="7831030" cy="126047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0" eaLnBrk="1" fontAlgn="auto" latinLnBrk="0" hangingPunct="1">
              <a:lnSpc>
                <a:spcPts val="9499"/>
              </a:lnSpc>
              <a:spcBef>
                <a:spcPts val="0"/>
              </a:spcBef>
              <a:spcAft>
                <a:spcPts val="0"/>
              </a:spcAft>
              <a:buClrTx/>
              <a:buSzTx/>
              <a:buFontTx/>
              <a:buNone/>
              <a:tabLst/>
              <a:defRPr/>
            </a:pPr>
            <a:r>
              <a:rPr kumimoji="0" lang="en-US" sz="9499" b="1" i="0" u="none" strike="noStrike" kern="1200" cap="none" spc="284" normalizeH="0" baseline="0" noProof="0" dirty="0">
                <a:ln>
                  <a:noFill/>
                </a:ln>
                <a:solidFill>
                  <a:srgbClr val="113946"/>
                </a:solidFill>
                <a:effectLst/>
                <a:uLnTx/>
                <a:uFillTx/>
                <a:latin typeface="Montserrat Bold"/>
                <a:ea typeface="Montserrat Bold"/>
                <a:cs typeface="Montserrat Bold"/>
                <a:sym typeface="Montserrat Bold"/>
              </a:rPr>
              <a:t>SIGNALS</a:t>
            </a:r>
          </a:p>
        </p:txBody>
      </p:sp>
      <p:sp>
        <p:nvSpPr>
          <p:cNvPr id="10" name="TextBox 10"/>
          <p:cNvSpPr txBox="1"/>
          <p:nvPr/>
        </p:nvSpPr>
        <p:spPr>
          <a:xfrm>
            <a:off x="4272719" y="1515199"/>
            <a:ext cx="7831030" cy="730250"/>
          </a:xfrm>
          <a:prstGeom prst="rect">
            <a:avLst/>
          </a:prstGeom>
        </p:spPr>
        <p:txBody>
          <a:bodyPr lIns="0" tIns="0" rIns="0" bIns="0" rtlCol="0" anchor="t">
            <a:spAutoFit/>
          </a:bodyPr>
          <a:lstStyle/>
          <a:p>
            <a:pPr marL="0" lvl="0" indent="0" algn="just">
              <a:lnSpc>
                <a:spcPts val="5499"/>
              </a:lnSpc>
            </a:pPr>
            <a:r>
              <a:rPr lang="en-US" sz="5499" b="1" spc="164">
                <a:solidFill>
                  <a:srgbClr val="113946"/>
                </a:solidFill>
                <a:latin typeface="Montserrat Bold"/>
                <a:ea typeface="Montserrat Bold"/>
                <a:cs typeface="Montserrat Bold"/>
                <a:sym typeface="Montserrat Bold"/>
              </a:rPr>
              <a:t>YOU SEND</a:t>
            </a:r>
          </a:p>
        </p:txBody>
      </p:sp>
      <p:sp>
        <p:nvSpPr>
          <p:cNvPr id="11" name="TextBox 11"/>
          <p:cNvSpPr txBox="1"/>
          <p:nvPr/>
        </p:nvSpPr>
        <p:spPr>
          <a:xfrm>
            <a:off x="1028700" y="4817542"/>
            <a:ext cx="7541449" cy="1352550"/>
          </a:xfrm>
          <a:prstGeom prst="rect">
            <a:avLst/>
          </a:prstGeom>
        </p:spPr>
        <p:txBody>
          <a:bodyPr lIns="0" tIns="0" rIns="0" bIns="0" rtlCol="0" anchor="t">
            <a:spAutoFit/>
          </a:bodyPr>
          <a:lstStyle/>
          <a:p>
            <a:pPr algn="l">
              <a:lnSpc>
                <a:spcPts val="5399"/>
              </a:lnSpc>
            </a:pPr>
            <a:r>
              <a:rPr lang="en-US" sz="4499" b="1" spc="449">
                <a:solidFill>
                  <a:srgbClr val="000000"/>
                </a:solidFill>
                <a:latin typeface="Glacial Indifference Bold"/>
                <a:ea typeface="Glacial Indifference Bold"/>
                <a:cs typeface="Glacial Indifference Bold"/>
                <a:sym typeface="Glacial Indifference Bold"/>
              </a:rPr>
              <a:t>Signals </a:t>
            </a:r>
            <a:r>
              <a:rPr lang="en-US" sz="4499" spc="449">
                <a:solidFill>
                  <a:srgbClr val="000000"/>
                </a:solidFill>
                <a:latin typeface="Glacial Indifference"/>
                <a:ea typeface="Glacial Indifference"/>
                <a:cs typeface="Glacial Indifference"/>
                <a:sym typeface="Glacial Indifference"/>
              </a:rPr>
              <a:t>are </a:t>
            </a:r>
            <a:r>
              <a:rPr lang="en-US" sz="4499" u="sng" spc="449">
                <a:solidFill>
                  <a:srgbClr val="000000"/>
                </a:solidFill>
                <a:latin typeface="Glacial Indifference"/>
                <a:ea typeface="Glacial Indifference"/>
                <a:cs typeface="Glacial Indifference"/>
                <a:sym typeface="Glacial Indifference"/>
              </a:rPr>
              <a:t>observable </a:t>
            </a:r>
            <a:r>
              <a:rPr lang="en-US" sz="4499" spc="449">
                <a:solidFill>
                  <a:srgbClr val="000000"/>
                </a:solidFill>
                <a:latin typeface="Glacial Indifference"/>
                <a:ea typeface="Glacial Indifference"/>
                <a:cs typeface="Glacial Indifference"/>
                <a:sym typeface="Glacial Indifference"/>
              </a:rPr>
              <a:t>information about you. </a:t>
            </a:r>
          </a:p>
        </p:txBody>
      </p:sp>
      <p:sp>
        <p:nvSpPr>
          <p:cNvPr id="12" name="TextBox 12"/>
          <p:cNvSpPr txBox="1"/>
          <p:nvPr/>
        </p:nvSpPr>
        <p:spPr>
          <a:xfrm>
            <a:off x="1028700" y="6305627"/>
            <a:ext cx="7406203" cy="2198371"/>
          </a:xfrm>
          <a:prstGeom prst="rect">
            <a:avLst/>
          </a:prstGeom>
        </p:spPr>
        <p:txBody>
          <a:bodyPr lIns="0" tIns="0" rIns="0" bIns="0" rtlCol="0" anchor="t">
            <a:spAutoFit/>
          </a:bodyPr>
          <a:lstStyle/>
          <a:p>
            <a:pPr marL="777238" lvl="1" indent="-388619" algn="l">
              <a:lnSpc>
                <a:spcPts val="5759"/>
              </a:lnSpc>
              <a:buFont typeface="Arial"/>
              <a:buChar char="•"/>
            </a:pPr>
            <a:r>
              <a:rPr lang="en-US" sz="3599" spc="359">
                <a:solidFill>
                  <a:srgbClr val="000000"/>
                </a:solidFill>
                <a:latin typeface="Arial MT Pro"/>
                <a:ea typeface="Arial MT Pro"/>
                <a:cs typeface="Arial MT Pro"/>
                <a:sym typeface="Arial MT Pro"/>
              </a:rPr>
              <a:t>Raw data</a:t>
            </a:r>
          </a:p>
          <a:p>
            <a:pPr marL="777238" lvl="1" indent="-388619" algn="l">
              <a:lnSpc>
                <a:spcPts val="5759"/>
              </a:lnSpc>
              <a:buFont typeface="Arial"/>
              <a:buChar char="•"/>
            </a:pPr>
            <a:r>
              <a:rPr lang="en-US" sz="3599" spc="359">
                <a:solidFill>
                  <a:srgbClr val="000000"/>
                </a:solidFill>
                <a:latin typeface="Arial MT Pro"/>
                <a:ea typeface="Arial MT Pro"/>
                <a:cs typeface="Arial MT Pro"/>
                <a:sym typeface="Arial MT Pro"/>
              </a:rPr>
              <a:t>Intention is irrelevant</a:t>
            </a:r>
          </a:p>
          <a:p>
            <a:pPr marL="777238" lvl="1" indent="-388619" algn="l">
              <a:lnSpc>
                <a:spcPts val="5759"/>
              </a:lnSpc>
              <a:buFont typeface="Arial"/>
              <a:buChar char="•"/>
            </a:pPr>
            <a:r>
              <a:rPr lang="en-US" sz="3599" spc="359">
                <a:solidFill>
                  <a:srgbClr val="000000"/>
                </a:solidFill>
                <a:latin typeface="Arial MT Pro"/>
                <a:ea typeface="Arial MT Pro"/>
                <a:cs typeface="Arial MT Pro"/>
                <a:sym typeface="Arial MT Pro"/>
              </a:rPr>
              <a:t>Meaning is inferred</a:t>
            </a:r>
          </a:p>
        </p:txBody>
      </p:sp>
      <p:sp>
        <p:nvSpPr>
          <p:cNvPr id="13" name="TextBox 7">
            <a:extLst>
              <a:ext uri="{FF2B5EF4-FFF2-40B4-BE49-F238E27FC236}">
                <a16:creationId xmlns:a16="http://schemas.microsoft.com/office/drawing/2014/main" id="{EA295F6C-A2C5-5749-4A95-986C3BC1E0C9}"/>
              </a:ext>
            </a:extLst>
          </p:cNvPr>
          <p:cNvSpPr txBox="1"/>
          <p:nvPr/>
        </p:nvSpPr>
        <p:spPr>
          <a:xfrm>
            <a:off x="1439569" y="1148565"/>
            <a:ext cx="1830081" cy="2252407"/>
          </a:xfrm>
          <a:prstGeom prst="rect">
            <a:avLst/>
          </a:prstGeom>
        </p:spPr>
        <p:txBody>
          <a:bodyPr lIns="50800" tIns="50800" rIns="50800" bIns="50800" rtlCol="0" anchor="ctr"/>
          <a:lstStyle/>
          <a:p>
            <a:pPr algn="ctr">
              <a:lnSpc>
                <a:spcPts val="11200"/>
              </a:lnSpc>
            </a:pPr>
            <a:r>
              <a:rPr lang="en-US" sz="8000" b="1" dirty="0">
                <a:solidFill>
                  <a:srgbClr val="FFFFFF"/>
                </a:solidFill>
                <a:latin typeface="Montserrat Bold"/>
                <a:ea typeface="Montserrat Bold"/>
                <a:cs typeface="Montserrat Bold"/>
                <a:sym typeface="Montserrat Bold"/>
              </a:rPr>
              <a:t>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rot="2385304">
            <a:off x="12251605" y="3973251"/>
            <a:ext cx="2523352" cy="3245469"/>
          </a:xfrm>
          <a:custGeom>
            <a:avLst/>
            <a:gdLst/>
            <a:ahLst/>
            <a:cxnLst/>
            <a:rect l="l" t="t" r="r" b="b"/>
            <a:pathLst>
              <a:path w="2523352" h="3245469">
                <a:moveTo>
                  <a:pt x="0" y="0"/>
                </a:moveTo>
                <a:lnTo>
                  <a:pt x="2523352" y="0"/>
                </a:lnTo>
                <a:lnTo>
                  <a:pt x="2523352" y="3245469"/>
                </a:lnTo>
                <a:lnTo>
                  <a:pt x="0" y="32454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10545743" y="8173392"/>
            <a:ext cx="5922225" cy="1084908"/>
          </a:xfrm>
          <a:prstGeom prst="rect">
            <a:avLst/>
          </a:prstGeom>
        </p:spPr>
        <p:txBody>
          <a:bodyPr lIns="0" tIns="0" rIns="0" bIns="0" rtlCol="0" anchor="t">
            <a:spAutoFit/>
          </a:bodyPr>
          <a:lstStyle/>
          <a:p>
            <a:pPr algn="ctr">
              <a:lnSpc>
                <a:spcPts val="4310"/>
              </a:lnSpc>
            </a:pPr>
            <a:r>
              <a:rPr lang="en-US" sz="3592" b="1" spc="359">
                <a:solidFill>
                  <a:srgbClr val="000000"/>
                </a:solidFill>
                <a:latin typeface="Glacial Indifference Bold"/>
                <a:ea typeface="Glacial Indifference Bold"/>
                <a:cs typeface="Glacial Indifference Bold"/>
                <a:sym typeface="Glacial Indifference Bold"/>
              </a:rPr>
              <a:t>WHAT DOES THIS SHAPE MEAN?</a:t>
            </a:r>
          </a:p>
        </p:txBody>
      </p:sp>
      <p:sp>
        <p:nvSpPr>
          <p:cNvPr id="4" name="TextBox 4"/>
          <p:cNvSpPr txBox="1"/>
          <p:nvPr/>
        </p:nvSpPr>
        <p:spPr>
          <a:xfrm>
            <a:off x="1028700" y="5308148"/>
            <a:ext cx="8237218" cy="1975485"/>
          </a:xfrm>
          <a:prstGeom prst="rect">
            <a:avLst/>
          </a:prstGeom>
        </p:spPr>
        <p:txBody>
          <a:bodyPr lIns="0" tIns="0" rIns="0" bIns="0" rtlCol="0" anchor="t">
            <a:spAutoFit/>
          </a:bodyPr>
          <a:lstStyle/>
          <a:p>
            <a:pPr algn="ctr">
              <a:lnSpc>
                <a:spcPts val="7680"/>
              </a:lnSpc>
              <a:spcBef>
                <a:spcPct val="0"/>
              </a:spcBef>
            </a:pPr>
            <a:r>
              <a:rPr lang="en-US" sz="4800" spc="480" dirty="0">
                <a:solidFill>
                  <a:srgbClr val="000000"/>
                </a:solidFill>
                <a:latin typeface="Arial MT Pro"/>
                <a:ea typeface="Arial MT Pro"/>
                <a:cs typeface="Arial MT Pro"/>
                <a:sym typeface="Arial MT Pro"/>
              </a:rPr>
              <a:t>Judgment assigns </a:t>
            </a:r>
            <a:r>
              <a:rPr lang="en-US" sz="4800" b="1" spc="480" dirty="0">
                <a:solidFill>
                  <a:srgbClr val="000000"/>
                </a:solidFill>
                <a:latin typeface="Arial MT Pro Bold"/>
                <a:ea typeface="Arial MT Pro Bold"/>
                <a:cs typeface="Arial MT Pro Bold"/>
                <a:sym typeface="Arial MT Pro Bold"/>
              </a:rPr>
              <a:t>meaning </a:t>
            </a:r>
            <a:r>
              <a:rPr lang="en-US" sz="4800" spc="480" dirty="0">
                <a:solidFill>
                  <a:srgbClr val="000000"/>
                </a:solidFill>
                <a:latin typeface="Arial MT Pro"/>
                <a:ea typeface="Arial MT Pro"/>
                <a:cs typeface="Arial MT Pro"/>
                <a:sym typeface="Arial MT Pro"/>
              </a:rPr>
              <a:t>to signals.</a:t>
            </a:r>
          </a:p>
        </p:txBody>
      </p:sp>
      <p:grpSp>
        <p:nvGrpSpPr>
          <p:cNvPr id="5" name="Group 5">
            <a:extLst>
              <a:ext uri="{C183D7F6-B498-43B3-948B-1728B52AA6E4}">
                <adec:decorative xmlns:adec="http://schemas.microsoft.com/office/drawing/2017/decorative" val="1"/>
              </a:ext>
            </a:extLst>
          </p:cNvPr>
          <p:cNvGrpSpPr/>
          <p:nvPr/>
        </p:nvGrpSpPr>
        <p:grpSpPr>
          <a:xfrm>
            <a:off x="2270642" y="1827936"/>
            <a:ext cx="16550203" cy="1110658"/>
            <a:chOff x="0" y="0"/>
            <a:chExt cx="4358901" cy="292519"/>
          </a:xfrm>
        </p:grpSpPr>
        <p:sp>
          <p:nvSpPr>
            <p:cNvPr id="6" name="Freeform 6"/>
            <p:cNvSpPr/>
            <p:nvPr/>
          </p:nvSpPr>
          <p:spPr>
            <a:xfrm>
              <a:off x="0" y="0"/>
              <a:ext cx="4358901" cy="292519"/>
            </a:xfrm>
            <a:custGeom>
              <a:avLst/>
              <a:gdLst/>
              <a:ahLst/>
              <a:cxnLst/>
              <a:rect l="l" t="t" r="r" b="b"/>
              <a:pathLst>
                <a:path w="4358901" h="292519">
                  <a:moveTo>
                    <a:pt x="0" y="0"/>
                  </a:moveTo>
                  <a:lnTo>
                    <a:pt x="4358901" y="0"/>
                  </a:lnTo>
                  <a:lnTo>
                    <a:pt x="4358901" y="292519"/>
                  </a:lnTo>
                  <a:lnTo>
                    <a:pt x="0" y="292519"/>
                  </a:lnTo>
                  <a:close/>
                </a:path>
              </a:pathLst>
            </a:custGeom>
            <a:solidFill>
              <a:srgbClr val="E7E1D8"/>
            </a:solidFill>
          </p:spPr>
          <p:txBody>
            <a:bodyPr/>
            <a:lstStyle/>
            <a:p>
              <a:endParaRPr lang="en-US"/>
            </a:p>
          </p:txBody>
        </p:sp>
        <p:sp>
          <p:nvSpPr>
            <p:cNvPr id="7" name="TextBox 7"/>
            <p:cNvSpPr txBox="1"/>
            <p:nvPr/>
          </p:nvSpPr>
          <p:spPr>
            <a:xfrm>
              <a:off x="0" y="-57150"/>
              <a:ext cx="4358901" cy="349669"/>
            </a:xfrm>
            <a:prstGeom prst="rect">
              <a:avLst/>
            </a:prstGeom>
          </p:spPr>
          <p:txBody>
            <a:bodyPr lIns="50800" tIns="50800" rIns="50800" bIns="50800" rtlCol="0" anchor="ctr"/>
            <a:lstStyle/>
            <a:p>
              <a:pPr algn="ctr">
                <a:lnSpc>
                  <a:spcPts val="3547"/>
                </a:lnSpc>
              </a:pPr>
              <a:endParaRPr/>
            </a:p>
          </p:txBody>
        </p:sp>
      </p:grpSp>
      <p:sp>
        <p:nvSpPr>
          <p:cNvPr id="9" name="Freeform 9" descr="Number 2 in a dark blue circle."/>
          <p:cNvSpPr/>
          <p:nvPr/>
        </p:nvSpPr>
        <p:spPr>
          <a:xfrm>
            <a:off x="1228406" y="1257062"/>
            <a:ext cx="2252407" cy="225240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a:ln w="76200" cap="sq">
            <a:solidFill>
              <a:srgbClr val="FFFFFF"/>
            </a:solidFill>
            <a:prstDash val="solid"/>
            <a:miter/>
          </a:ln>
        </p:spPr>
        <p:txBody>
          <a:bodyPr/>
          <a:lstStyle/>
          <a:p>
            <a:endParaRPr lang="en-US"/>
          </a:p>
        </p:txBody>
      </p:sp>
      <p:sp>
        <p:nvSpPr>
          <p:cNvPr id="11" name="TextBox 11"/>
          <p:cNvSpPr txBox="1">
            <a:spLocks noGrp="1"/>
          </p:cNvSpPr>
          <p:nvPr>
            <p:ph type="title" idx="4294967295"/>
          </p:nvPr>
        </p:nvSpPr>
        <p:spPr>
          <a:xfrm>
            <a:off x="4272718" y="2280583"/>
            <a:ext cx="9443282" cy="121828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0" eaLnBrk="1" fontAlgn="auto" latinLnBrk="0" hangingPunct="1">
              <a:lnSpc>
                <a:spcPts val="9499"/>
              </a:lnSpc>
              <a:spcBef>
                <a:spcPts val="0"/>
              </a:spcBef>
              <a:spcAft>
                <a:spcPts val="0"/>
              </a:spcAft>
              <a:buClrTx/>
              <a:buSzTx/>
              <a:buFontTx/>
              <a:buNone/>
              <a:tabLst/>
              <a:defRPr/>
            </a:pPr>
            <a:r>
              <a:rPr kumimoji="0" lang="en-US" sz="9499" b="1" i="0" u="none" strike="noStrike" kern="1200" cap="none" spc="284" normalizeH="0" baseline="0" noProof="0" dirty="0">
                <a:ln>
                  <a:noFill/>
                </a:ln>
                <a:solidFill>
                  <a:srgbClr val="113946"/>
                </a:solidFill>
                <a:effectLst/>
                <a:uLnTx/>
                <a:uFillTx/>
                <a:latin typeface="Montserrat Bold"/>
                <a:ea typeface="Montserrat Bold"/>
                <a:cs typeface="Montserrat Bold"/>
                <a:sym typeface="Montserrat Bold"/>
              </a:rPr>
              <a:t>JUDGMENT</a:t>
            </a:r>
          </a:p>
        </p:txBody>
      </p:sp>
      <p:sp>
        <p:nvSpPr>
          <p:cNvPr id="12" name="TextBox 12"/>
          <p:cNvSpPr txBox="1"/>
          <p:nvPr/>
        </p:nvSpPr>
        <p:spPr>
          <a:xfrm>
            <a:off x="4272718" y="1515199"/>
            <a:ext cx="10662482" cy="705321"/>
          </a:xfrm>
          <a:prstGeom prst="rect">
            <a:avLst/>
          </a:prstGeom>
        </p:spPr>
        <p:txBody>
          <a:bodyPr wrap="square" lIns="0" tIns="0" rIns="0" bIns="0" rtlCol="0" anchor="t">
            <a:spAutoFit/>
          </a:bodyPr>
          <a:lstStyle/>
          <a:p>
            <a:pPr marL="0" lvl="0" indent="0" algn="just">
              <a:lnSpc>
                <a:spcPts val="5499"/>
              </a:lnSpc>
            </a:pPr>
            <a:r>
              <a:rPr lang="en-US" sz="5499" b="1" spc="164" dirty="0">
                <a:solidFill>
                  <a:srgbClr val="113946"/>
                </a:solidFill>
                <a:latin typeface="Montserrat Bold"/>
                <a:ea typeface="Montserrat Bold"/>
                <a:cs typeface="Montserrat Bold"/>
                <a:sym typeface="Montserrat Bold"/>
              </a:rPr>
              <a:t>SIGNALS ARE SUBJECT TO</a:t>
            </a:r>
          </a:p>
        </p:txBody>
      </p:sp>
      <p:sp>
        <p:nvSpPr>
          <p:cNvPr id="13" name="TextBox 7">
            <a:extLst>
              <a:ext uri="{FF2B5EF4-FFF2-40B4-BE49-F238E27FC236}">
                <a16:creationId xmlns:a16="http://schemas.microsoft.com/office/drawing/2014/main" id="{9C3364F1-94C3-7708-DC96-BC945D27252E}"/>
              </a:ext>
            </a:extLst>
          </p:cNvPr>
          <p:cNvSpPr txBox="1"/>
          <p:nvPr/>
        </p:nvSpPr>
        <p:spPr>
          <a:xfrm>
            <a:off x="1439569" y="1148565"/>
            <a:ext cx="1830081" cy="2252407"/>
          </a:xfrm>
          <a:prstGeom prst="rect">
            <a:avLst/>
          </a:prstGeom>
        </p:spPr>
        <p:txBody>
          <a:bodyPr lIns="50800" tIns="50800" rIns="50800" bIns="50800" rtlCol="0" anchor="ctr"/>
          <a:lstStyle/>
          <a:p>
            <a:pPr algn="ctr">
              <a:lnSpc>
                <a:spcPts val="11200"/>
              </a:lnSpc>
            </a:pPr>
            <a:r>
              <a:rPr lang="en-US" sz="8000" b="1" dirty="0">
                <a:solidFill>
                  <a:srgbClr val="FFFFFF"/>
                </a:solidFill>
                <a:latin typeface="Montserrat Bold"/>
                <a:ea typeface="Montserrat Bold"/>
                <a:cs typeface="Montserrat Bold"/>
                <a:sym typeface="Montserrat Bold"/>
              </a:rPr>
              <a:t>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12036980" y="4707399"/>
            <a:ext cx="3703320" cy="4114800"/>
          </a:xfrm>
          <a:custGeom>
            <a:avLst/>
            <a:gdLst/>
            <a:ahLst/>
            <a:cxnLst/>
            <a:rect l="l" t="t" r="r" b="b"/>
            <a:pathLst>
              <a:path w="3703320" h="4114800">
                <a:moveTo>
                  <a:pt x="0" y="0"/>
                </a:moveTo>
                <a:lnTo>
                  <a:pt x="3703320" y="0"/>
                </a:lnTo>
                <a:lnTo>
                  <a:pt x="370332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1028700" y="6623828"/>
            <a:ext cx="9168172" cy="2198371"/>
          </a:xfrm>
          <a:prstGeom prst="rect">
            <a:avLst/>
          </a:prstGeom>
        </p:spPr>
        <p:txBody>
          <a:bodyPr lIns="0" tIns="0" rIns="0" bIns="0" rtlCol="0" anchor="t">
            <a:spAutoFit/>
          </a:bodyPr>
          <a:lstStyle/>
          <a:p>
            <a:pPr marL="777238" lvl="1" indent="-388619" algn="l">
              <a:lnSpc>
                <a:spcPts val="5759"/>
              </a:lnSpc>
              <a:buFont typeface="Arial"/>
              <a:buChar char="•"/>
            </a:pPr>
            <a:r>
              <a:rPr lang="en-US" sz="3599" spc="359">
                <a:solidFill>
                  <a:srgbClr val="000000"/>
                </a:solidFill>
                <a:latin typeface="Arial MT Pro"/>
                <a:ea typeface="Arial MT Pro"/>
                <a:cs typeface="Arial MT Pro"/>
                <a:sym typeface="Arial MT Pro"/>
              </a:rPr>
              <a:t>A natural survival mechanism.</a:t>
            </a:r>
          </a:p>
          <a:p>
            <a:pPr marL="777238" lvl="1" indent="-388619" algn="l">
              <a:lnSpc>
                <a:spcPts val="5759"/>
              </a:lnSpc>
              <a:buFont typeface="Arial"/>
              <a:buChar char="•"/>
            </a:pPr>
            <a:r>
              <a:rPr lang="en-US" sz="3599" spc="359">
                <a:solidFill>
                  <a:srgbClr val="000000"/>
                </a:solidFill>
                <a:latin typeface="Arial MT Pro"/>
                <a:ea typeface="Arial MT Pro"/>
                <a:cs typeface="Arial MT Pro"/>
                <a:sym typeface="Arial MT Pro"/>
              </a:rPr>
              <a:t>Neither malicious nor intentional.</a:t>
            </a:r>
          </a:p>
          <a:p>
            <a:pPr marL="777238" lvl="1" indent="-388619" algn="l">
              <a:lnSpc>
                <a:spcPts val="5759"/>
              </a:lnSpc>
              <a:buFont typeface="Arial"/>
              <a:buChar char="•"/>
            </a:pPr>
            <a:r>
              <a:rPr lang="en-US" sz="3599" spc="359">
                <a:solidFill>
                  <a:srgbClr val="000000"/>
                </a:solidFill>
                <a:latin typeface="Arial MT Pro"/>
                <a:ea typeface="Arial MT Pro"/>
                <a:cs typeface="Arial MT Pro"/>
                <a:sym typeface="Arial MT Pro"/>
              </a:rPr>
              <a:t>Prioritizes speed over accuracy.</a:t>
            </a:r>
          </a:p>
        </p:txBody>
      </p:sp>
      <p:sp>
        <p:nvSpPr>
          <p:cNvPr id="4" name="TextBox 4"/>
          <p:cNvSpPr txBox="1"/>
          <p:nvPr/>
        </p:nvSpPr>
        <p:spPr>
          <a:xfrm>
            <a:off x="1028700" y="4650112"/>
            <a:ext cx="9168172" cy="1771650"/>
          </a:xfrm>
          <a:prstGeom prst="rect">
            <a:avLst/>
          </a:prstGeom>
        </p:spPr>
        <p:txBody>
          <a:bodyPr lIns="0" tIns="0" rIns="0" bIns="0" rtlCol="0" anchor="t">
            <a:spAutoFit/>
          </a:bodyPr>
          <a:lstStyle/>
          <a:p>
            <a:pPr algn="l">
              <a:lnSpc>
                <a:spcPts val="4680"/>
              </a:lnSpc>
            </a:pPr>
            <a:r>
              <a:rPr lang="en-US" sz="3900" b="1" spc="390">
                <a:solidFill>
                  <a:srgbClr val="000000"/>
                </a:solidFill>
                <a:latin typeface="Glacial Indifference Bold"/>
                <a:ea typeface="Glacial Indifference Bold"/>
                <a:cs typeface="Glacial Indifference Bold"/>
                <a:sym typeface="Glacial Indifference Bold"/>
              </a:rPr>
              <a:t>Judgement </a:t>
            </a:r>
            <a:r>
              <a:rPr lang="en-US" sz="3900" spc="390">
                <a:solidFill>
                  <a:srgbClr val="000000"/>
                </a:solidFill>
                <a:latin typeface="Glacial Indifference"/>
                <a:ea typeface="Glacial Indifference"/>
                <a:cs typeface="Glacial Indifference"/>
                <a:sym typeface="Glacial Indifference"/>
              </a:rPr>
              <a:t>is an automatic, immediate, and subconscious process used to assess threats.</a:t>
            </a:r>
          </a:p>
        </p:txBody>
      </p:sp>
      <p:grpSp>
        <p:nvGrpSpPr>
          <p:cNvPr id="5" name="Group 5">
            <a:extLst>
              <a:ext uri="{C183D7F6-B498-43B3-948B-1728B52AA6E4}">
                <adec:decorative xmlns:adec="http://schemas.microsoft.com/office/drawing/2017/decorative" val="1"/>
              </a:ext>
            </a:extLst>
          </p:cNvPr>
          <p:cNvGrpSpPr/>
          <p:nvPr/>
        </p:nvGrpSpPr>
        <p:grpSpPr>
          <a:xfrm>
            <a:off x="2270642" y="1827936"/>
            <a:ext cx="16550203" cy="1110658"/>
            <a:chOff x="0" y="0"/>
            <a:chExt cx="4358901" cy="292519"/>
          </a:xfrm>
        </p:grpSpPr>
        <p:sp>
          <p:nvSpPr>
            <p:cNvPr id="6" name="Freeform 6"/>
            <p:cNvSpPr/>
            <p:nvPr/>
          </p:nvSpPr>
          <p:spPr>
            <a:xfrm>
              <a:off x="0" y="0"/>
              <a:ext cx="4358901" cy="292519"/>
            </a:xfrm>
            <a:custGeom>
              <a:avLst/>
              <a:gdLst/>
              <a:ahLst/>
              <a:cxnLst/>
              <a:rect l="l" t="t" r="r" b="b"/>
              <a:pathLst>
                <a:path w="4358901" h="292519">
                  <a:moveTo>
                    <a:pt x="0" y="0"/>
                  </a:moveTo>
                  <a:lnTo>
                    <a:pt x="4358901" y="0"/>
                  </a:lnTo>
                  <a:lnTo>
                    <a:pt x="4358901" y="292519"/>
                  </a:lnTo>
                  <a:lnTo>
                    <a:pt x="0" y="292519"/>
                  </a:lnTo>
                  <a:close/>
                </a:path>
              </a:pathLst>
            </a:custGeom>
            <a:solidFill>
              <a:srgbClr val="E7E1D8"/>
            </a:solidFill>
          </p:spPr>
          <p:txBody>
            <a:bodyPr/>
            <a:lstStyle/>
            <a:p>
              <a:endParaRPr lang="en-US"/>
            </a:p>
          </p:txBody>
        </p:sp>
        <p:sp>
          <p:nvSpPr>
            <p:cNvPr id="7" name="TextBox 7"/>
            <p:cNvSpPr txBox="1"/>
            <p:nvPr/>
          </p:nvSpPr>
          <p:spPr>
            <a:xfrm>
              <a:off x="0" y="-57150"/>
              <a:ext cx="4358901" cy="349669"/>
            </a:xfrm>
            <a:prstGeom prst="rect">
              <a:avLst/>
            </a:prstGeom>
          </p:spPr>
          <p:txBody>
            <a:bodyPr lIns="50800" tIns="50800" rIns="50800" bIns="50800" rtlCol="0" anchor="ctr"/>
            <a:lstStyle/>
            <a:p>
              <a:pPr algn="ctr">
                <a:lnSpc>
                  <a:spcPts val="3547"/>
                </a:lnSpc>
              </a:pPr>
              <a:endParaRPr/>
            </a:p>
          </p:txBody>
        </p:sp>
      </p:grpSp>
      <p:sp>
        <p:nvSpPr>
          <p:cNvPr id="9" name="Freeform 9" descr="Number 2 in a dark blue circle."/>
          <p:cNvSpPr/>
          <p:nvPr/>
        </p:nvSpPr>
        <p:spPr>
          <a:xfrm>
            <a:off x="1228406" y="1257062"/>
            <a:ext cx="2252407" cy="225240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a:ln w="76200" cap="sq">
            <a:solidFill>
              <a:srgbClr val="FFFFFF"/>
            </a:solidFill>
            <a:prstDash val="solid"/>
            <a:miter/>
          </a:ln>
        </p:spPr>
        <p:txBody>
          <a:bodyPr/>
          <a:lstStyle/>
          <a:p>
            <a:endParaRPr lang="en-US"/>
          </a:p>
        </p:txBody>
      </p:sp>
      <p:sp>
        <p:nvSpPr>
          <p:cNvPr id="11" name="TextBox 11"/>
          <p:cNvSpPr txBox="1">
            <a:spLocks noGrp="1"/>
          </p:cNvSpPr>
          <p:nvPr>
            <p:ph type="title" idx="4294967295"/>
          </p:nvPr>
        </p:nvSpPr>
        <p:spPr>
          <a:xfrm>
            <a:off x="4272719" y="2280583"/>
            <a:ext cx="7831030" cy="126047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0" eaLnBrk="1" fontAlgn="auto" latinLnBrk="0" hangingPunct="1">
              <a:lnSpc>
                <a:spcPts val="9499"/>
              </a:lnSpc>
              <a:spcBef>
                <a:spcPts val="0"/>
              </a:spcBef>
              <a:spcAft>
                <a:spcPts val="0"/>
              </a:spcAft>
              <a:buClrTx/>
              <a:buSzTx/>
              <a:buFontTx/>
              <a:buNone/>
              <a:tabLst/>
              <a:defRPr/>
            </a:pPr>
            <a:r>
              <a:rPr kumimoji="0" lang="en-US" sz="9499" b="1" i="0" u="none" strike="noStrike" kern="1200" cap="none" spc="284" normalizeH="0" baseline="0" noProof="0" dirty="0">
                <a:ln>
                  <a:noFill/>
                </a:ln>
                <a:solidFill>
                  <a:srgbClr val="113946"/>
                </a:solidFill>
                <a:effectLst/>
                <a:uLnTx/>
                <a:uFillTx/>
                <a:latin typeface="Montserrat Bold"/>
                <a:ea typeface="Montserrat Bold"/>
                <a:cs typeface="Montserrat Bold"/>
                <a:sym typeface="Montserrat Bold"/>
              </a:rPr>
              <a:t>JUDGMENT</a:t>
            </a:r>
          </a:p>
        </p:txBody>
      </p:sp>
      <p:sp>
        <p:nvSpPr>
          <p:cNvPr id="12" name="TextBox 12"/>
          <p:cNvSpPr txBox="1"/>
          <p:nvPr/>
        </p:nvSpPr>
        <p:spPr>
          <a:xfrm>
            <a:off x="4272719" y="1515199"/>
            <a:ext cx="7831030" cy="730250"/>
          </a:xfrm>
          <a:prstGeom prst="rect">
            <a:avLst/>
          </a:prstGeom>
        </p:spPr>
        <p:txBody>
          <a:bodyPr lIns="0" tIns="0" rIns="0" bIns="0" rtlCol="0" anchor="t">
            <a:spAutoFit/>
          </a:bodyPr>
          <a:lstStyle/>
          <a:p>
            <a:pPr marL="0" lvl="0" indent="0" algn="just">
              <a:lnSpc>
                <a:spcPts val="5499"/>
              </a:lnSpc>
            </a:pPr>
            <a:r>
              <a:rPr lang="en-US" sz="5499" b="1" spc="164">
                <a:solidFill>
                  <a:srgbClr val="113946"/>
                </a:solidFill>
                <a:latin typeface="Montserrat Bold"/>
                <a:ea typeface="Montserrat Bold"/>
                <a:cs typeface="Montserrat Bold"/>
                <a:sym typeface="Montserrat Bold"/>
              </a:rPr>
              <a:t>UNDERSTANDING</a:t>
            </a:r>
          </a:p>
        </p:txBody>
      </p:sp>
      <p:sp>
        <p:nvSpPr>
          <p:cNvPr id="13" name="TextBox 7">
            <a:extLst>
              <a:ext uri="{FF2B5EF4-FFF2-40B4-BE49-F238E27FC236}">
                <a16:creationId xmlns:a16="http://schemas.microsoft.com/office/drawing/2014/main" id="{14CE7A59-D173-1E4B-557F-688DE36EB369}"/>
              </a:ext>
            </a:extLst>
          </p:cNvPr>
          <p:cNvSpPr txBox="1"/>
          <p:nvPr/>
        </p:nvSpPr>
        <p:spPr>
          <a:xfrm>
            <a:off x="1439569" y="1148565"/>
            <a:ext cx="1830081" cy="2252407"/>
          </a:xfrm>
          <a:prstGeom prst="rect">
            <a:avLst/>
          </a:prstGeom>
        </p:spPr>
        <p:txBody>
          <a:bodyPr lIns="50800" tIns="50800" rIns="50800" bIns="50800" rtlCol="0" anchor="ctr"/>
          <a:lstStyle/>
          <a:p>
            <a:pPr algn="ctr">
              <a:lnSpc>
                <a:spcPts val="11200"/>
              </a:lnSpc>
            </a:pPr>
            <a:r>
              <a:rPr lang="en-US" sz="8000" b="1" dirty="0">
                <a:solidFill>
                  <a:srgbClr val="FFFFFF"/>
                </a:solidFill>
                <a:latin typeface="Montserrat Bold"/>
                <a:ea typeface="Montserrat Bold"/>
                <a:cs typeface="Montserrat Bold"/>
                <a:sym typeface="Montserrat Bold"/>
              </a:rPr>
              <a:t>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15556" y="6859415"/>
            <a:ext cx="9168172" cy="2198371"/>
          </a:xfrm>
          <a:prstGeom prst="rect">
            <a:avLst/>
          </a:prstGeom>
        </p:spPr>
        <p:txBody>
          <a:bodyPr lIns="0" tIns="0" rIns="0" bIns="0" rtlCol="0" anchor="t">
            <a:spAutoFit/>
          </a:bodyPr>
          <a:lstStyle/>
          <a:p>
            <a:pPr marL="777238" lvl="1" indent="-388619" algn="l">
              <a:lnSpc>
                <a:spcPts val="5759"/>
              </a:lnSpc>
              <a:buFont typeface="Arial"/>
              <a:buChar char="•"/>
            </a:pPr>
            <a:r>
              <a:rPr lang="en-US" sz="3599" spc="359">
                <a:solidFill>
                  <a:srgbClr val="000000"/>
                </a:solidFill>
                <a:latin typeface="Arial MT Pro"/>
                <a:ea typeface="Arial MT Pro"/>
                <a:cs typeface="Arial MT Pro"/>
                <a:sym typeface="Arial MT Pro"/>
              </a:rPr>
              <a:t>A blueprint for interactions</a:t>
            </a:r>
          </a:p>
          <a:p>
            <a:pPr marL="777238" lvl="1" indent="-388619" algn="l">
              <a:lnSpc>
                <a:spcPts val="5759"/>
              </a:lnSpc>
              <a:buFont typeface="Arial"/>
              <a:buChar char="•"/>
            </a:pPr>
            <a:r>
              <a:rPr lang="en-US" sz="3599" spc="359">
                <a:solidFill>
                  <a:srgbClr val="000000"/>
                </a:solidFill>
                <a:latin typeface="Arial MT Pro"/>
                <a:ea typeface="Arial MT Pro"/>
                <a:cs typeface="Arial MT Pro"/>
                <a:sym typeface="Arial MT Pro"/>
              </a:rPr>
              <a:t>Rarely accurate</a:t>
            </a:r>
          </a:p>
          <a:p>
            <a:pPr marL="777238" lvl="1" indent="-388619" algn="l">
              <a:lnSpc>
                <a:spcPts val="5759"/>
              </a:lnSpc>
              <a:buFont typeface="Arial"/>
              <a:buChar char="•"/>
            </a:pPr>
            <a:r>
              <a:rPr lang="en-US" sz="3599" spc="359">
                <a:solidFill>
                  <a:srgbClr val="000000"/>
                </a:solidFill>
                <a:latin typeface="Arial MT Pro"/>
                <a:ea typeface="Arial MT Pro"/>
                <a:cs typeface="Arial MT Pro"/>
                <a:sym typeface="Arial MT Pro"/>
              </a:rPr>
              <a:t>Always powerful</a:t>
            </a:r>
          </a:p>
        </p:txBody>
      </p:sp>
      <p:sp>
        <p:nvSpPr>
          <p:cNvPr id="3" name="TextBox 3"/>
          <p:cNvSpPr txBox="1"/>
          <p:nvPr/>
        </p:nvSpPr>
        <p:spPr>
          <a:xfrm>
            <a:off x="1831499" y="4497215"/>
            <a:ext cx="8336287" cy="1771650"/>
          </a:xfrm>
          <a:prstGeom prst="rect">
            <a:avLst/>
          </a:prstGeom>
        </p:spPr>
        <p:txBody>
          <a:bodyPr lIns="0" tIns="0" rIns="0" bIns="0" rtlCol="0" anchor="t">
            <a:spAutoFit/>
          </a:bodyPr>
          <a:lstStyle/>
          <a:p>
            <a:pPr algn="l">
              <a:lnSpc>
                <a:spcPts val="4680"/>
              </a:lnSpc>
            </a:pPr>
            <a:r>
              <a:rPr lang="en-US" sz="3900" b="1" spc="390">
                <a:solidFill>
                  <a:srgbClr val="000000"/>
                </a:solidFill>
                <a:latin typeface="Glacial Indifference Bold"/>
                <a:ea typeface="Glacial Indifference Bold"/>
                <a:cs typeface="Glacial Indifference Bold"/>
                <a:sym typeface="Glacial Indifference Bold"/>
              </a:rPr>
              <a:t>Impressions </a:t>
            </a:r>
            <a:r>
              <a:rPr lang="en-US" sz="3900" spc="390">
                <a:solidFill>
                  <a:srgbClr val="000000"/>
                </a:solidFill>
                <a:latin typeface="Glacial Indifference"/>
                <a:ea typeface="Glacial Indifference"/>
                <a:cs typeface="Glacial Indifference"/>
                <a:sym typeface="Glacial Indifference"/>
              </a:rPr>
              <a:t>are the picture of you that starts forming in someone’s mind.</a:t>
            </a:r>
          </a:p>
        </p:txBody>
      </p:sp>
      <p:sp>
        <p:nvSpPr>
          <p:cNvPr id="4" name="Freeform 4">
            <a:extLst>
              <a:ext uri="{C183D7F6-B498-43B3-948B-1728B52AA6E4}">
                <adec:decorative xmlns:adec="http://schemas.microsoft.com/office/drawing/2017/decorative" val="1"/>
              </a:ext>
            </a:extLst>
          </p:cNvPr>
          <p:cNvSpPr/>
          <p:nvPr/>
        </p:nvSpPr>
        <p:spPr>
          <a:xfrm>
            <a:off x="12095133" y="4221197"/>
            <a:ext cx="4926094" cy="5171752"/>
          </a:xfrm>
          <a:custGeom>
            <a:avLst/>
            <a:gdLst/>
            <a:ahLst/>
            <a:cxnLst/>
            <a:rect l="l" t="t" r="r" b="b"/>
            <a:pathLst>
              <a:path w="4926094" h="5171752">
                <a:moveTo>
                  <a:pt x="0" y="0"/>
                </a:moveTo>
                <a:lnTo>
                  <a:pt x="4926094" y="0"/>
                </a:lnTo>
                <a:lnTo>
                  <a:pt x="4926094" y="5171752"/>
                </a:lnTo>
                <a:lnTo>
                  <a:pt x="0" y="517175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a:extLst>
              <a:ext uri="{C183D7F6-B498-43B3-948B-1728B52AA6E4}">
                <adec:decorative xmlns:adec="http://schemas.microsoft.com/office/drawing/2017/decorative" val="1"/>
              </a:ext>
            </a:extLst>
          </p:cNvPr>
          <p:cNvSpPr/>
          <p:nvPr/>
        </p:nvSpPr>
        <p:spPr>
          <a:xfrm>
            <a:off x="13081277" y="5060463"/>
            <a:ext cx="2631302" cy="3002912"/>
          </a:xfrm>
          <a:custGeom>
            <a:avLst/>
            <a:gdLst/>
            <a:ahLst/>
            <a:cxnLst/>
            <a:rect l="l" t="t" r="r" b="b"/>
            <a:pathLst>
              <a:path w="2631302" h="3002912">
                <a:moveTo>
                  <a:pt x="0" y="0"/>
                </a:moveTo>
                <a:lnTo>
                  <a:pt x="2631302" y="0"/>
                </a:lnTo>
                <a:lnTo>
                  <a:pt x="2631302" y="3002912"/>
                </a:lnTo>
                <a:lnTo>
                  <a:pt x="0" y="3002912"/>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grpSp>
        <p:nvGrpSpPr>
          <p:cNvPr id="6" name="Group 6">
            <a:extLst>
              <a:ext uri="{C183D7F6-B498-43B3-948B-1728B52AA6E4}">
                <adec:decorative xmlns:adec="http://schemas.microsoft.com/office/drawing/2017/decorative" val="1"/>
              </a:ext>
            </a:extLst>
          </p:cNvPr>
          <p:cNvGrpSpPr/>
          <p:nvPr/>
        </p:nvGrpSpPr>
        <p:grpSpPr>
          <a:xfrm>
            <a:off x="2270642" y="1827936"/>
            <a:ext cx="16550203" cy="1110658"/>
            <a:chOff x="0" y="0"/>
            <a:chExt cx="4358901" cy="292519"/>
          </a:xfrm>
        </p:grpSpPr>
        <p:sp>
          <p:nvSpPr>
            <p:cNvPr id="7" name="Freeform 7"/>
            <p:cNvSpPr/>
            <p:nvPr/>
          </p:nvSpPr>
          <p:spPr>
            <a:xfrm>
              <a:off x="0" y="0"/>
              <a:ext cx="4358901" cy="292519"/>
            </a:xfrm>
            <a:custGeom>
              <a:avLst/>
              <a:gdLst/>
              <a:ahLst/>
              <a:cxnLst/>
              <a:rect l="l" t="t" r="r" b="b"/>
              <a:pathLst>
                <a:path w="4358901" h="292519">
                  <a:moveTo>
                    <a:pt x="0" y="0"/>
                  </a:moveTo>
                  <a:lnTo>
                    <a:pt x="4358901" y="0"/>
                  </a:lnTo>
                  <a:lnTo>
                    <a:pt x="4358901" y="292519"/>
                  </a:lnTo>
                  <a:lnTo>
                    <a:pt x="0" y="292519"/>
                  </a:lnTo>
                  <a:close/>
                </a:path>
              </a:pathLst>
            </a:custGeom>
            <a:solidFill>
              <a:srgbClr val="E7E1D8"/>
            </a:solidFill>
          </p:spPr>
          <p:txBody>
            <a:bodyPr/>
            <a:lstStyle/>
            <a:p>
              <a:endParaRPr lang="en-US"/>
            </a:p>
          </p:txBody>
        </p:sp>
        <p:sp>
          <p:nvSpPr>
            <p:cNvPr id="8" name="TextBox 8"/>
            <p:cNvSpPr txBox="1"/>
            <p:nvPr/>
          </p:nvSpPr>
          <p:spPr>
            <a:xfrm>
              <a:off x="0" y="-57150"/>
              <a:ext cx="4358901" cy="349669"/>
            </a:xfrm>
            <a:prstGeom prst="rect">
              <a:avLst/>
            </a:prstGeom>
          </p:spPr>
          <p:txBody>
            <a:bodyPr lIns="50800" tIns="50800" rIns="50800" bIns="50800" rtlCol="0" anchor="ctr"/>
            <a:lstStyle/>
            <a:p>
              <a:pPr algn="ctr">
                <a:lnSpc>
                  <a:spcPts val="3547"/>
                </a:lnSpc>
              </a:pPr>
              <a:endParaRPr/>
            </a:p>
          </p:txBody>
        </p:sp>
      </p:grpSp>
      <p:sp>
        <p:nvSpPr>
          <p:cNvPr id="10" name="Freeform 10" descr="Number three in a dark blue circle. "/>
          <p:cNvSpPr/>
          <p:nvPr/>
        </p:nvSpPr>
        <p:spPr>
          <a:xfrm>
            <a:off x="1228406" y="1257062"/>
            <a:ext cx="2252407" cy="225240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a:ln w="76200" cap="sq">
            <a:solidFill>
              <a:srgbClr val="FFFFFF"/>
            </a:solidFill>
            <a:prstDash val="solid"/>
            <a:miter/>
          </a:ln>
        </p:spPr>
        <p:txBody>
          <a:bodyPr/>
          <a:lstStyle/>
          <a:p>
            <a:endParaRPr lang="en-US"/>
          </a:p>
        </p:txBody>
      </p:sp>
      <p:sp>
        <p:nvSpPr>
          <p:cNvPr id="12" name="TextBox 12"/>
          <p:cNvSpPr txBox="1">
            <a:spLocks noGrp="1"/>
          </p:cNvSpPr>
          <p:nvPr>
            <p:ph type="title" idx="4294967295"/>
          </p:nvPr>
        </p:nvSpPr>
        <p:spPr>
          <a:xfrm>
            <a:off x="4272719" y="2280583"/>
            <a:ext cx="9657927" cy="126047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0" eaLnBrk="1" fontAlgn="auto" latinLnBrk="0" hangingPunct="1">
              <a:lnSpc>
                <a:spcPts val="9499"/>
              </a:lnSpc>
              <a:spcBef>
                <a:spcPts val="0"/>
              </a:spcBef>
              <a:spcAft>
                <a:spcPts val="0"/>
              </a:spcAft>
              <a:buClrTx/>
              <a:buSzTx/>
              <a:buFontTx/>
              <a:buNone/>
              <a:tabLst/>
              <a:defRPr/>
            </a:pPr>
            <a:r>
              <a:rPr kumimoji="0" lang="en-US" sz="9499" b="1" i="0" u="none" strike="noStrike" kern="1200" cap="none" spc="284" normalizeH="0" baseline="0" noProof="0" dirty="0">
                <a:ln>
                  <a:noFill/>
                </a:ln>
                <a:solidFill>
                  <a:srgbClr val="113946"/>
                </a:solidFill>
                <a:effectLst/>
                <a:uLnTx/>
                <a:uFillTx/>
                <a:latin typeface="Montserrat Bold"/>
                <a:ea typeface="Montserrat Bold"/>
                <a:cs typeface="Montserrat Bold"/>
                <a:sym typeface="Montserrat Bold"/>
              </a:rPr>
              <a:t>IMPRESSIONS</a:t>
            </a:r>
          </a:p>
        </p:txBody>
      </p:sp>
      <p:sp>
        <p:nvSpPr>
          <p:cNvPr id="13" name="TextBox 13"/>
          <p:cNvSpPr txBox="1"/>
          <p:nvPr/>
        </p:nvSpPr>
        <p:spPr>
          <a:xfrm>
            <a:off x="4272719" y="1515199"/>
            <a:ext cx="9353444" cy="730250"/>
          </a:xfrm>
          <a:prstGeom prst="rect">
            <a:avLst/>
          </a:prstGeom>
        </p:spPr>
        <p:txBody>
          <a:bodyPr lIns="0" tIns="0" rIns="0" bIns="0" rtlCol="0" anchor="t">
            <a:spAutoFit/>
          </a:bodyPr>
          <a:lstStyle/>
          <a:p>
            <a:pPr marL="0" lvl="0" indent="0" algn="just">
              <a:lnSpc>
                <a:spcPts val="5499"/>
              </a:lnSpc>
            </a:pPr>
            <a:r>
              <a:rPr lang="en-US" sz="5499" b="1" spc="164">
                <a:solidFill>
                  <a:srgbClr val="113946"/>
                </a:solidFill>
                <a:latin typeface="Montserrat Bold"/>
                <a:ea typeface="Montserrat Bold"/>
                <a:cs typeface="Montserrat Bold"/>
                <a:sym typeface="Montserrat Bold"/>
              </a:rPr>
              <a:t>JUDGMENTS CREATE</a:t>
            </a:r>
          </a:p>
        </p:txBody>
      </p:sp>
      <p:sp>
        <p:nvSpPr>
          <p:cNvPr id="14" name="TextBox 7">
            <a:extLst>
              <a:ext uri="{FF2B5EF4-FFF2-40B4-BE49-F238E27FC236}">
                <a16:creationId xmlns:a16="http://schemas.microsoft.com/office/drawing/2014/main" id="{9E291FD7-B1DF-B669-5290-11666F28079C}"/>
              </a:ext>
            </a:extLst>
          </p:cNvPr>
          <p:cNvSpPr txBox="1"/>
          <p:nvPr/>
        </p:nvSpPr>
        <p:spPr>
          <a:xfrm>
            <a:off x="1439569" y="1148565"/>
            <a:ext cx="1830081" cy="2252407"/>
          </a:xfrm>
          <a:prstGeom prst="rect">
            <a:avLst/>
          </a:prstGeom>
        </p:spPr>
        <p:txBody>
          <a:bodyPr lIns="50800" tIns="50800" rIns="50800" bIns="50800" rtlCol="0" anchor="ctr"/>
          <a:lstStyle/>
          <a:p>
            <a:pPr algn="ctr">
              <a:lnSpc>
                <a:spcPts val="11200"/>
              </a:lnSpc>
            </a:pPr>
            <a:r>
              <a:rPr lang="en-US" sz="8000" b="1" dirty="0">
                <a:solidFill>
                  <a:srgbClr val="FFFFFF"/>
                </a:solidFill>
                <a:latin typeface="Montserrat Bold"/>
                <a:ea typeface="Montserrat Bold"/>
                <a:cs typeface="Montserrat Bold"/>
                <a:sym typeface="Montserrat Bold"/>
              </a:rPr>
              <a:t>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15556" y="4082661"/>
            <a:ext cx="15238058" cy="2922270"/>
          </a:xfrm>
          <a:prstGeom prst="rect">
            <a:avLst/>
          </a:prstGeom>
        </p:spPr>
        <p:txBody>
          <a:bodyPr lIns="0" tIns="0" rIns="0" bIns="0" rtlCol="0" anchor="t">
            <a:spAutoFit/>
          </a:bodyPr>
          <a:lstStyle/>
          <a:p>
            <a:pPr marL="960120" lvl="1" indent="-571500" algn="l">
              <a:lnSpc>
                <a:spcPts val="5760"/>
              </a:lnSpc>
              <a:buFont typeface="Arial" panose="020B0604020202020204" pitchFamily="34" charset="0"/>
              <a:buChar char="•"/>
            </a:pPr>
            <a:r>
              <a:rPr lang="en-US" sz="3600" b="1" spc="359" dirty="0">
                <a:solidFill>
                  <a:srgbClr val="000000"/>
                </a:solidFill>
                <a:latin typeface="Arial MT Pro Bold"/>
                <a:ea typeface="Arial MT Pro Bold"/>
                <a:cs typeface="Arial MT Pro Bold"/>
                <a:sym typeface="Arial MT Pro Bold"/>
              </a:rPr>
              <a:t>Impressions </a:t>
            </a:r>
            <a:r>
              <a:rPr lang="en-US" sz="3600" spc="359" dirty="0">
                <a:solidFill>
                  <a:srgbClr val="000000"/>
                </a:solidFill>
                <a:latin typeface="Arial MT Pro"/>
                <a:ea typeface="Arial MT Pro"/>
                <a:cs typeface="Arial MT Pro"/>
                <a:sym typeface="Arial MT Pro"/>
              </a:rPr>
              <a:t>are how a person </a:t>
            </a:r>
            <a:r>
              <a:rPr lang="en-US" sz="3600" b="1" spc="359" dirty="0">
                <a:solidFill>
                  <a:srgbClr val="000000"/>
                </a:solidFill>
                <a:latin typeface="Arial MT Pro Bold"/>
                <a:ea typeface="Arial MT Pro Bold"/>
                <a:cs typeface="Arial MT Pro Bold"/>
                <a:sym typeface="Arial MT Pro Bold"/>
              </a:rPr>
              <a:t>feels </a:t>
            </a:r>
            <a:r>
              <a:rPr lang="en-US" sz="3600" spc="359" dirty="0">
                <a:solidFill>
                  <a:srgbClr val="000000"/>
                </a:solidFill>
                <a:latin typeface="Arial MT Pro"/>
                <a:ea typeface="Arial MT Pro"/>
                <a:cs typeface="Arial MT Pro"/>
                <a:sym typeface="Arial MT Pro"/>
              </a:rPr>
              <a:t>during &amp; after an interaction.</a:t>
            </a:r>
          </a:p>
          <a:p>
            <a:pPr marL="1554480" lvl="2" indent="-518160" algn="l">
              <a:lnSpc>
                <a:spcPts val="5760"/>
              </a:lnSpc>
              <a:buFont typeface="Arial"/>
              <a:buChar char="⚬"/>
            </a:pPr>
            <a:r>
              <a:rPr lang="en-US" sz="3600" b="1" spc="359" dirty="0">
                <a:solidFill>
                  <a:srgbClr val="000000"/>
                </a:solidFill>
                <a:latin typeface="Arial MT Pro Bold"/>
                <a:ea typeface="Arial MT Pro Bold"/>
                <a:cs typeface="Arial MT Pro Bold"/>
                <a:sym typeface="Arial MT Pro Bold"/>
              </a:rPr>
              <a:t>How you make someone feel</a:t>
            </a:r>
            <a:r>
              <a:rPr lang="en-US" sz="3600" spc="359" dirty="0">
                <a:solidFill>
                  <a:srgbClr val="000000"/>
                </a:solidFill>
                <a:latin typeface="Arial MT Pro"/>
                <a:ea typeface="Arial MT Pro"/>
                <a:cs typeface="Arial MT Pro"/>
                <a:sym typeface="Arial MT Pro"/>
              </a:rPr>
              <a:t> is much more important than what you do for them.</a:t>
            </a:r>
          </a:p>
        </p:txBody>
      </p:sp>
      <p:grpSp>
        <p:nvGrpSpPr>
          <p:cNvPr id="3" name="Group 3">
            <a:extLst>
              <a:ext uri="{C183D7F6-B498-43B3-948B-1728B52AA6E4}">
                <adec:decorative xmlns:adec="http://schemas.microsoft.com/office/drawing/2017/decorative" val="1"/>
              </a:ext>
            </a:extLst>
          </p:cNvPr>
          <p:cNvGrpSpPr/>
          <p:nvPr/>
        </p:nvGrpSpPr>
        <p:grpSpPr>
          <a:xfrm>
            <a:off x="2270642" y="1827936"/>
            <a:ext cx="16550203" cy="1110658"/>
            <a:chOff x="0" y="0"/>
            <a:chExt cx="4358901" cy="292519"/>
          </a:xfrm>
        </p:grpSpPr>
        <p:sp>
          <p:nvSpPr>
            <p:cNvPr id="4" name="Freeform 4"/>
            <p:cNvSpPr/>
            <p:nvPr/>
          </p:nvSpPr>
          <p:spPr>
            <a:xfrm>
              <a:off x="0" y="0"/>
              <a:ext cx="4358901" cy="292519"/>
            </a:xfrm>
            <a:custGeom>
              <a:avLst/>
              <a:gdLst/>
              <a:ahLst/>
              <a:cxnLst/>
              <a:rect l="l" t="t" r="r" b="b"/>
              <a:pathLst>
                <a:path w="4358901" h="292519">
                  <a:moveTo>
                    <a:pt x="0" y="0"/>
                  </a:moveTo>
                  <a:lnTo>
                    <a:pt x="4358901" y="0"/>
                  </a:lnTo>
                  <a:lnTo>
                    <a:pt x="4358901" y="292519"/>
                  </a:lnTo>
                  <a:lnTo>
                    <a:pt x="0" y="292519"/>
                  </a:lnTo>
                  <a:close/>
                </a:path>
              </a:pathLst>
            </a:custGeom>
            <a:solidFill>
              <a:srgbClr val="E7E1D8"/>
            </a:solidFill>
          </p:spPr>
          <p:txBody>
            <a:bodyPr/>
            <a:lstStyle/>
            <a:p>
              <a:endParaRPr lang="en-US"/>
            </a:p>
          </p:txBody>
        </p:sp>
        <p:sp>
          <p:nvSpPr>
            <p:cNvPr id="5" name="TextBox 5"/>
            <p:cNvSpPr txBox="1"/>
            <p:nvPr/>
          </p:nvSpPr>
          <p:spPr>
            <a:xfrm>
              <a:off x="0" y="-57150"/>
              <a:ext cx="4358901" cy="349669"/>
            </a:xfrm>
            <a:prstGeom prst="rect">
              <a:avLst/>
            </a:prstGeom>
          </p:spPr>
          <p:txBody>
            <a:bodyPr lIns="50800" tIns="50800" rIns="50800" bIns="50800" rtlCol="0" anchor="ctr"/>
            <a:lstStyle/>
            <a:p>
              <a:pPr algn="ctr">
                <a:lnSpc>
                  <a:spcPts val="3547"/>
                </a:lnSpc>
              </a:pPr>
              <a:endParaRPr/>
            </a:p>
          </p:txBody>
        </p:sp>
      </p:grpSp>
      <p:sp>
        <p:nvSpPr>
          <p:cNvPr id="7" name="Freeform 7" descr="Number 3 in a dark blue circle. "/>
          <p:cNvSpPr/>
          <p:nvPr/>
        </p:nvSpPr>
        <p:spPr>
          <a:xfrm>
            <a:off x="1228406" y="1257062"/>
            <a:ext cx="2252407" cy="225240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a:ln w="76200" cap="sq">
            <a:solidFill>
              <a:srgbClr val="FFFFFF"/>
            </a:solidFill>
            <a:prstDash val="solid"/>
            <a:miter/>
          </a:ln>
        </p:spPr>
        <p:txBody>
          <a:bodyPr/>
          <a:lstStyle/>
          <a:p>
            <a:endParaRPr lang="en-US"/>
          </a:p>
        </p:txBody>
      </p:sp>
      <p:sp>
        <p:nvSpPr>
          <p:cNvPr id="9" name="TextBox 9"/>
          <p:cNvSpPr txBox="1">
            <a:spLocks noGrp="1"/>
          </p:cNvSpPr>
          <p:nvPr>
            <p:ph type="title" idx="4294967295"/>
          </p:nvPr>
        </p:nvSpPr>
        <p:spPr>
          <a:xfrm>
            <a:off x="4272719" y="2280583"/>
            <a:ext cx="9657927" cy="126047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0" eaLnBrk="1" fontAlgn="auto" latinLnBrk="0" hangingPunct="1">
              <a:lnSpc>
                <a:spcPts val="9499"/>
              </a:lnSpc>
              <a:spcBef>
                <a:spcPts val="0"/>
              </a:spcBef>
              <a:spcAft>
                <a:spcPts val="0"/>
              </a:spcAft>
              <a:buClrTx/>
              <a:buSzTx/>
              <a:buFontTx/>
              <a:buNone/>
              <a:tabLst/>
              <a:defRPr/>
            </a:pPr>
            <a:r>
              <a:rPr kumimoji="0" lang="en-US" sz="9499" b="1" i="0" u="none" strike="noStrike" kern="1200" cap="none" spc="284" normalizeH="0" baseline="0" noProof="0" dirty="0">
                <a:ln>
                  <a:noFill/>
                </a:ln>
                <a:solidFill>
                  <a:srgbClr val="113946"/>
                </a:solidFill>
                <a:effectLst/>
                <a:uLnTx/>
                <a:uFillTx/>
                <a:latin typeface="Montserrat Bold"/>
                <a:ea typeface="Montserrat Bold"/>
                <a:cs typeface="Montserrat Bold"/>
                <a:sym typeface="Montserrat Bold"/>
              </a:rPr>
              <a:t>IMPRESSIONS</a:t>
            </a:r>
          </a:p>
        </p:txBody>
      </p:sp>
      <p:sp>
        <p:nvSpPr>
          <p:cNvPr id="10" name="TextBox 10"/>
          <p:cNvSpPr txBox="1"/>
          <p:nvPr/>
        </p:nvSpPr>
        <p:spPr>
          <a:xfrm>
            <a:off x="4272719" y="1515199"/>
            <a:ext cx="9353444" cy="730250"/>
          </a:xfrm>
          <a:prstGeom prst="rect">
            <a:avLst/>
          </a:prstGeom>
        </p:spPr>
        <p:txBody>
          <a:bodyPr lIns="0" tIns="0" rIns="0" bIns="0" rtlCol="0" anchor="t">
            <a:spAutoFit/>
          </a:bodyPr>
          <a:lstStyle/>
          <a:p>
            <a:pPr marL="0" lvl="0" indent="0" algn="just">
              <a:lnSpc>
                <a:spcPts val="5499"/>
              </a:lnSpc>
            </a:pPr>
            <a:r>
              <a:rPr lang="en-US" sz="5499" b="1" spc="164">
                <a:solidFill>
                  <a:srgbClr val="113946"/>
                </a:solidFill>
                <a:latin typeface="Montserrat Bold"/>
                <a:ea typeface="Montserrat Bold"/>
                <a:cs typeface="Montserrat Bold"/>
                <a:sym typeface="Montserrat Bold"/>
              </a:rPr>
              <a:t>3 VITAL ASPECTS OF</a:t>
            </a:r>
          </a:p>
        </p:txBody>
      </p:sp>
      <p:sp>
        <p:nvSpPr>
          <p:cNvPr id="11" name="TextBox 11"/>
          <p:cNvSpPr txBox="1"/>
          <p:nvPr/>
        </p:nvSpPr>
        <p:spPr>
          <a:xfrm>
            <a:off x="1415556" y="7435503"/>
            <a:ext cx="15238058" cy="2198370"/>
          </a:xfrm>
          <a:prstGeom prst="rect">
            <a:avLst/>
          </a:prstGeom>
        </p:spPr>
        <p:txBody>
          <a:bodyPr lIns="0" tIns="0" rIns="0" bIns="0" rtlCol="0" anchor="t">
            <a:spAutoFit/>
          </a:bodyPr>
          <a:lstStyle/>
          <a:p>
            <a:pPr marL="960120" lvl="1" indent="-571500" algn="l">
              <a:lnSpc>
                <a:spcPts val="5760"/>
              </a:lnSpc>
              <a:buFont typeface="Arial" panose="020B0604020202020204" pitchFamily="34" charset="0"/>
              <a:buChar char="•"/>
            </a:pPr>
            <a:r>
              <a:rPr lang="en-US" sz="3600" b="1" spc="359" dirty="0">
                <a:solidFill>
                  <a:srgbClr val="000000"/>
                </a:solidFill>
                <a:latin typeface="Arial MT Pro Bold"/>
                <a:ea typeface="Arial MT Pro Bold"/>
                <a:cs typeface="Arial MT Pro Bold"/>
                <a:sym typeface="Arial MT Pro Bold"/>
              </a:rPr>
              <a:t>Primacy &amp; Recency Effects:</a:t>
            </a:r>
            <a:r>
              <a:rPr lang="en-US" sz="3600" spc="359" dirty="0">
                <a:solidFill>
                  <a:srgbClr val="000000"/>
                </a:solidFill>
                <a:latin typeface="Arial MT Pro"/>
                <a:ea typeface="Arial MT Pro"/>
                <a:cs typeface="Arial MT Pro"/>
                <a:sym typeface="Arial MT Pro"/>
              </a:rPr>
              <a:t> Subconscious bias that makes the initial &amp; most recent interactions (respectively) feel most important.</a:t>
            </a:r>
          </a:p>
        </p:txBody>
      </p:sp>
      <p:sp>
        <p:nvSpPr>
          <p:cNvPr id="12" name="TextBox 7">
            <a:extLst>
              <a:ext uri="{FF2B5EF4-FFF2-40B4-BE49-F238E27FC236}">
                <a16:creationId xmlns:a16="http://schemas.microsoft.com/office/drawing/2014/main" id="{2D753D1F-97EB-5D79-09B1-29C59A10A1FD}"/>
              </a:ext>
            </a:extLst>
          </p:cNvPr>
          <p:cNvSpPr txBox="1"/>
          <p:nvPr/>
        </p:nvSpPr>
        <p:spPr>
          <a:xfrm>
            <a:off x="1439569" y="1148565"/>
            <a:ext cx="1830081" cy="2252407"/>
          </a:xfrm>
          <a:prstGeom prst="rect">
            <a:avLst/>
          </a:prstGeom>
        </p:spPr>
        <p:txBody>
          <a:bodyPr lIns="50800" tIns="50800" rIns="50800" bIns="50800" rtlCol="0" anchor="ctr"/>
          <a:lstStyle/>
          <a:p>
            <a:pPr algn="ctr">
              <a:lnSpc>
                <a:spcPts val="11200"/>
              </a:lnSpc>
            </a:pPr>
            <a:r>
              <a:rPr lang="en-US" sz="8000" b="1" dirty="0">
                <a:solidFill>
                  <a:srgbClr val="FFFFFF"/>
                </a:solidFill>
                <a:latin typeface="Montserrat Bold"/>
                <a:ea typeface="Montserrat Bold"/>
                <a:cs typeface="Montserrat Bold"/>
                <a:sym typeface="Montserrat Bold"/>
              </a:rPr>
              <a:t>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270642" y="1827936"/>
            <a:ext cx="16550203" cy="1110658"/>
            <a:chOff x="0" y="0"/>
            <a:chExt cx="4358901" cy="292519"/>
          </a:xfrm>
        </p:grpSpPr>
        <p:sp>
          <p:nvSpPr>
            <p:cNvPr id="3" name="Freeform 3"/>
            <p:cNvSpPr/>
            <p:nvPr/>
          </p:nvSpPr>
          <p:spPr>
            <a:xfrm>
              <a:off x="0" y="0"/>
              <a:ext cx="4358901" cy="292519"/>
            </a:xfrm>
            <a:custGeom>
              <a:avLst/>
              <a:gdLst/>
              <a:ahLst/>
              <a:cxnLst/>
              <a:rect l="l" t="t" r="r" b="b"/>
              <a:pathLst>
                <a:path w="4358901" h="292519">
                  <a:moveTo>
                    <a:pt x="0" y="0"/>
                  </a:moveTo>
                  <a:lnTo>
                    <a:pt x="4358901" y="0"/>
                  </a:lnTo>
                  <a:lnTo>
                    <a:pt x="4358901" y="292519"/>
                  </a:lnTo>
                  <a:lnTo>
                    <a:pt x="0" y="292519"/>
                  </a:lnTo>
                  <a:close/>
                </a:path>
              </a:pathLst>
            </a:custGeom>
            <a:solidFill>
              <a:srgbClr val="E7E1D8"/>
            </a:solidFill>
          </p:spPr>
          <p:txBody>
            <a:bodyPr/>
            <a:lstStyle/>
            <a:p>
              <a:endParaRPr lang="en-US"/>
            </a:p>
          </p:txBody>
        </p:sp>
        <p:sp>
          <p:nvSpPr>
            <p:cNvPr id="4" name="TextBox 4"/>
            <p:cNvSpPr txBox="1"/>
            <p:nvPr/>
          </p:nvSpPr>
          <p:spPr>
            <a:xfrm>
              <a:off x="0" y="-57150"/>
              <a:ext cx="4358901" cy="349669"/>
            </a:xfrm>
            <a:prstGeom prst="rect">
              <a:avLst/>
            </a:prstGeom>
          </p:spPr>
          <p:txBody>
            <a:bodyPr lIns="50800" tIns="50800" rIns="50800" bIns="50800" rtlCol="0" anchor="ctr"/>
            <a:lstStyle/>
            <a:p>
              <a:pPr algn="ctr">
                <a:lnSpc>
                  <a:spcPts val="3547"/>
                </a:lnSpc>
              </a:pPr>
              <a:endParaRPr/>
            </a:p>
          </p:txBody>
        </p:sp>
      </p:grpSp>
      <p:grpSp>
        <p:nvGrpSpPr>
          <p:cNvPr id="5" name="Group 5">
            <a:extLst>
              <a:ext uri="{C183D7F6-B498-43B3-948B-1728B52AA6E4}">
                <adec:decorative xmlns:adec="http://schemas.microsoft.com/office/drawing/2017/decorative" val="1"/>
              </a:ext>
            </a:extLst>
          </p:cNvPr>
          <p:cNvGrpSpPr/>
          <p:nvPr/>
        </p:nvGrpSpPr>
        <p:grpSpPr>
          <a:xfrm>
            <a:off x="1228406" y="1148565"/>
            <a:ext cx="2252407" cy="2360904"/>
            <a:chOff x="0" y="-39152"/>
            <a:chExt cx="812800" cy="851952"/>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a:ln w="76200" cap="sq">
              <a:solidFill>
                <a:srgbClr val="FFFFFF"/>
              </a:solidFill>
              <a:prstDash val="solid"/>
              <a:miter/>
            </a:ln>
          </p:spPr>
          <p:txBody>
            <a:bodyPr/>
            <a:lstStyle/>
            <a:p>
              <a:endParaRPr lang="en-US"/>
            </a:p>
          </p:txBody>
        </p:sp>
        <p:sp>
          <p:nvSpPr>
            <p:cNvPr id="7" name="TextBox 7"/>
            <p:cNvSpPr txBox="1"/>
            <p:nvPr/>
          </p:nvSpPr>
          <p:spPr>
            <a:xfrm>
              <a:off x="76200" y="-39152"/>
              <a:ext cx="660400" cy="812800"/>
            </a:xfrm>
            <a:prstGeom prst="rect">
              <a:avLst/>
            </a:prstGeom>
          </p:spPr>
          <p:txBody>
            <a:bodyPr lIns="50800" tIns="50800" rIns="50800" bIns="50800" rtlCol="0" anchor="ctr"/>
            <a:lstStyle/>
            <a:p>
              <a:pPr algn="ctr">
                <a:lnSpc>
                  <a:spcPts val="11200"/>
                </a:lnSpc>
              </a:pPr>
              <a:r>
                <a:rPr lang="en-US" sz="8000" b="1" dirty="0">
                  <a:solidFill>
                    <a:srgbClr val="FFFFFF"/>
                  </a:solidFill>
                  <a:latin typeface="Montserrat Bold"/>
                  <a:ea typeface="Montserrat Bold"/>
                  <a:cs typeface="Montserrat Bold"/>
                  <a:sym typeface="Montserrat Bold"/>
                </a:rPr>
                <a:t>3</a:t>
              </a:r>
            </a:p>
          </p:txBody>
        </p:sp>
      </p:grpSp>
      <p:sp>
        <p:nvSpPr>
          <p:cNvPr id="8" name="TextBox 8"/>
          <p:cNvSpPr txBox="1">
            <a:spLocks noGrp="1"/>
          </p:cNvSpPr>
          <p:nvPr>
            <p:ph type="title" idx="4294967295"/>
          </p:nvPr>
        </p:nvSpPr>
        <p:spPr>
          <a:xfrm>
            <a:off x="4272719" y="2280583"/>
            <a:ext cx="9657927" cy="126047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0" eaLnBrk="1" fontAlgn="auto" latinLnBrk="0" hangingPunct="1">
              <a:lnSpc>
                <a:spcPts val="9499"/>
              </a:lnSpc>
              <a:spcBef>
                <a:spcPts val="0"/>
              </a:spcBef>
              <a:spcAft>
                <a:spcPts val="0"/>
              </a:spcAft>
              <a:buClrTx/>
              <a:buSzTx/>
              <a:buFontTx/>
              <a:buNone/>
              <a:tabLst/>
              <a:defRPr/>
            </a:pPr>
            <a:r>
              <a:rPr kumimoji="0" lang="en-US" sz="9499" b="1" i="0" u="none" strike="noStrike" kern="1200" cap="none" spc="284" normalizeH="0" baseline="0" noProof="0" dirty="0">
                <a:ln>
                  <a:noFill/>
                </a:ln>
                <a:solidFill>
                  <a:srgbClr val="113946"/>
                </a:solidFill>
                <a:effectLst/>
                <a:uLnTx/>
                <a:uFillTx/>
                <a:latin typeface="Montserrat Bold"/>
                <a:ea typeface="Montserrat Bold"/>
                <a:cs typeface="Montserrat Bold"/>
                <a:sym typeface="Montserrat Bold"/>
              </a:rPr>
              <a:t>IMPRESSIONS</a:t>
            </a:r>
          </a:p>
        </p:txBody>
      </p:sp>
      <p:sp>
        <p:nvSpPr>
          <p:cNvPr id="9" name="TextBox 9"/>
          <p:cNvSpPr txBox="1"/>
          <p:nvPr/>
        </p:nvSpPr>
        <p:spPr>
          <a:xfrm>
            <a:off x="4272719" y="1515199"/>
            <a:ext cx="13528297" cy="730250"/>
          </a:xfrm>
          <a:prstGeom prst="rect">
            <a:avLst/>
          </a:prstGeom>
        </p:spPr>
        <p:txBody>
          <a:bodyPr lIns="0" tIns="0" rIns="0" bIns="0" rtlCol="0" anchor="t">
            <a:spAutoFit/>
          </a:bodyPr>
          <a:lstStyle/>
          <a:p>
            <a:pPr marL="0" lvl="0" indent="0" algn="just">
              <a:lnSpc>
                <a:spcPts val="5499"/>
              </a:lnSpc>
            </a:pPr>
            <a:r>
              <a:rPr lang="en-US" sz="5499" b="1" spc="164">
                <a:solidFill>
                  <a:srgbClr val="113946"/>
                </a:solidFill>
                <a:latin typeface="Montserrat Bold"/>
                <a:ea typeface="Montserrat Bold"/>
                <a:cs typeface="Montserrat Bold"/>
                <a:sym typeface="Montserrat Bold"/>
              </a:rPr>
              <a:t>PSYCHOLOGICAL IMPLICATION OF</a:t>
            </a:r>
          </a:p>
        </p:txBody>
      </p:sp>
      <p:sp>
        <p:nvSpPr>
          <p:cNvPr id="10" name="TextBox 10"/>
          <p:cNvSpPr txBox="1"/>
          <p:nvPr/>
        </p:nvSpPr>
        <p:spPr>
          <a:xfrm>
            <a:off x="1239315" y="4452436"/>
            <a:ext cx="15461001" cy="752475"/>
          </a:xfrm>
          <a:prstGeom prst="rect">
            <a:avLst/>
          </a:prstGeom>
        </p:spPr>
        <p:txBody>
          <a:bodyPr lIns="0" tIns="0" rIns="0" bIns="0" rtlCol="0" anchor="t">
            <a:spAutoFit/>
          </a:bodyPr>
          <a:lstStyle/>
          <a:p>
            <a:pPr algn="ctr">
              <a:lnSpc>
                <a:spcPts val="5999"/>
              </a:lnSpc>
            </a:pPr>
            <a:r>
              <a:rPr lang="en-US" sz="4999" spc="499">
                <a:solidFill>
                  <a:srgbClr val="000000"/>
                </a:solidFill>
                <a:latin typeface="Glacial Indifference"/>
                <a:ea typeface="Glacial Indifference"/>
                <a:cs typeface="Glacial Indifference"/>
                <a:sym typeface="Glacial Indifference"/>
              </a:rPr>
              <a:t>Expectations heavily influence </a:t>
            </a:r>
            <a:r>
              <a:rPr lang="en-US" sz="4999" b="1" spc="499">
                <a:solidFill>
                  <a:srgbClr val="000000"/>
                </a:solidFill>
                <a:latin typeface="Glacial Indifference Bold"/>
                <a:ea typeface="Glacial Indifference Bold"/>
                <a:cs typeface="Glacial Indifference Bold"/>
                <a:sym typeface="Glacial Indifference Bold"/>
              </a:rPr>
              <a:t>impressions.</a:t>
            </a:r>
          </a:p>
        </p:txBody>
      </p:sp>
      <p:sp>
        <p:nvSpPr>
          <p:cNvPr id="11" name="TextBox 11"/>
          <p:cNvSpPr txBox="1"/>
          <p:nvPr/>
        </p:nvSpPr>
        <p:spPr>
          <a:xfrm>
            <a:off x="9765201" y="7013641"/>
            <a:ext cx="8035815" cy="573405"/>
          </a:xfrm>
          <a:prstGeom prst="rect">
            <a:avLst/>
          </a:prstGeom>
        </p:spPr>
        <p:txBody>
          <a:bodyPr lIns="0" tIns="0" rIns="0" bIns="0" rtlCol="0" anchor="t">
            <a:spAutoFit/>
          </a:bodyPr>
          <a:lstStyle/>
          <a:p>
            <a:pPr marL="0" lvl="0" indent="0" algn="l">
              <a:lnSpc>
                <a:spcPts val="4200"/>
              </a:lnSpc>
            </a:pPr>
            <a:r>
              <a:rPr lang="en-US" sz="4200" b="1" spc="420">
                <a:solidFill>
                  <a:srgbClr val="765E3D"/>
                </a:solidFill>
                <a:latin typeface="Glacial Indifference Bold"/>
                <a:ea typeface="Glacial Indifference Bold"/>
                <a:cs typeface="Glacial Indifference Bold"/>
                <a:sym typeface="Glacial Indifference Bold"/>
              </a:rPr>
              <a:t>Expectations &amp; Outcomes</a:t>
            </a:r>
          </a:p>
        </p:txBody>
      </p:sp>
      <p:sp>
        <p:nvSpPr>
          <p:cNvPr id="12" name="TextBox 12"/>
          <p:cNvSpPr txBox="1"/>
          <p:nvPr/>
        </p:nvSpPr>
        <p:spPr>
          <a:xfrm>
            <a:off x="181280" y="7013641"/>
            <a:ext cx="7813746" cy="573405"/>
          </a:xfrm>
          <a:prstGeom prst="rect">
            <a:avLst/>
          </a:prstGeom>
        </p:spPr>
        <p:txBody>
          <a:bodyPr lIns="0" tIns="0" rIns="0" bIns="0" rtlCol="0" anchor="t">
            <a:spAutoFit/>
          </a:bodyPr>
          <a:lstStyle/>
          <a:p>
            <a:pPr marL="0" lvl="0" indent="0" algn="r">
              <a:lnSpc>
                <a:spcPts val="4200"/>
              </a:lnSpc>
            </a:pPr>
            <a:r>
              <a:rPr lang="en-US" sz="4200" b="1" spc="420">
                <a:solidFill>
                  <a:srgbClr val="765E3D"/>
                </a:solidFill>
                <a:latin typeface="Glacial Indifference Bold"/>
                <a:ea typeface="Glacial Indifference Bold"/>
                <a:cs typeface="Glacial Indifference Bold"/>
                <a:sym typeface="Glacial Indifference Bold"/>
              </a:rPr>
              <a:t>Expectations &amp; Outcomes</a:t>
            </a:r>
          </a:p>
        </p:txBody>
      </p:sp>
      <p:sp>
        <p:nvSpPr>
          <p:cNvPr id="13" name="TextBox 13"/>
          <p:cNvSpPr txBox="1"/>
          <p:nvPr/>
        </p:nvSpPr>
        <p:spPr>
          <a:xfrm>
            <a:off x="532696" y="8098740"/>
            <a:ext cx="4727666" cy="1628775"/>
          </a:xfrm>
          <a:prstGeom prst="rect">
            <a:avLst/>
          </a:prstGeom>
        </p:spPr>
        <p:txBody>
          <a:bodyPr lIns="0" tIns="0" rIns="0" bIns="0" rtlCol="0" anchor="t">
            <a:spAutoFit/>
          </a:bodyPr>
          <a:lstStyle/>
          <a:p>
            <a:pPr marL="777240" lvl="1" indent="-388620" algn="l">
              <a:lnSpc>
                <a:spcPts val="4320"/>
              </a:lnSpc>
              <a:buFont typeface="Arial"/>
              <a:buChar char="•"/>
            </a:pPr>
            <a:r>
              <a:rPr lang="en-US" sz="3600" spc="359">
                <a:solidFill>
                  <a:srgbClr val="000000"/>
                </a:solidFill>
                <a:latin typeface="Glacial Indifference"/>
                <a:ea typeface="Glacial Indifference"/>
                <a:cs typeface="Glacial Indifference"/>
                <a:sym typeface="Glacial Indifference"/>
              </a:rPr>
              <a:t>Trust</a:t>
            </a:r>
          </a:p>
          <a:p>
            <a:pPr marL="777240" lvl="1" indent="-388620" algn="l">
              <a:lnSpc>
                <a:spcPts val="4320"/>
              </a:lnSpc>
              <a:buFont typeface="Arial"/>
              <a:buChar char="•"/>
            </a:pPr>
            <a:r>
              <a:rPr lang="en-US" sz="3600" spc="359">
                <a:solidFill>
                  <a:srgbClr val="000000"/>
                </a:solidFill>
                <a:latin typeface="Glacial Indifference"/>
                <a:ea typeface="Glacial Indifference"/>
                <a:cs typeface="Glacial Indifference"/>
                <a:sym typeface="Glacial Indifference"/>
              </a:rPr>
              <a:t>Comfort</a:t>
            </a:r>
          </a:p>
          <a:p>
            <a:pPr marL="777240" lvl="1" indent="-388620" algn="l">
              <a:lnSpc>
                <a:spcPts val="4320"/>
              </a:lnSpc>
              <a:buFont typeface="Arial"/>
              <a:buChar char="•"/>
            </a:pPr>
            <a:r>
              <a:rPr lang="en-US" sz="3600" spc="359">
                <a:solidFill>
                  <a:srgbClr val="000000"/>
                </a:solidFill>
                <a:latin typeface="Glacial Indifference"/>
                <a:ea typeface="Glacial Indifference"/>
                <a:cs typeface="Glacial Indifference"/>
                <a:sym typeface="Glacial Indifference"/>
              </a:rPr>
              <a:t>Relief</a:t>
            </a:r>
          </a:p>
        </p:txBody>
      </p:sp>
      <p:sp>
        <p:nvSpPr>
          <p:cNvPr id="14" name="TextBox 14"/>
          <p:cNvSpPr txBox="1"/>
          <p:nvPr/>
        </p:nvSpPr>
        <p:spPr>
          <a:xfrm>
            <a:off x="3699339" y="8098740"/>
            <a:ext cx="4727666" cy="1628775"/>
          </a:xfrm>
          <a:prstGeom prst="rect">
            <a:avLst/>
          </a:prstGeom>
        </p:spPr>
        <p:txBody>
          <a:bodyPr lIns="0" tIns="0" rIns="0" bIns="0" rtlCol="0" anchor="t">
            <a:spAutoFit/>
          </a:bodyPr>
          <a:lstStyle/>
          <a:p>
            <a:pPr marL="777240" lvl="1" indent="-388620" algn="l">
              <a:lnSpc>
                <a:spcPts val="4320"/>
              </a:lnSpc>
              <a:buFont typeface="Arial"/>
              <a:buChar char="•"/>
            </a:pPr>
            <a:r>
              <a:rPr lang="en-US" sz="3600" spc="359">
                <a:solidFill>
                  <a:srgbClr val="000000"/>
                </a:solidFill>
                <a:latin typeface="Glacial Indifference"/>
                <a:ea typeface="Glacial Indifference"/>
                <a:cs typeface="Glacial Indifference"/>
                <a:sym typeface="Glacial Indifference"/>
              </a:rPr>
              <a:t>Confidence</a:t>
            </a:r>
          </a:p>
          <a:p>
            <a:pPr marL="777240" lvl="1" indent="-388620" algn="l">
              <a:lnSpc>
                <a:spcPts val="4320"/>
              </a:lnSpc>
              <a:buFont typeface="Arial"/>
              <a:buChar char="•"/>
            </a:pPr>
            <a:r>
              <a:rPr lang="en-US" sz="3600" spc="359">
                <a:solidFill>
                  <a:srgbClr val="000000"/>
                </a:solidFill>
                <a:latin typeface="Glacial Indifference"/>
                <a:ea typeface="Glacial Indifference"/>
                <a:cs typeface="Glacial Indifference"/>
                <a:sym typeface="Glacial Indifference"/>
              </a:rPr>
              <a:t>Stability</a:t>
            </a:r>
          </a:p>
          <a:p>
            <a:pPr marL="777240" lvl="1" indent="-388620" algn="l">
              <a:lnSpc>
                <a:spcPts val="4320"/>
              </a:lnSpc>
              <a:buFont typeface="Arial"/>
              <a:buChar char="•"/>
            </a:pPr>
            <a:r>
              <a:rPr lang="en-US" sz="3600" spc="359">
                <a:solidFill>
                  <a:srgbClr val="000000"/>
                </a:solidFill>
                <a:latin typeface="Glacial Indifference"/>
                <a:ea typeface="Glacial Indifference"/>
                <a:cs typeface="Glacial Indifference"/>
                <a:sym typeface="Glacial Indifference"/>
              </a:rPr>
              <a:t>Satisfaction</a:t>
            </a:r>
          </a:p>
        </p:txBody>
      </p:sp>
      <p:sp>
        <p:nvSpPr>
          <p:cNvPr id="15" name="TextBox 15"/>
          <p:cNvSpPr txBox="1"/>
          <p:nvPr/>
        </p:nvSpPr>
        <p:spPr>
          <a:xfrm>
            <a:off x="9831876" y="8098740"/>
            <a:ext cx="4727666" cy="1628775"/>
          </a:xfrm>
          <a:prstGeom prst="rect">
            <a:avLst/>
          </a:prstGeom>
        </p:spPr>
        <p:txBody>
          <a:bodyPr lIns="0" tIns="0" rIns="0" bIns="0" rtlCol="0" anchor="t">
            <a:spAutoFit/>
          </a:bodyPr>
          <a:lstStyle/>
          <a:p>
            <a:pPr marL="777240" lvl="1" indent="-388620" algn="l">
              <a:lnSpc>
                <a:spcPts val="4320"/>
              </a:lnSpc>
              <a:buFont typeface="Arial"/>
              <a:buChar char="•"/>
            </a:pPr>
            <a:r>
              <a:rPr lang="en-US" sz="3600" spc="359">
                <a:solidFill>
                  <a:srgbClr val="000000"/>
                </a:solidFill>
                <a:latin typeface="Glacial Indifference"/>
                <a:ea typeface="Glacial Indifference"/>
                <a:cs typeface="Glacial Indifference"/>
                <a:sym typeface="Glacial Indifference"/>
              </a:rPr>
              <a:t>Distrust</a:t>
            </a:r>
          </a:p>
          <a:p>
            <a:pPr marL="777240" lvl="1" indent="-388620" algn="l">
              <a:lnSpc>
                <a:spcPts val="4320"/>
              </a:lnSpc>
              <a:buFont typeface="Arial"/>
              <a:buChar char="•"/>
            </a:pPr>
            <a:r>
              <a:rPr lang="en-US" sz="3600" spc="359">
                <a:solidFill>
                  <a:srgbClr val="000000"/>
                </a:solidFill>
                <a:latin typeface="Glacial Indifference"/>
                <a:ea typeface="Glacial Indifference"/>
                <a:cs typeface="Glacial Indifference"/>
                <a:sym typeface="Glacial Indifference"/>
              </a:rPr>
              <a:t>Fear</a:t>
            </a:r>
          </a:p>
          <a:p>
            <a:pPr marL="777240" lvl="1" indent="-388620" algn="l">
              <a:lnSpc>
                <a:spcPts val="4320"/>
              </a:lnSpc>
              <a:buFont typeface="Arial"/>
              <a:buChar char="•"/>
            </a:pPr>
            <a:r>
              <a:rPr lang="en-US" sz="3600" spc="359">
                <a:solidFill>
                  <a:srgbClr val="000000"/>
                </a:solidFill>
                <a:latin typeface="Glacial Indifference"/>
                <a:ea typeface="Glacial Indifference"/>
                <a:cs typeface="Glacial Indifference"/>
                <a:sym typeface="Glacial Indifference"/>
              </a:rPr>
              <a:t>Anxiety</a:t>
            </a:r>
          </a:p>
        </p:txBody>
      </p:sp>
      <p:sp>
        <p:nvSpPr>
          <p:cNvPr id="16" name="TextBox 16"/>
          <p:cNvSpPr txBox="1"/>
          <p:nvPr/>
        </p:nvSpPr>
        <p:spPr>
          <a:xfrm>
            <a:off x="12776450" y="8098740"/>
            <a:ext cx="4894218" cy="1628775"/>
          </a:xfrm>
          <a:prstGeom prst="rect">
            <a:avLst/>
          </a:prstGeom>
        </p:spPr>
        <p:txBody>
          <a:bodyPr lIns="0" tIns="0" rIns="0" bIns="0" rtlCol="0" anchor="t">
            <a:spAutoFit/>
          </a:bodyPr>
          <a:lstStyle/>
          <a:p>
            <a:pPr marL="777240" lvl="1" indent="-388620" algn="l">
              <a:lnSpc>
                <a:spcPts val="4320"/>
              </a:lnSpc>
              <a:buFont typeface="Arial"/>
              <a:buChar char="•"/>
            </a:pPr>
            <a:r>
              <a:rPr lang="en-US" sz="3600" spc="359">
                <a:solidFill>
                  <a:srgbClr val="000000"/>
                </a:solidFill>
                <a:latin typeface="Glacial Indifference"/>
                <a:ea typeface="Glacial Indifference"/>
                <a:cs typeface="Glacial Indifference"/>
                <a:sym typeface="Glacial Indifference"/>
              </a:rPr>
              <a:t>Frustration</a:t>
            </a:r>
          </a:p>
          <a:p>
            <a:pPr marL="777240" lvl="1" indent="-388620" algn="l">
              <a:lnSpc>
                <a:spcPts val="4320"/>
              </a:lnSpc>
              <a:buFont typeface="Arial"/>
              <a:buChar char="•"/>
            </a:pPr>
            <a:r>
              <a:rPr lang="en-US" sz="3600" spc="359">
                <a:solidFill>
                  <a:srgbClr val="000000"/>
                </a:solidFill>
                <a:latin typeface="Glacial Indifference"/>
                <a:ea typeface="Glacial Indifference"/>
                <a:cs typeface="Glacial Indifference"/>
                <a:sym typeface="Glacial Indifference"/>
              </a:rPr>
              <a:t>Uncertainty</a:t>
            </a:r>
          </a:p>
          <a:p>
            <a:pPr marL="777240" lvl="1" indent="-388620" algn="l">
              <a:lnSpc>
                <a:spcPts val="4320"/>
              </a:lnSpc>
              <a:buFont typeface="Arial"/>
              <a:buChar char="•"/>
            </a:pPr>
            <a:r>
              <a:rPr lang="en-US" sz="3600" spc="359">
                <a:solidFill>
                  <a:srgbClr val="000000"/>
                </a:solidFill>
                <a:latin typeface="Glacial Indifference"/>
                <a:ea typeface="Glacial Indifference"/>
                <a:cs typeface="Glacial Indifference"/>
                <a:sym typeface="Glacial Indifference"/>
              </a:rPr>
              <a:t>Disappointment</a:t>
            </a:r>
          </a:p>
        </p:txBody>
      </p:sp>
      <p:sp>
        <p:nvSpPr>
          <p:cNvPr id="17" name="AutoShape 17">
            <a:extLst>
              <a:ext uri="{C183D7F6-B498-43B3-948B-1728B52AA6E4}">
                <adec:decorative xmlns:adec="http://schemas.microsoft.com/office/drawing/2017/decorative" val="1"/>
              </a:ext>
            </a:extLst>
          </p:cNvPr>
          <p:cNvSpPr/>
          <p:nvPr/>
        </p:nvSpPr>
        <p:spPr>
          <a:xfrm>
            <a:off x="0" y="7710364"/>
            <a:ext cx="7995026" cy="0"/>
          </a:xfrm>
          <a:prstGeom prst="line">
            <a:avLst/>
          </a:prstGeom>
          <a:ln w="66675" cap="flat">
            <a:solidFill>
              <a:srgbClr val="113946"/>
            </a:solidFill>
            <a:prstDash val="solid"/>
            <a:headEnd type="none" w="sm" len="sm"/>
            <a:tailEnd type="none" w="sm" len="sm"/>
          </a:ln>
        </p:spPr>
        <p:txBody>
          <a:bodyPr/>
          <a:lstStyle/>
          <a:p>
            <a:endParaRPr lang="en-US"/>
          </a:p>
        </p:txBody>
      </p:sp>
      <p:sp>
        <p:nvSpPr>
          <p:cNvPr id="18" name="AutoShape 18">
            <a:extLst>
              <a:ext uri="{C183D7F6-B498-43B3-948B-1728B52AA6E4}">
                <adec:decorative xmlns:adec="http://schemas.microsoft.com/office/drawing/2017/decorative" val="1"/>
              </a:ext>
            </a:extLst>
          </p:cNvPr>
          <p:cNvSpPr/>
          <p:nvPr/>
        </p:nvSpPr>
        <p:spPr>
          <a:xfrm>
            <a:off x="9765201" y="7710364"/>
            <a:ext cx="8522799" cy="0"/>
          </a:xfrm>
          <a:prstGeom prst="line">
            <a:avLst/>
          </a:prstGeom>
          <a:ln w="66675" cap="flat">
            <a:solidFill>
              <a:srgbClr val="113946"/>
            </a:solidFill>
            <a:prstDash val="solid"/>
            <a:headEnd type="none" w="sm" len="sm"/>
            <a:tailEnd type="none" w="sm" len="sm"/>
          </a:ln>
        </p:spPr>
        <p:txBody>
          <a:bodyPr/>
          <a:lstStyle/>
          <a:p>
            <a:endParaRPr lang="en-US"/>
          </a:p>
        </p:txBody>
      </p:sp>
      <p:sp>
        <p:nvSpPr>
          <p:cNvPr id="19" name="TextBox 19"/>
          <p:cNvSpPr txBox="1"/>
          <p:nvPr/>
        </p:nvSpPr>
        <p:spPr>
          <a:xfrm>
            <a:off x="9765201" y="6373561"/>
            <a:ext cx="8035815" cy="590550"/>
          </a:xfrm>
          <a:prstGeom prst="rect">
            <a:avLst/>
          </a:prstGeom>
        </p:spPr>
        <p:txBody>
          <a:bodyPr lIns="0" tIns="0" rIns="0" bIns="0" rtlCol="0" anchor="t">
            <a:spAutoFit/>
          </a:bodyPr>
          <a:lstStyle/>
          <a:p>
            <a:pPr marL="0" lvl="0" indent="0" algn="l">
              <a:lnSpc>
                <a:spcPts val="4499"/>
              </a:lnSpc>
            </a:pPr>
            <a:r>
              <a:rPr lang="en-US" sz="4499" b="1" spc="449">
                <a:solidFill>
                  <a:srgbClr val="765E3D"/>
                </a:solidFill>
                <a:latin typeface="Glacial Indifference Bold"/>
                <a:ea typeface="Glacial Indifference Bold"/>
                <a:cs typeface="Glacial Indifference Bold"/>
                <a:sym typeface="Glacial Indifference Bold"/>
              </a:rPr>
              <a:t>UNALIGNED</a:t>
            </a:r>
          </a:p>
        </p:txBody>
      </p:sp>
      <p:sp>
        <p:nvSpPr>
          <p:cNvPr id="20" name="TextBox 20"/>
          <p:cNvSpPr txBox="1"/>
          <p:nvPr/>
        </p:nvSpPr>
        <p:spPr>
          <a:xfrm>
            <a:off x="181280" y="6373561"/>
            <a:ext cx="7813746" cy="590550"/>
          </a:xfrm>
          <a:prstGeom prst="rect">
            <a:avLst/>
          </a:prstGeom>
        </p:spPr>
        <p:txBody>
          <a:bodyPr lIns="0" tIns="0" rIns="0" bIns="0" rtlCol="0" anchor="t">
            <a:spAutoFit/>
          </a:bodyPr>
          <a:lstStyle/>
          <a:p>
            <a:pPr marL="0" lvl="0" indent="0" algn="r">
              <a:lnSpc>
                <a:spcPts val="4499"/>
              </a:lnSpc>
            </a:pPr>
            <a:r>
              <a:rPr lang="en-US" sz="4499" b="1" spc="449">
                <a:solidFill>
                  <a:srgbClr val="765E3D"/>
                </a:solidFill>
                <a:latin typeface="Glacial Indifference Bold"/>
                <a:ea typeface="Glacial Indifference Bold"/>
                <a:cs typeface="Glacial Indifference Bold"/>
                <a:sym typeface="Glacial Indifference Bold"/>
              </a:rPr>
              <a:t>ALIGNED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15556" y="6479020"/>
            <a:ext cx="9359645" cy="2922271"/>
          </a:xfrm>
          <a:prstGeom prst="rect">
            <a:avLst/>
          </a:prstGeom>
        </p:spPr>
        <p:txBody>
          <a:bodyPr lIns="0" tIns="0" rIns="0" bIns="0" rtlCol="0" anchor="t">
            <a:spAutoFit/>
          </a:bodyPr>
          <a:lstStyle/>
          <a:p>
            <a:pPr marL="777238" lvl="1" indent="-388619" algn="l">
              <a:lnSpc>
                <a:spcPts val="5759"/>
              </a:lnSpc>
              <a:buFont typeface="Arial"/>
              <a:buChar char="•"/>
            </a:pPr>
            <a:r>
              <a:rPr lang="en-US" sz="3599" spc="359">
                <a:solidFill>
                  <a:srgbClr val="000000"/>
                </a:solidFill>
                <a:latin typeface="Arial MT Pro"/>
                <a:ea typeface="Arial MT Pro"/>
                <a:cs typeface="Arial MT Pro"/>
                <a:sym typeface="Arial MT Pro"/>
              </a:rPr>
              <a:t>Shaped by multiple impressions over time.</a:t>
            </a:r>
          </a:p>
          <a:p>
            <a:pPr marL="777238" lvl="1" indent="-388619" algn="l">
              <a:lnSpc>
                <a:spcPts val="5759"/>
              </a:lnSpc>
              <a:buFont typeface="Arial"/>
              <a:buChar char="•"/>
            </a:pPr>
            <a:r>
              <a:rPr lang="en-US" sz="3599" spc="359">
                <a:solidFill>
                  <a:srgbClr val="000000"/>
                </a:solidFill>
                <a:latin typeface="Arial MT Pro"/>
                <a:ea typeface="Arial MT Pro"/>
                <a:cs typeface="Arial MT Pro"/>
                <a:sym typeface="Arial MT Pro"/>
              </a:rPr>
              <a:t>Multiple interactions create a more accurate picture.</a:t>
            </a:r>
          </a:p>
        </p:txBody>
      </p:sp>
      <p:sp>
        <p:nvSpPr>
          <p:cNvPr id="3" name="TextBox 3"/>
          <p:cNvSpPr txBox="1"/>
          <p:nvPr/>
        </p:nvSpPr>
        <p:spPr>
          <a:xfrm>
            <a:off x="1831499" y="4497215"/>
            <a:ext cx="8336287" cy="1771650"/>
          </a:xfrm>
          <a:prstGeom prst="rect">
            <a:avLst/>
          </a:prstGeom>
        </p:spPr>
        <p:txBody>
          <a:bodyPr lIns="0" tIns="0" rIns="0" bIns="0" rtlCol="0" anchor="t">
            <a:spAutoFit/>
          </a:bodyPr>
          <a:lstStyle/>
          <a:p>
            <a:pPr algn="l">
              <a:lnSpc>
                <a:spcPts val="4680"/>
              </a:lnSpc>
            </a:pPr>
            <a:r>
              <a:rPr lang="en-US" sz="3900" b="1" spc="390">
                <a:solidFill>
                  <a:srgbClr val="000000"/>
                </a:solidFill>
                <a:latin typeface="Glacial Indifference Bold"/>
                <a:ea typeface="Glacial Indifference Bold"/>
                <a:cs typeface="Glacial Indifference Bold"/>
                <a:sym typeface="Glacial Indifference Bold"/>
              </a:rPr>
              <a:t>Perception</a:t>
            </a:r>
            <a:r>
              <a:rPr lang="en-US" sz="3900" spc="390">
                <a:solidFill>
                  <a:srgbClr val="000000"/>
                </a:solidFill>
                <a:latin typeface="Glacial Indifference"/>
                <a:ea typeface="Glacial Indifference"/>
                <a:cs typeface="Glacial Indifference"/>
                <a:sym typeface="Glacial Indifference"/>
              </a:rPr>
              <a:t> is another person’s broader understanding of who you are.</a:t>
            </a:r>
          </a:p>
        </p:txBody>
      </p:sp>
      <p:sp>
        <p:nvSpPr>
          <p:cNvPr id="4" name="Freeform 4">
            <a:extLst>
              <a:ext uri="{C183D7F6-B498-43B3-948B-1728B52AA6E4}">
                <adec:decorative xmlns:adec="http://schemas.microsoft.com/office/drawing/2017/decorative" val="1"/>
              </a:ext>
            </a:extLst>
          </p:cNvPr>
          <p:cNvSpPr/>
          <p:nvPr/>
        </p:nvSpPr>
        <p:spPr>
          <a:xfrm>
            <a:off x="11897133" y="4018567"/>
            <a:ext cx="4545680" cy="5340006"/>
          </a:xfrm>
          <a:custGeom>
            <a:avLst/>
            <a:gdLst/>
            <a:ahLst/>
            <a:cxnLst/>
            <a:rect l="l" t="t" r="r" b="b"/>
            <a:pathLst>
              <a:path w="4545680" h="5340006">
                <a:moveTo>
                  <a:pt x="0" y="0"/>
                </a:moveTo>
                <a:lnTo>
                  <a:pt x="4545680" y="0"/>
                </a:lnTo>
                <a:lnTo>
                  <a:pt x="4545680" y="5340006"/>
                </a:lnTo>
                <a:lnTo>
                  <a:pt x="0" y="53400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5" name="Group 5">
            <a:extLst>
              <a:ext uri="{C183D7F6-B498-43B3-948B-1728B52AA6E4}">
                <adec:decorative xmlns:adec="http://schemas.microsoft.com/office/drawing/2017/decorative" val="1"/>
              </a:ext>
            </a:extLst>
          </p:cNvPr>
          <p:cNvGrpSpPr/>
          <p:nvPr/>
        </p:nvGrpSpPr>
        <p:grpSpPr>
          <a:xfrm>
            <a:off x="2270642" y="1827936"/>
            <a:ext cx="16550203" cy="1110658"/>
            <a:chOff x="0" y="0"/>
            <a:chExt cx="4358901" cy="292519"/>
          </a:xfrm>
        </p:grpSpPr>
        <p:sp>
          <p:nvSpPr>
            <p:cNvPr id="6" name="Freeform 6"/>
            <p:cNvSpPr/>
            <p:nvPr/>
          </p:nvSpPr>
          <p:spPr>
            <a:xfrm>
              <a:off x="0" y="0"/>
              <a:ext cx="4358901" cy="292519"/>
            </a:xfrm>
            <a:custGeom>
              <a:avLst/>
              <a:gdLst/>
              <a:ahLst/>
              <a:cxnLst/>
              <a:rect l="l" t="t" r="r" b="b"/>
              <a:pathLst>
                <a:path w="4358901" h="292519">
                  <a:moveTo>
                    <a:pt x="0" y="0"/>
                  </a:moveTo>
                  <a:lnTo>
                    <a:pt x="4358901" y="0"/>
                  </a:lnTo>
                  <a:lnTo>
                    <a:pt x="4358901" y="292519"/>
                  </a:lnTo>
                  <a:lnTo>
                    <a:pt x="0" y="292519"/>
                  </a:lnTo>
                  <a:close/>
                </a:path>
              </a:pathLst>
            </a:custGeom>
            <a:solidFill>
              <a:srgbClr val="E7E1D8"/>
            </a:solidFill>
          </p:spPr>
          <p:txBody>
            <a:bodyPr/>
            <a:lstStyle/>
            <a:p>
              <a:endParaRPr lang="en-US"/>
            </a:p>
          </p:txBody>
        </p:sp>
        <p:sp>
          <p:nvSpPr>
            <p:cNvPr id="7" name="TextBox 7"/>
            <p:cNvSpPr txBox="1"/>
            <p:nvPr/>
          </p:nvSpPr>
          <p:spPr>
            <a:xfrm>
              <a:off x="0" y="-57150"/>
              <a:ext cx="4358901" cy="349669"/>
            </a:xfrm>
            <a:prstGeom prst="rect">
              <a:avLst/>
            </a:prstGeom>
          </p:spPr>
          <p:txBody>
            <a:bodyPr lIns="50800" tIns="50800" rIns="50800" bIns="50800" rtlCol="0" anchor="ctr"/>
            <a:lstStyle/>
            <a:p>
              <a:pPr algn="ctr">
                <a:lnSpc>
                  <a:spcPts val="3547"/>
                </a:lnSpc>
              </a:pPr>
              <a:endParaRPr/>
            </a:p>
          </p:txBody>
        </p:sp>
      </p:grpSp>
      <p:grpSp>
        <p:nvGrpSpPr>
          <p:cNvPr id="8" name="Group 8">
            <a:extLst>
              <a:ext uri="{C183D7F6-B498-43B3-948B-1728B52AA6E4}">
                <adec:decorative xmlns:adec="http://schemas.microsoft.com/office/drawing/2017/decorative" val="1"/>
              </a:ext>
            </a:extLst>
          </p:cNvPr>
          <p:cNvGrpSpPr/>
          <p:nvPr/>
        </p:nvGrpSpPr>
        <p:grpSpPr>
          <a:xfrm>
            <a:off x="1228406" y="1148565"/>
            <a:ext cx="2252407" cy="2360904"/>
            <a:chOff x="0" y="-39152"/>
            <a:chExt cx="812800" cy="851952"/>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a:ln w="76200" cap="sq">
              <a:solidFill>
                <a:srgbClr val="FFFFFF"/>
              </a:solidFill>
              <a:prstDash val="solid"/>
              <a:miter/>
            </a:ln>
          </p:spPr>
          <p:txBody>
            <a:bodyPr/>
            <a:lstStyle/>
            <a:p>
              <a:endParaRPr lang="en-US"/>
            </a:p>
          </p:txBody>
        </p:sp>
        <p:sp>
          <p:nvSpPr>
            <p:cNvPr id="10" name="TextBox 10"/>
            <p:cNvSpPr txBox="1"/>
            <p:nvPr/>
          </p:nvSpPr>
          <p:spPr>
            <a:xfrm>
              <a:off x="76200" y="-39152"/>
              <a:ext cx="660400" cy="812800"/>
            </a:xfrm>
            <a:prstGeom prst="rect">
              <a:avLst/>
            </a:prstGeom>
          </p:spPr>
          <p:txBody>
            <a:bodyPr lIns="50800" tIns="50800" rIns="50800" bIns="50800" rtlCol="0" anchor="ctr"/>
            <a:lstStyle/>
            <a:p>
              <a:pPr algn="ctr">
                <a:lnSpc>
                  <a:spcPts val="11200"/>
                </a:lnSpc>
              </a:pPr>
              <a:r>
                <a:rPr lang="en-US" sz="8000" b="1" dirty="0">
                  <a:solidFill>
                    <a:srgbClr val="FFFFFF"/>
                  </a:solidFill>
                  <a:latin typeface="Montserrat Bold"/>
                  <a:ea typeface="Montserrat Bold"/>
                  <a:cs typeface="Montserrat Bold"/>
                  <a:sym typeface="Montserrat Bold"/>
                </a:rPr>
                <a:t>4</a:t>
              </a:r>
            </a:p>
          </p:txBody>
        </p:sp>
      </p:grpSp>
      <p:sp>
        <p:nvSpPr>
          <p:cNvPr id="11" name="TextBox 11"/>
          <p:cNvSpPr txBox="1">
            <a:spLocks noGrp="1"/>
          </p:cNvSpPr>
          <p:nvPr>
            <p:ph type="title" idx="4294967295"/>
          </p:nvPr>
        </p:nvSpPr>
        <p:spPr>
          <a:xfrm>
            <a:off x="4272719" y="2280583"/>
            <a:ext cx="9657927" cy="126047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0" eaLnBrk="1" fontAlgn="auto" latinLnBrk="0" hangingPunct="1">
              <a:lnSpc>
                <a:spcPts val="9499"/>
              </a:lnSpc>
              <a:spcBef>
                <a:spcPts val="0"/>
              </a:spcBef>
              <a:spcAft>
                <a:spcPts val="0"/>
              </a:spcAft>
              <a:buClrTx/>
              <a:buSzTx/>
              <a:buFontTx/>
              <a:buNone/>
              <a:tabLst/>
              <a:defRPr/>
            </a:pPr>
            <a:r>
              <a:rPr kumimoji="0" lang="en-US" sz="9499" b="1" i="0" u="none" strike="noStrike" kern="1200" cap="none" spc="284" normalizeH="0" baseline="0" noProof="0" dirty="0">
                <a:ln>
                  <a:noFill/>
                </a:ln>
                <a:solidFill>
                  <a:srgbClr val="113946"/>
                </a:solidFill>
                <a:effectLst/>
                <a:uLnTx/>
                <a:uFillTx/>
                <a:latin typeface="Montserrat Bold"/>
                <a:ea typeface="Montserrat Bold"/>
                <a:cs typeface="Montserrat Bold"/>
                <a:sym typeface="Montserrat Bold"/>
              </a:rPr>
              <a:t>PERCEPTION</a:t>
            </a:r>
          </a:p>
        </p:txBody>
      </p:sp>
      <p:sp>
        <p:nvSpPr>
          <p:cNvPr id="12" name="TextBox 12"/>
          <p:cNvSpPr txBox="1"/>
          <p:nvPr/>
        </p:nvSpPr>
        <p:spPr>
          <a:xfrm>
            <a:off x="4272719" y="1515199"/>
            <a:ext cx="9353444" cy="730250"/>
          </a:xfrm>
          <a:prstGeom prst="rect">
            <a:avLst/>
          </a:prstGeom>
        </p:spPr>
        <p:txBody>
          <a:bodyPr lIns="0" tIns="0" rIns="0" bIns="0" rtlCol="0" anchor="t">
            <a:spAutoFit/>
          </a:bodyPr>
          <a:lstStyle/>
          <a:p>
            <a:pPr marL="0" lvl="0" indent="0" algn="just">
              <a:lnSpc>
                <a:spcPts val="5499"/>
              </a:lnSpc>
            </a:pPr>
            <a:r>
              <a:rPr lang="en-US" sz="5499" b="1" spc="164">
                <a:solidFill>
                  <a:srgbClr val="113946"/>
                </a:solidFill>
                <a:latin typeface="Montserrat Bold"/>
                <a:ea typeface="Montserrat Bold"/>
                <a:cs typeface="Montserrat Bold"/>
                <a:sym typeface="Montserrat Bold"/>
              </a:rPr>
              <a:t>IMPRESSIONS SHAPE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262026" y="1980607"/>
            <a:ext cx="16550203" cy="1110658"/>
            <a:chOff x="0" y="0"/>
            <a:chExt cx="4358901" cy="292519"/>
          </a:xfrm>
        </p:grpSpPr>
        <p:sp>
          <p:nvSpPr>
            <p:cNvPr id="3" name="Freeform 3"/>
            <p:cNvSpPr/>
            <p:nvPr/>
          </p:nvSpPr>
          <p:spPr>
            <a:xfrm>
              <a:off x="0" y="0"/>
              <a:ext cx="4358901" cy="292519"/>
            </a:xfrm>
            <a:custGeom>
              <a:avLst/>
              <a:gdLst/>
              <a:ahLst/>
              <a:cxnLst/>
              <a:rect l="l" t="t" r="r" b="b"/>
              <a:pathLst>
                <a:path w="4358901" h="292519">
                  <a:moveTo>
                    <a:pt x="0" y="0"/>
                  </a:moveTo>
                  <a:lnTo>
                    <a:pt x="4358901" y="0"/>
                  </a:lnTo>
                  <a:lnTo>
                    <a:pt x="4358901" y="292519"/>
                  </a:lnTo>
                  <a:lnTo>
                    <a:pt x="0" y="292519"/>
                  </a:lnTo>
                  <a:close/>
                </a:path>
              </a:pathLst>
            </a:custGeom>
            <a:solidFill>
              <a:srgbClr val="E7E1D8"/>
            </a:solidFill>
          </p:spPr>
          <p:txBody>
            <a:bodyPr/>
            <a:lstStyle/>
            <a:p>
              <a:endParaRPr lang="en-US"/>
            </a:p>
          </p:txBody>
        </p:sp>
        <p:sp>
          <p:nvSpPr>
            <p:cNvPr id="4" name="TextBox 4"/>
            <p:cNvSpPr txBox="1"/>
            <p:nvPr/>
          </p:nvSpPr>
          <p:spPr>
            <a:xfrm>
              <a:off x="0" y="-57150"/>
              <a:ext cx="4358901" cy="349669"/>
            </a:xfrm>
            <a:prstGeom prst="rect">
              <a:avLst/>
            </a:prstGeom>
          </p:spPr>
          <p:txBody>
            <a:bodyPr lIns="50800" tIns="50800" rIns="50800" bIns="50800" rtlCol="0" anchor="ctr"/>
            <a:lstStyle/>
            <a:p>
              <a:pPr algn="ctr">
                <a:lnSpc>
                  <a:spcPts val="3547"/>
                </a:lnSpc>
              </a:pPr>
              <a:endParaRPr/>
            </a:p>
          </p:txBody>
        </p:sp>
      </p:grpSp>
      <p:grpSp>
        <p:nvGrpSpPr>
          <p:cNvPr id="5" name="Group 5">
            <a:extLst>
              <a:ext uri="{C183D7F6-B498-43B3-948B-1728B52AA6E4}">
                <adec:decorative xmlns:adec="http://schemas.microsoft.com/office/drawing/2017/decorative" val="1"/>
              </a:ext>
            </a:extLst>
          </p:cNvPr>
          <p:cNvGrpSpPr/>
          <p:nvPr/>
        </p:nvGrpSpPr>
        <p:grpSpPr>
          <a:xfrm>
            <a:off x="1219790" y="1337708"/>
            <a:ext cx="2252407" cy="2324432"/>
            <a:chOff x="0" y="-25991"/>
            <a:chExt cx="812800" cy="838791"/>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a:ln w="76200" cap="sq">
              <a:solidFill>
                <a:srgbClr val="FFFFFF"/>
              </a:solidFill>
              <a:prstDash val="solid"/>
              <a:miter/>
            </a:ln>
          </p:spPr>
          <p:txBody>
            <a:bodyPr/>
            <a:lstStyle/>
            <a:p>
              <a:endParaRPr lang="en-US"/>
            </a:p>
          </p:txBody>
        </p:sp>
        <p:sp>
          <p:nvSpPr>
            <p:cNvPr id="7" name="TextBox 7"/>
            <p:cNvSpPr txBox="1"/>
            <p:nvPr/>
          </p:nvSpPr>
          <p:spPr>
            <a:xfrm>
              <a:off x="76200" y="-25991"/>
              <a:ext cx="660400" cy="812800"/>
            </a:xfrm>
            <a:prstGeom prst="rect">
              <a:avLst/>
            </a:prstGeom>
          </p:spPr>
          <p:txBody>
            <a:bodyPr lIns="50800" tIns="50800" rIns="50800" bIns="50800" rtlCol="0" anchor="ctr"/>
            <a:lstStyle/>
            <a:p>
              <a:pPr algn="ctr">
                <a:lnSpc>
                  <a:spcPts val="11200"/>
                </a:lnSpc>
              </a:pPr>
              <a:r>
                <a:rPr lang="en-US" sz="8000" b="1" dirty="0">
                  <a:solidFill>
                    <a:srgbClr val="FFFFFF"/>
                  </a:solidFill>
                  <a:latin typeface="Montserrat Bold"/>
                  <a:ea typeface="Montserrat Bold"/>
                  <a:cs typeface="Montserrat Bold"/>
                  <a:sym typeface="Montserrat Bold"/>
                </a:rPr>
                <a:t>5</a:t>
              </a:r>
            </a:p>
          </p:txBody>
        </p:sp>
      </p:grpSp>
      <p:sp>
        <p:nvSpPr>
          <p:cNvPr id="8" name="Freeform 8">
            <a:extLst>
              <a:ext uri="{C183D7F6-B498-43B3-948B-1728B52AA6E4}">
                <adec:decorative xmlns:adec="http://schemas.microsoft.com/office/drawing/2017/decorative" val="1"/>
              </a:ext>
            </a:extLst>
          </p:cNvPr>
          <p:cNvSpPr/>
          <p:nvPr/>
        </p:nvSpPr>
        <p:spPr>
          <a:xfrm>
            <a:off x="10167786" y="4617836"/>
            <a:ext cx="7091514" cy="4511976"/>
          </a:xfrm>
          <a:custGeom>
            <a:avLst/>
            <a:gdLst/>
            <a:ahLst/>
            <a:cxnLst/>
            <a:rect l="l" t="t" r="r" b="b"/>
            <a:pathLst>
              <a:path w="7091514" h="4511976">
                <a:moveTo>
                  <a:pt x="0" y="0"/>
                </a:moveTo>
                <a:lnTo>
                  <a:pt x="7091514" y="0"/>
                </a:lnTo>
                <a:lnTo>
                  <a:pt x="7091514" y="4511976"/>
                </a:lnTo>
                <a:lnTo>
                  <a:pt x="0" y="45119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a:spLocks noGrp="1"/>
          </p:cNvSpPr>
          <p:nvPr>
            <p:ph type="title" idx="4294967295"/>
          </p:nvPr>
        </p:nvSpPr>
        <p:spPr>
          <a:xfrm>
            <a:off x="4264103" y="2433253"/>
            <a:ext cx="10021701" cy="126047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0" eaLnBrk="1" fontAlgn="auto" latinLnBrk="0" hangingPunct="1">
              <a:lnSpc>
                <a:spcPts val="9499"/>
              </a:lnSpc>
              <a:spcBef>
                <a:spcPts val="0"/>
              </a:spcBef>
              <a:spcAft>
                <a:spcPts val="0"/>
              </a:spcAft>
              <a:buClrTx/>
              <a:buSzTx/>
              <a:buFontTx/>
              <a:buNone/>
              <a:tabLst/>
              <a:defRPr/>
            </a:pPr>
            <a:r>
              <a:rPr kumimoji="0" lang="en-US" sz="9499" b="1" i="0" u="none" strike="noStrike" kern="1200" cap="none" spc="284" normalizeH="0" baseline="0" noProof="0" dirty="0">
                <a:ln>
                  <a:noFill/>
                </a:ln>
                <a:solidFill>
                  <a:srgbClr val="113946"/>
                </a:solidFill>
                <a:effectLst/>
                <a:uLnTx/>
                <a:uFillTx/>
                <a:latin typeface="Montserrat Bold"/>
                <a:ea typeface="Montserrat Bold"/>
                <a:cs typeface="Montserrat Bold"/>
                <a:sym typeface="Montserrat Bold"/>
              </a:rPr>
              <a:t>REPUTATION</a:t>
            </a:r>
          </a:p>
        </p:txBody>
      </p:sp>
      <p:sp>
        <p:nvSpPr>
          <p:cNvPr id="10" name="TextBox 10"/>
          <p:cNvSpPr txBox="1"/>
          <p:nvPr/>
        </p:nvSpPr>
        <p:spPr>
          <a:xfrm>
            <a:off x="4264103" y="1667869"/>
            <a:ext cx="9016168" cy="730250"/>
          </a:xfrm>
          <a:prstGeom prst="rect">
            <a:avLst/>
          </a:prstGeom>
        </p:spPr>
        <p:txBody>
          <a:bodyPr lIns="0" tIns="0" rIns="0" bIns="0" rtlCol="0" anchor="t">
            <a:spAutoFit/>
          </a:bodyPr>
          <a:lstStyle/>
          <a:p>
            <a:pPr marL="0" lvl="0" indent="0" algn="just">
              <a:lnSpc>
                <a:spcPts val="5499"/>
              </a:lnSpc>
            </a:pPr>
            <a:r>
              <a:rPr lang="en-US" sz="5499" b="1" spc="164">
                <a:solidFill>
                  <a:srgbClr val="113946"/>
                </a:solidFill>
                <a:latin typeface="Montserrat Bold"/>
                <a:ea typeface="Montserrat Bold"/>
                <a:cs typeface="Montserrat Bold"/>
                <a:sym typeface="Montserrat Bold"/>
              </a:rPr>
              <a:t>CONSENSUS BUILDS</a:t>
            </a:r>
          </a:p>
        </p:txBody>
      </p:sp>
      <p:sp>
        <p:nvSpPr>
          <p:cNvPr id="11" name="TextBox 11"/>
          <p:cNvSpPr txBox="1"/>
          <p:nvPr/>
        </p:nvSpPr>
        <p:spPr>
          <a:xfrm>
            <a:off x="1453617" y="6859415"/>
            <a:ext cx="9359645" cy="2198371"/>
          </a:xfrm>
          <a:prstGeom prst="rect">
            <a:avLst/>
          </a:prstGeom>
        </p:spPr>
        <p:txBody>
          <a:bodyPr lIns="0" tIns="0" rIns="0" bIns="0" rtlCol="0" anchor="t">
            <a:spAutoFit/>
          </a:bodyPr>
          <a:lstStyle/>
          <a:p>
            <a:pPr marL="777238" lvl="1" indent="-388619" algn="l">
              <a:lnSpc>
                <a:spcPts val="5759"/>
              </a:lnSpc>
              <a:buFont typeface="Arial"/>
              <a:buChar char="•"/>
            </a:pPr>
            <a:r>
              <a:rPr lang="en-US" sz="3599" spc="359">
                <a:solidFill>
                  <a:srgbClr val="000000"/>
                </a:solidFill>
                <a:latin typeface="Arial MT Pro"/>
                <a:ea typeface="Arial MT Pro"/>
                <a:cs typeface="Arial MT Pro"/>
                <a:sym typeface="Arial MT Pro"/>
              </a:rPr>
              <a:t>A shared perception across multiple people.</a:t>
            </a:r>
          </a:p>
          <a:p>
            <a:pPr marL="777238" lvl="1" indent="-388619" algn="l">
              <a:lnSpc>
                <a:spcPts val="5759"/>
              </a:lnSpc>
              <a:buFont typeface="Arial"/>
              <a:buChar char="•"/>
            </a:pPr>
            <a:r>
              <a:rPr lang="en-US" sz="3599" spc="359">
                <a:solidFill>
                  <a:srgbClr val="000000"/>
                </a:solidFill>
                <a:latin typeface="Arial MT Pro"/>
                <a:ea typeface="Arial MT Pro"/>
                <a:cs typeface="Arial MT Pro"/>
                <a:sym typeface="Arial MT Pro"/>
              </a:rPr>
              <a:t>Difficult to influence &amp; control.</a:t>
            </a:r>
          </a:p>
        </p:txBody>
      </p:sp>
      <p:sp>
        <p:nvSpPr>
          <p:cNvPr id="12" name="TextBox 12"/>
          <p:cNvSpPr txBox="1"/>
          <p:nvPr/>
        </p:nvSpPr>
        <p:spPr>
          <a:xfrm>
            <a:off x="1831499" y="4497215"/>
            <a:ext cx="8336287" cy="1771650"/>
          </a:xfrm>
          <a:prstGeom prst="rect">
            <a:avLst/>
          </a:prstGeom>
        </p:spPr>
        <p:txBody>
          <a:bodyPr lIns="0" tIns="0" rIns="0" bIns="0" rtlCol="0" anchor="t">
            <a:spAutoFit/>
          </a:bodyPr>
          <a:lstStyle/>
          <a:p>
            <a:pPr algn="l">
              <a:lnSpc>
                <a:spcPts val="4680"/>
              </a:lnSpc>
            </a:pPr>
            <a:r>
              <a:rPr lang="en-US" sz="3900" b="1" spc="390">
                <a:solidFill>
                  <a:srgbClr val="000000"/>
                </a:solidFill>
                <a:latin typeface="Glacial Indifference Bold"/>
                <a:ea typeface="Glacial Indifference Bold"/>
                <a:cs typeface="Glacial Indifference Bold"/>
                <a:sym typeface="Glacial Indifference Bold"/>
              </a:rPr>
              <a:t>Reputation</a:t>
            </a:r>
            <a:r>
              <a:rPr lang="en-US" sz="3900" spc="390">
                <a:solidFill>
                  <a:srgbClr val="000000"/>
                </a:solidFill>
                <a:latin typeface="Glacial Indifference"/>
                <a:ea typeface="Glacial Indifference"/>
                <a:cs typeface="Glacial Indifference"/>
                <a:sym typeface="Glacial Indifference"/>
              </a:rPr>
              <a:t> is a consensus of how multiple people collectively view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1244099" y="5724735"/>
            <a:ext cx="13418085" cy="1018690"/>
            <a:chOff x="0" y="0"/>
            <a:chExt cx="17890780" cy="1358254"/>
          </a:xfrm>
        </p:grpSpPr>
        <p:grpSp>
          <p:nvGrpSpPr>
            <p:cNvPr id="3" name="Group 3"/>
            <p:cNvGrpSpPr/>
            <p:nvPr/>
          </p:nvGrpSpPr>
          <p:grpSpPr>
            <a:xfrm>
              <a:off x="0" y="0"/>
              <a:ext cx="1354276" cy="1358254"/>
              <a:chOff x="0" y="0"/>
              <a:chExt cx="812800" cy="815188"/>
            </a:xfrm>
          </p:grpSpPr>
          <p:sp>
            <p:nvSpPr>
              <p:cNvPr id="4" name="Freeform 4"/>
              <p:cNvSpPr/>
              <p:nvPr/>
            </p:nvSpPr>
            <p:spPr>
              <a:xfrm>
                <a:off x="0" y="0"/>
                <a:ext cx="812800" cy="815188"/>
              </a:xfrm>
              <a:custGeom>
                <a:avLst/>
                <a:gdLst/>
                <a:ahLst/>
                <a:cxnLst/>
                <a:rect l="l" t="t" r="r" b="b"/>
                <a:pathLst>
                  <a:path w="812800" h="815188">
                    <a:moveTo>
                      <a:pt x="406400" y="0"/>
                    </a:moveTo>
                    <a:cubicBezTo>
                      <a:pt x="181951" y="0"/>
                      <a:pt x="0" y="182486"/>
                      <a:pt x="0" y="407594"/>
                    </a:cubicBezTo>
                    <a:cubicBezTo>
                      <a:pt x="0" y="632702"/>
                      <a:pt x="181951" y="815188"/>
                      <a:pt x="406400" y="815188"/>
                    </a:cubicBezTo>
                    <a:cubicBezTo>
                      <a:pt x="630849" y="815188"/>
                      <a:pt x="812800" y="632702"/>
                      <a:pt x="812800" y="407594"/>
                    </a:cubicBezTo>
                    <a:cubicBezTo>
                      <a:pt x="812800" y="182486"/>
                      <a:pt x="630849" y="0"/>
                      <a:pt x="406400" y="0"/>
                    </a:cubicBezTo>
                    <a:close/>
                  </a:path>
                </a:pathLst>
              </a:custGeom>
              <a:ln w="76200" cap="sq">
                <a:solidFill>
                  <a:srgbClr val="113946"/>
                </a:solidFill>
                <a:prstDash val="solid"/>
                <a:miter/>
              </a:ln>
            </p:spPr>
            <p:txBody>
              <a:bodyPr/>
              <a:lstStyle/>
              <a:p>
                <a:endParaRPr lang="en-US"/>
              </a:p>
            </p:txBody>
          </p:sp>
          <p:sp>
            <p:nvSpPr>
              <p:cNvPr id="5" name="TextBox 5"/>
              <p:cNvSpPr txBox="1"/>
              <p:nvPr/>
            </p:nvSpPr>
            <p:spPr>
              <a:xfrm>
                <a:off x="76200" y="19274"/>
                <a:ext cx="660400" cy="719490"/>
              </a:xfrm>
              <a:prstGeom prst="rect">
                <a:avLst/>
              </a:prstGeom>
            </p:spPr>
            <p:txBody>
              <a:bodyPr lIns="50800" tIns="50800" rIns="50800" bIns="50800" rtlCol="0" anchor="ctr"/>
              <a:lstStyle/>
              <a:p>
                <a:pPr algn="ctr">
                  <a:lnSpc>
                    <a:spcPts val="4059"/>
                  </a:lnSpc>
                </a:pPr>
                <a:r>
                  <a:rPr lang="en-US" sz="2899" b="1">
                    <a:solidFill>
                      <a:srgbClr val="113946"/>
                    </a:solidFill>
                    <a:latin typeface="Glacial Indifference Bold"/>
                    <a:ea typeface="Glacial Indifference Bold"/>
                    <a:cs typeface="Glacial Indifference Bold"/>
                    <a:sym typeface="Glacial Indifference Bold"/>
                  </a:rPr>
                  <a:t>3</a:t>
                </a:r>
              </a:p>
            </p:txBody>
          </p:sp>
        </p:grpSp>
        <p:sp>
          <p:nvSpPr>
            <p:cNvPr id="6" name="TextBox 6"/>
            <p:cNvSpPr txBox="1"/>
            <p:nvPr/>
          </p:nvSpPr>
          <p:spPr>
            <a:xfrm>
              <a:off x="1824871" y="66675"/>
              <a:ext cx="7635565" cy="695928"/>
            </a:xfrm>
            <a:prstGeom prst="rect">
              <a:avLst/>
            </a:prstGeom>
          </p:spPr>
          <p:txBody>
            <a:bodyPr lIns="0" tIns="0" rIns="0" bIns="0" rtlCol="0" anchor="t">
              <a:spAutoFit/>
            </a:bodyPr>
            <a:lstStyle/>
            <a:p>
              <a:pPr marL="0" lvl="0" indent="0" algn="l">
                <a:lnSpc>
                  <a:spcPts val="3767"/>
                </a:lnSpc>
              </a:pPr>
              <a:r>
                <a:rPr lang="en-US" sz="3767" b="1" spc="376" dirty="0">
                  <a:solidFill>
                    <a:srgbClr val="765E3D"/>
                  </a:solidFill>
                  <a:latin typeface="Glacial Indifference Bold"/>
                  <a:ea typeface="Glacial Indifference Bold"/>
                  <a:cs typeface="Glacial Indifference Bold"/>
                  <a:sym typeface="Glacial Indifference Bold"/>
                </a:rPr>
                <a:t>Impression</a:t>
              </a:r>
            </a:p>
          </p:txBody>
        </p:sp>
        <p:sp>
          <p:nvSpPr>
            <p:cNvPr id="7" name="TextBox 7"/>
            <p:cNvSpPr txBox="1"/>
            <p:nvPr/>
          </p:nvSpPr>
          <p:spPr>
            <a:xfrm>
              <a:off x="1819770" y="789372"/>
              <a:ext cx="16071010" cy="565237"/>
            </a:xfrm>
            <a:prstGeom prst="rect">
              <a:avLst/>
            </a:prstGeom>
          </p:spPr>
          <p:txBody>
            <a:bodyPr lIns="0" tIns="0" rIns="0" bIns="0" rtlCol="0" anchor="t">
              <a:spAutoFit/>
            </a:bodyPr>
            <a:lstStyle/>
            <a:p>
              <a:pPr marL="0" lvl="0" indent="0" algn="l">
                <a:lnSpc>
                  <a:spcPts val="3094"/>
                </a:lnSpc>
              </a:pPr>
              <a:r>
                <a:rPr lang="en-US" sz="2475" spc="247" dirty="0">
                  <a:solidFill>
                    <a:srgbClr val="000000"/>
                  </a:solidFill>
                  <a:latin typeface="Arial MT Pro"/>
                  <a:ea typeface="Arial MT Pro"/>
                  <a:cs typeface="Arial MT Pro"/>
                  <a:sym typeface="Arial MT Pro"/>
                </a:rPr>
                <a:t>A view shaped by a moment: 1 Instance is not fact</a:t>
              </a:r>
            </a:p>
          </p:txBody>
        </p:sp>
      </p:grpSp>
      <p:grpSp>
        <p:nvGrpSpPr>
          <p:cNvPr id="8" name="Group 8">
            <a:extLst>
              <a:ext uri="{C183D7F6-B498-43B3-948B-1728B52AA6E4}">
                <adec:decorative xmlns:adec="http://schemas.microsoft.com/office/drawing/2017/decorative" val="1"/>
              </a:ext>
            </a:extLst>
          </p:cNvPr>
          <p:cNvGrpSpPr/>
          <p:nvPr/>
        </p:nvGrpSpPr>
        <p:grpSpPr>
          <a:xfrm>
            <a:off x="1244099" y="4246188"/>
            <a:ext cx="7095327" cy="1018690"/>
            <a:chOff x="0" y="0"/>
            <a:chExt cx="9460436" cy="1358254"/>
          </a:xfrm>
        </p:grpSpPr>
        <p:grpSp>
          <p:nvGrpSpPr>
            <p:cNvPr id="9" name="Group 9"/>
            <p:cNvGrpSpPr/>
            <p:nvPr/>
          </p:nvGrpSpPr>
          <p:grpSpPr>
            <a:xfrm>
              <a:off x="0" y="0"/>
              <a:ext cx="1354276" cy="1358254"/>
              <a:chOff x="0" y="0"/>
              <a:chExt cx="812800" cy="815188"/>
            </a:xfrm>
          </p:grpSpPr>
          <p:sp>
            <p:nvSpPr>
              <p:cNvPr id="10" name="Freeform 10"/>
              <p:cNvSpPr/>
              <p:nvPr/>
            </p:nvSpPr>
            <p:spPr>
              <a:xfrm>
                <a:off x="0" y="0"/>
                <a:ext cx="812800" cy="815188"/>
              </a:xfrm>
              <a:custGeom>
                <a:avLst/>
                <a:gdLst/>
                <a:ahLst/>
                <a:cxnLst/>
                <a:rect l="l" t="t" r="r" b="b"/>
                <a:pathLst>
                  <a:path w="812800" h="815188">
                    <a:moveTo>
                      <a:pt x="406400" y="0"/>
                    </a:moveTo>
                    <a:cubicBezTo>
                      <a:pt x="181951" y="0"/>
                      <a:pt x="0" y="182486"/>
                      <a:pt x="0" y="407594"/>
                    </a:cubicBezTo>
                    <a:cubicBezTo>
                      <a:pt x="0" y="632702"/>
                      <a:pt x="181951" y="815188"/>
                      <a:pt x="406400" y="815188"/>
                    </a:cubicBezTo>
                    <a:cubicBezTo>
                      <a:pt x="630849" y="815188"/>
                      <a:pt x="812800" y="632702"/>
                      <a:pt x="812800" y="407594"/>
                    </a:cubicBezTo>
                    <a:cubicBezTo>
                      <a:pt x="812800" y="182486"/>
                      <a:pt x="630849" y="0"/>
                      <a:pt x="406400" y="0"/>
                    </a:cubicBezTo>
                    <a:close/>
                  </a:path>
                </a:pathLst>
              </a:custGeom>
              <a:ln w="76200" cap="sq">
                <a:solidFill>
                  <a:srgbClr val="113946"/>
                </a:solidFill>
                <a:prstDash val="solid"/>
                <a:miter/>
              </a:ln>
            </p:spPr>
            <p:txBody>
              <a:bodyPr/>
              <a:lstStyle/>
              <a:p>
                <a:endParaRPr lang="en-US"/>
              </a:p>
            </p:txBody>
          </p:sp>
          <p:sp>
            <p:nvSpPr>
              <p:cNvPr id="11" name="TextBox 11"/>
              <p:cNvSpPr txBox="1"/>
              <p:nvPr/>
            </p:nvSpPr>
            <p:spPr>
              <a:xfrm>
                <a:off x="76200" y="19274"/>
                <a:ext cx="660400" cy="719490"/>
              </a:xfrm>
              <a:prstGeom prst="rect">
                <a:avLst/>
              </a:prstGeom>
            </p:spPr>
            <p:txBody>
              <a:bodyPr lIns="50800" tIns="50800" rIns="50800" bIns="50800" rtlCol="0" anchor="ctr"/>
              <a:lstStyle/>
              <a:p>
                <a:pPr algn="ctr">
                  <a:lnSpc>
                    <a:spcPts val="4059"/>
                  </a:lnSpc>
                </a:pPr>
                <a:r>
                  <a:rPr lang="en-US" sz="2899" b="1">
                    <a:solidFill>
                      <a:srgbClr val="113946"/>
                    </a:solidFill>
                    <a:latin typeface="Glacial Indifference Bold"/>
                    <a:ea typeface="Glacial Indifference Bold"/>
                    <a:cs typeface="Glacial Indifference Bold"/>
                    <a:sym typeface="Glacial Indifference Bold"/>
                  </a:rPr>
                  <a:t>2</a:t>
                </a:r>
              </a:p>
            </p:txBody>
          </p:sp>
        </p:grpSp>
        <p:sp>
          <p:nvSpPr>
            <p:cNvPr id="12" name="TextBox 12"/>
            <p:cNvSpPr txBox="1"/>
            <p:nvPr/>
          </p:nvSpPr>
          <p:spPr>
            <a:xfrm>
              <a:off x="1824871" y="66675"/>
              <a:ext cx="7635565" cy="695928"/>
            </a:xfrm>
            <a:prstGeom prst="rect">
              <a:avLst/>
            </a:prstGeom>
          </p:spPr>
          <p:txBody>
            <a:bodyPr lIns="0" tIns="0" rIns="0" bIns="0" rtlCol="0" anchor="t">
              <a:spAutoFit/>
            </a:bodyPr>
            <a:lstStyle/>
            <a:p>
              <a:pPr marL="0" lvl="0" indent="0" algn="l">
                <a:lnSpc>
                  <a:spcPts val="3767"/>
                </a:lnSpc>
              </a:pPr>
              <a:r>
                <a:rPr lang="en-US" sz="3767" b="1" spc="376">
                  <a:solidFill>
                    <a:srgbClr val="765E3D"/>
                  </a:solidFill>
                  <a:latin typeface="Glacial Indifference Bold"/>
                  <a:ea typeface="Glacial Indifference Bold"/>
                  <a:cs typeface="Glacial Indifference Bold"/>
                  <a:sym typeface="Glacial Indifference Bold"/>
                </a:rPr>
                <a:t>Judgment</a:t>
              </a:r>
            </a:p>
          </p:txBody>
        </p:sp>
        <p:sp>
          <p:nvSpPr>
            <p:cNvPr id="13" name="TextBox 13"/>
            <p:cNvSpPr txBox="1"/>
            <p:nvPr/>
          </p:nvSpPr>
          <p:spPr>
            <a:xfrm>
              <a:off x="1819770" y="789372"/>
              <a:ext cx="7057489" cy="565237"/>
            </a:xfrm>
            <a:prstGeom prst="rect">
              <a:avLst/>
            </a:prstGeom>
          </p:spPr>
          <p:txBody>
            <a:bodyPr lIns="0" tIns="0" rIns="0" bIns="0" rtlCol="0" anchor="t">
              <a:spAutoFit/>
            </a:bodyPr>
            <a:lstStyle/>
            <a:p>
              <a:pPr marL="0" lvl="0" indent="0" algn="l">
                <a:lnSpc>
                  <a:spcPts val="3094"/>
                </a:lnSpc>
              </a:pPr>
              <a:r>
                <a:rPr lang="en-US" sz="2475" spc="247">
                  <a:solidFill>
                    <a:srgbClr val="000000"/>
                  </a:solidFill>
                  <a:latin typeface="Arial MT Pro"/>
                  <a:ea typeface="Arial MT Pro"/>
                  <a:cs typeface="Arial MT Pro"/>
                  <a:sym typeface="Arial MT Pro"/>
                </a:rPr>
                <a:t>Interpretation: No control</a:t>
              </a:r>
            </a:p>
          </p:txBody>
        </p:sp>
      </p:grpSp>
      <p:grpSp>
        <p:nvGrpSpPr>
          <p:cNvPr id="14" name="Group 14">
            <a:extLst>
              <a:ext uri="{C183D7F6-B498-43B3-948B-1728B52AA6E4}">
                <adec:decorative xmlns:adec="http://schemas.microsoft.com/office/drawing/2017/decorative" val="1"/>
              </a:ext>
            </a:extLst>
          </p:cNvPr>
          <p:cNvGrpSpPr/>
          <p:nvPr/>
        </p:nvGrpSpPr>
        <p:grpSpPr>
          <a:xfrm>
            <a:off x="1244099" y="2767640"/>
            <a:ext cx="7095327" cy="1018690"/>
            <a:chOff x="0" y="0"/>
            <a:chExt cx="9460436" cy="1358254"/>
          </a:xfrm>
        </p:grpSpPr>
        <p:grpSp>
          <p:nvGrpSpPr>
            <p:cNvPr id="15" name="Group 15"/>
            <p:cNvGrpSpPr/>
            <p:nvPr/>
          </p:nvGrpSpPr>
          <p:grpSpPr>
            <a:xfrm>
              <a:off x="0" y="0"/>
              <a:ext cx="1354276" cy="1358254"/>
              <a:chOff x="0" y="0"/>
              <a:chExt cx="812800" cy="815188"/>
            </a:xfrm>
          </p:grpSpPr>
          <p:sp>
            <p:nvSpPr>
              <p:cNvPr id="16" name="Freeform 16"/>
              <p:cNvSpPr/>
              <p:nvPr/>
            </p:nvSpPr>
            <p:spPr>
              <a:xfrm>
                <a:off x="0" y="0"/>
                <a:ext cx="812800" cy="815188"/>
              </a:xfrm>
              <a:custGeom>
                <a:avLst/>
                <a:gdLst/>
                <a:ahLst/>
                <a:cxnLst/>
                <a:rect l="l" t="t" r="r" b="b"/>
                <a:pathLst>
                  <a:path w="812800" h="815188">
                    <a:moveTo>
                      <a:pt x="406400" y="0"/>
                    </a:moveTo>
                    <a:cubicBezTo>
                      <a:pt x="181951" y="0"/>
                      <a:pt x="0" y="182486"/>
                      <a:pt x="0" y="407594"/>
                    </a:cubicBezTo>
                    <a:cubicBezTo>
                      <a:pt x="0" y="632702"/>
                      <a:pt x="181951" y="815188"/>
                      <a:pt x="406400" y="815188"/>
                    </a:cubicBezTo>
                    <a:cubicBezTo>
                      <a:pt x="630849" y="815188"/>
                      <a:pt x="812800" y="632702"/>
                      <a:pt x="812800" y="407594"/>
                    </a:cubicBezTo>
                    <a:cubicBezTo>
                      <a:pt x="812800" y="182486"/>
                      <a:pt x="630849" y="0"/>
                      <a:pt x="406400" y="0"/>
                    </a:cubicBezTo>
                    <a:close/>
                  </a:path>
                </a:pathLst>
              </a:custGeom>
              <a:ln w="76200" cap="sq">
                <a:solidFill>
                  <a:srgbClr val="113946"/>
                </a:solidFill>
                <a:prstDash val="solid"/>
                <a:miter/>
              </a:ln>
            </p:spPr>
            <p:txBody>
              <a:bodyPr/>
              <a:lstStyle/>
              <a:p>
                <a:endParaRPr lang="en-US"/>
              </a:p>
            </p:txBody>
          </p:sp>
          <p:sp>
            <p:nvSpPr>
              <p:cNvPr id="17" name="TextBox 17"/>
              <p:cNvSpPr txBox="1"/>
              <p:nvPr/>
            </p:nvSpPr>
            <p:spPr>
              <a:xfrm>
                <a:off x="76200" y="19274"/>
                <a:ext cx="660400" cy="719490"/>
              </a:xfrm>
              <a:prstGeom prst="rect">
                <a:avLst/>
              </a:prstGeom>
            </p:spPr>
            <p:txBody>
              <a:bodyPr lIns="50800" tIns="50800" rIns="50800" bIns="50800" rtlCol="0" anchor="ctr"/>
              <a:lstStyle/>
              <a:p>
                <a:pPr algn="ctr">
                  <a:lnSpc>
                    <a:spcPts val="4059"/>
                  </a:lnSpc>
                </a:pPr>
                <a:r>
                  <a:rPr lang="en-US" sz="2899" b="1">
                    <a:solidFill>
                      <a:srgbClr val="113946"/>
                    </a:solidFill>
                    <a:latin typeface="Glacial Indifference Bold"/>
                    <a:ea typeface="Glacial Indifference Bold"/>
                    <a:cs typeface="Glacial Indifference Bold"/>
                    <a:sym typeface="Glacial Indifference Bold"/>
                  </a:rPr>
                  <a:t>1</a:t>
                </a:r>
              </a:p>
            </p:txBody>
          </p:sp>
        </p:grpSp>
        <p:sp>
          <p:nvSpPr>
            <p:cNvPr id="18" name="TextBox 18"/>
            <p:cNvSpPr txBox="1"/>
            <p:nvPr/>
          </p:nvSpPr>
          <p:spPr>
            <a:xfrm>
              <a:off x="1824871" y="66675"/>
              <a:ext cx="7635565" cy="695928"/>
            </a:xfrm>
            <a:prstGeom prst="rect">
              <a:avLst/>
            </a:prstGeom>
          </p:spPr>
          <p:txBody>
            <a:bodyPr lIns="0" tIns="0" rIns="0" bIns="0" rtlCol="0" anchor="t">
              <a:spAutoFit/>
            </a:bodyPr>
            <a:lstStyle/>
            <a:p>
              <a:pPr marL="0" lvl="0" indent="0" algn="l">
                <a:lnSpc>
                  <a:spcPts val="3767"/>
                </a:lnSpc>
              </a:pPr>
              <a:r>
                <a:rPr lang="en-US" sz="3767" b="1" spc="376">
                  <a:solidFill>
                    <a:srgbClr val="765E3D"/>
                  </a:solidFill>
                  <a:latin typeface="Glacial Indifference Bold"/>
                  <a:ea typeface="Glacial Indifference Bold"/>
                  <a:cs typeface="Glacial Indifference Bold"/>
                  <a:sym typeface="Glacial Indifference Bold"/>
                </a:rPr>
                <a:t>Signals</a:t>
              </a:r>
            </a:p>
          </p:txBody>
        </p:sp>
        <p:sp>
          <p:nvSpPr>
            <p:cNvPr id="19" name="TextBox 19"/>
            <p:cNvSpPr txBox="1"/>
            <p:nvPr/>
          </p:nvSpPr>
          <p:spPr>
            <a:xfrm>
              <a:off x="1819770" y="789372"/>
              <a:ext cx="6299139" cy="565237"/>
            </a:xfrm>
            <a:prstGeom prst="rect">
              <a:avLst/>
            </a:prstGeom>
          </p:spPr>
          <p:txBody>
            <a:bodyPr lIns="0" tIns="0" rIns="0" bIns="0" rtlCol="0" anchor="t">
              <a:spAutoFit/>
            </a:bodyPr>
            <a:lstStyle/>
            <a:p>
              <a:pPr marL="0" lvl="0" indent="0" algn="l">
                <a:lnSpc>
                  <a:spcPts val="3094"/>
                </a:lnSpc>
              </a:pPr>
              <a:r>
                <a:rPr lang="en-US" sz="2475" spc="247">
                  <a:solidFill>
                    <a:srgbClr val="000000"/>
                  </a:solidFill>
                  <a:latin typeface="Arial MT Pro"/>
                  <a:ea typeface="Arial MT Pro"/>
                  <a:cs typeface="Arial MT Pro"/>
                  <a:sym typeface="Arial MT Pro"/>
                </a:rPr>
                <a:t>Information: Too broad</a:t>
              </a:r>
            </a:p>
          </p:txBody>
        </p:sp>
      </p:grpSp>
      <p:grpSp>
        <p:nvGrpSpPr>
          <p:cNvPr id="20" name="Group 20">
            <a:extLst>
              <a:ext uri="{C183D7F6-B498-43B3-948B-1728B52AA6E4}">
                <adec:decorative xmlns:adec="http://schemas.microsoft.com/office/drawing/2017/decorative" val="1"/>
              </a:ext>
            </a:extLst>
          </p:cNvPr>
          <p:cNvGrpSpPr/>
          <p:nvPr/>
        </p:nvGrpSpPr>
        <p:grpSpPr>
          <a:xfrm>
            <a:off x="1244099" y="7203283"/>
            <a:ext cx="13498793" cy="1018690"/>
            <a:chOff x="0" y="0"/>
            <a:chExt cx="17998391" cy="1358255"/>
          </a:xfrm>
        </p:grpSpPr>
        <p:grpSp>
          <p:nvGrpSpPr>
            <p:cNvPr id="21" name="Group 21"/>
            <p:cNvGrpSpPr/>
            <p:nvPr/>
          </p:nvGrpSpPr>
          <p:grpSpPr>
            <a:xfrm>
              <a:off x="0" y="0"/>
              <a:ext cx="1354276" cy="1358255"/>
              <a:chOff x="0" y="0"/>
              <a:chExt cx="812800" cy="815188"/>
            </a:xfrm>
          </p:grpSpPr>
          <p:sp>
            <p:nvSpPr>
              <p:cNvPr id="22" name="Freeform 22"/>
              <p:cNvSpPr/>
              <p:nvPr/>
            </p:nvSpPr>
            <p:spPr>
              <a:xfrm>
                <a:off x="0" y="0"/>
                <a:ext cx="812800" cy="815188"/>
              </a:xfrm>
              <a:custGeom>
                <a:avLst/>
                <a:gdLst/>
                <a:ahLst/>
                <a:cxnLst/>
                <a:rect l="l" t="t" r="r" b="b"/>
                <a:pathLst>
                  <a:path w="812800" h="815188">
                    <a:moveTo>
                      <a:pt x="406400" y="0"/>
                    </a:moveTo>
                    <a:cubicBezTo>
                      <a:pt x="181951" y="0"/>
                      <a:pt x="0" y="182486"/>
                      <a:pt x="0" y="407594"/>
                    </a:cubicBezTo>
                    <a:cubicBezTo>
                      <a:pt x="0" y="632702"/>
                      <a:pt x="181951" y="815188"/>
                      <a:pt x="406400" y="815188"/>
                    </a:cubicBezTo>
                    <a:cubicBezTo>
                      <a:pt x="630849" y="815188"/>
                      <a:pt x="812800" y="632702"/>
                      <a:pt x="812800" y="407594"/>
                    </a:cubicBezTo>
                    <a:cubicBezTo>
                      <a:pt x="812800" y="182486"/>
                      <a:pt x="630849" y="0"/>
                      <a:pt x="406400" y="0"/>
                    </a:cubicBezTo>
                    <a:close/>
                  </a:path>
                </a:pathLst>
              </a:custGeom>
              <a:ln w="76200" cap="sq">
                <a:solidFill>
                  <a:srgbClr val="113946"/>
                </a:solidFill>
                <a:prstDash val="solid"/>
                <a:miter/>
              </a:ln>
            </p:spPr>
            <p:txBody>
              <a:bodyPr/>
              <a:lstStyle/>
              <a:p>
                <a:endParaRPr lang="en-US"/>
              </a:p>
            </p:txBody>
          </p:sp>
          <p:sp>
            <p:nvSpPr>
              <p:cNvPr id="23" name="TextBox 23"/>
              <p:cNvSpPr txBox="1"/>
              <p:nvPr/>
            </p:nvSpPr>
            <p:spPr>
              <a:xfrm>
                <a:off x="76200" y="19274"/>
                <a:ext cx="660400" cy="719490"/>
              </a:xfrm>
              <a:prstGeom prst="rect">
                <a:avLst/>
              </a:prstGeom>
            </p:spPr>
            <p:txBody>
              <a:bodyPr lIns="50800" tIns="50800" rIns="50800" bIns="50800" rtlCol="0" anchor="ctr"/>
              <a:lstStyle/>
              <a:p>
                <a:pPr algn="ctr">
                  <a:lnSpc>
                    <a:spcPts val="4059"/>
                  </a:lnSpc>
                </a:pPr>
                <a:r>
                  <a:rPr lang="en-US" sz="2899" b="1">
                    <a:solidFill>
                      <a:srgbClr val="113946"/>
                    </a:solidFill>
                    <a:latin typeface="Glacial Indifference Bold"/>
                    <a:ea typeface="Glacial Indifference Bold"/>
                    <a:cs typeface="Glacial Indifference Bold"/>
                    <a:sym typeface="Glacial Indifference Bold"/>
                  </a:rPr>
                  <a:t>4</a:t>
                </a:r>
              </a:p>
            </p:txBody>
          </p:sp>
        </p:grpSp>
        <p:sp>
          <p:nvSpPr>
            <p:cNvPr id="24" name="TextBox 24"/>
            <p:cNvSpPr txBox="1"/>
            <p:nvPr/>
          </p:nvSpPr>
          <p:spPr>
            <a:xfrm>
              <a:off x="1824870" y="66675"/>
              <a:ext cx="7635566" cy="695929"/>
            </a:xfrm>
            <a:prstGeom prst="rect">
              <a:avLst/>
            </a:prstGeom>
          </p:spPr>
          <p:txBody>
            <a:bodyPr lIns="0" tIns="0" rIns="0" bIns="0" rtlCol="0" anchor="t">
              <a:spAutoFit/>
            </a:bodyPr>
            <a:lstStyle/>
            <a:p>
              <a:pPr marL="0" lvl="0" indent="0" algn="l">
                <a:lnSpc>
                  <a:spcPts val="3767"/>
                </a:lnSpc>
              </a:pPr>
              <a:r>
                <a:rPr lang="en-US" sz="3767" b="1" spc="376">
                  <a:solidFill>
                    <a:srgbClr val="765E3D"/>
                  </a:solidFill>
                  <a:latin typeface="Glacial Indifference Bold"/>
                  <a:ea typeface="Glacial Indifference Bold"/>
                  <a:cs typeface="Glacial Indifference Bold"/>
                  <a:sym typeface="Glacial Indifference Bold"/>
                </a:rPr>
                <a:t>Perception</a:t>
              </a:r>
            </a:p>
          </p:txBody>
        </p:sp>
        <p:sp>
          <p:nvSpPr>
            <p:cNvPr id="25" name="TextBox 25"/>
            <p:cNvSpPr txBox="1"/>
            <p:nvPr/>
          </p:nvSpPr>
          <p:spPr>
            <a:xfrm>
              <a:off x="1819769" y="789372"/>
              <a:ext cx="16178622" cy="565238"/>
            </a:xfrm>
            <a:prstGeom prst="rect">
              <a:avLst/>
            </a:prstGeom>
          </p:spPr>
          <p:txBody>
            <a:bodyPr lIns="0" tIns="0" rIns="0" bIns="0" rtlCol="0" anchor="t">
              <a:spAutoFit/>
            </a:bodyPr>
            <a:lstStyle/>
            <a:p>
              <a:pPr marL="0" lvl="0" indent="0" algn="l">
                <a:lnSpc>
                  <a:spcPts val="3094"/>
                </a:lnSpc>
              </a:pPr>
              <a:r>
                <a:rPr lang="en-US" sz="2475" spc="247">
                  <a:solidFill>
                    <a:srgbClr val="000000"/>
                  </a:solidFill>
                  <a:latin typeface="Arial MT Pro"/>
                  <a:ea typeface="Arial MT Pro"/>
                  <a:cs typeface="Arial MT Pro"/>
                  <a:sym typeface="Arial MT Pro"/>
                </a:rPr>
                <a:t>A view shaped over time: Patterns of behavior that improve over time</a:t>
              </a:r>
            </a:p>
          </p:txBody>
        </p:sp>
      </p:grpSp>
      <p:grpSp>
        <p:nvGrpSpPr>
          <p:cNvPr id="26" name="Group 26">
            <a:extLst>
              <a:ext uri="{C183D7F6-B498-43B3-948B-1728B52AA6E4}">
                <adec:decorative xmlns:adec="http://schemas.microsoft.com/office/drawing/2017/decorative" val="1"/>
              </a:ext>
            </a:extLst>
          </p:cNvPr>
          <p:cNvGrpSpPr/>
          <p:nvPr/>
        </p:nvGrpSpPr>
        <p:grpSpPr>
          <a:xfrm>
            <a:off x="1244099" y="8681830"/>
            <a:ext cx="10861006" cy="1018690"/>
            <a:chOff x="0" y="-1"/>
            <a:chExt cx="14481341" cy="1358255"/>
          </a:xfrm>
        </p:grpSpPr>
        <p:grpSp>
          <p:nvGrpSpPr>
            <p:cNvPr id="27" name="Group 27"/>
            <p:cNvGrpSpPr/>
            <p:nvPr/>
          </p:nvGrpSpPr>
          <p:grpSpPr>
            <a:xfrm>
              <a:off x="0" y="-1"/>
              <a:ext cx="1354276" cy="1358255"/>
              <a:chOff x="0" y="0"/>
              <a:chExt cx="812800" cy="815188"/>
            </a:xfrm>
          </p:grpSpPr>
          <p:sp>
            <p:nvSpPr>
              <p:cNvPr id="28" name="Freeform 28"/>
              <p:cNvSpPr/>
              <p:nvPr/>
            </p:nvSpPr>
            <p:spPr>
              <a:xfrm>
                <a:off x="0" y="0"/>
                <a:ext cx="812800" cy="815188"/>
              </a:xfrm>
              <a:custGeom>
                <a:avLst/>
                <a:gdLst/>
                <a:ahLst/>
                <a:cxnLst/>
                <a:rect l="l" t="t" r="r" b="b"/>
                <a:pathLst>
                  <a:path w="812800" h="815188">
                    <a:moveTo>
                      <a:pt x="406400" y="0"/>
                    </a:moveTo>
                    <a:cubicBezTo>
                      <a:pt x="181951" y="0"/>
                      <a:pt x="0" y="182486"/>
                      <a:pt x="0" y="407594"/>
                    </a:cubicBezTo>
                    <a:cubicBezTo>
                      <a:pt x="0" y="632702"/>
                      <a:pt x="181951" y="815188"/>
                      <a:pt x="406400" y="815188"/>
                    </a:cubicBezTo>
                    <a:cubicBezTo>
                      <a:pt x="630849" y="815188"/>
                      <a:pt x="812800" y="632702"/>
                      <a:pt x="812800" y="407594"/>
                    </a:cubicBezTo>
                    <a:cubicBezTo>
                      <a:pt x="812800" y="182486"/>
                      <a:pt x="630849" y="0"/>
                      <a:pt x="406400" y="0"/>
                    </a:cubicBezTo>
                    <a:close/>
                  </a:path>
                </a:pathLst>
              </a:custGeom>
              <a:ln w="76200" cap="sq">
                <a:solidFill>
                  <a:srgbClr val="113946"/>
                </a:solidFill>
                <a:prstDash val="solid"/>
                <a:miter/>
              </a:ln>
            </p:spPr>
            <p:txBody>
              <a:bodyPr/>
              <a:lstStyle/>
              <a:p>
                <a:endParaRPr lang="en-US"/>
              </a:p>
            </p:txBody>
          </p:sp>
          <p:sp>
            <p:nvSpPr>
              <p:cNvPr id="29" name="TextBox 29"/>
              <p:cNvSpPr txBox="1"/>
              <p:nvPr/>
            </p:nvSpPr>
            <p:spPr>
              <a:xfrm>
                <a:off x="76200" y="19274"/>
                <a:ext cx="660400" cy="719490"/>
              </a:xfrm>
              <a:prstGeom prst="rect">
                <a:avLst/>
              </a:prstGeom>
            </p:spPr>
            <p:txBody>
              <a:bodyPr lIns="50800" tIns="50800" rIns="50800" bIns="50800" rtlCol="0" anchor="ctr"/>
              <a:lstStyle/>
              <a:p>
                <a:pPr algn="ctr">
                  <a:lnSpc>
                    <a:spcPts val="4059"/>
                  </a:lnSpc>
                </a:pPr>
                <a:r>
                  <a:rPr lang="en-US" sz="2899" b="1">
                    <a:solidFill>
                      <a:srgbClr val="113946"/>
                    </a:solidFill>
                    <a:latin typeface="Glacial Indifference Bold"/>
                    <a:ea typeface="Glacial Indifference Bold"/>
                    <a:cs typeface="Glacial Indifference Bold"/>
                    <a:sym typeface="Glacial Indifference Bold"/>
                  </a:rPr>
                  <a:t>5</a:t>
                </a:r>
              </a:p>
            </p:txBody>
          </p:sp>
        </p:grpSp>
        <p:sp>
          <p:nvSpPr>
            <p:cNvPr id="30" name="TextBox 30"/>
            <p:cNvSpPr txBox="1"/>
            <p:nvPr/>
          </p:nvSpPr>
          <p:spPr>
            <a:xfrm>
              <a:off x="1824871" y="66674"/>
              <a:ext cx="7635565" cy="695929"/>
            </a:xfrm>
            <a:prstGeom prst="rect">
              <a:avLst/>
            </a:prstGeom>
          </p:spPr>
          <p:txBody>
            <a:bodyPr lIns="0" tIns="0" rIns="0" bIns="0" rtlCol="0" anchor="t">
              <a:spAutoFit/>
            </a:bodyPr>
            <a:lstStyle/>
            <a:p>
              <a:pPr marL="0" lvl="0" indent="0" algn="l">
                <a:lnSpc>
                  <a:spcPts val="3767"/>
                </a:lnSpc>
              </a:pPr>
              <a:r>
                <a:rPr lang="en-US" sz="3767" b="1" spc="376" dirty="0">
                  <a:solidFill>
                    <a:srgbClr val="765E3D"/>
                  </a:solidFill>
                  <a:latin typeface="Glacial Indifference Bold"/>
                  <a:ea typeface="Glacial Indifference Bold"/>
                  <a:cs typeface="Glacial Indifference Bold"/>
                  <a:sym typeface="Glacial Indifference Bold"/>
                </a:rPr>
                <a:t>Reputation</a:t>
              </a:r>
            </a:p>
          </p:txBody>
        </p:sp>
        <p:sp>
          <p:nvSpPr>
            <p:cNvPr id="31" name="TextBox 31"/>
            <p:cNvSpPr txBox="1"/>
            <p:nvPr/>
          </p:nvSpPr>
          <p:spPr>
            <a:xfrm>
              <a:off x="1819771" y="779847"/>
              <a:ext cx="12661570" cy="566378"/>
            </a:xfrm>
            <a:prstGeom prst="rect">
              <a:avLst/>
            </a:prstGeom>
          </p:spPr>
          <p:txBody>
            <a:bodyPr lIns="0" tIns="0" rIns="0" bIns="0" rtlCol="0" anchor="t">
              <a:spAutoFit/>
            </a:bodyPr>
            <a:lstStyle/>
            <a:p>
              <a:pPr marL="0" lvl="0" indent="0" algn="l">
                <a:lnSpc>
                  <a:spcPts val="3144"/>
                </a:lnSpc>
              </a:pPr>
              <a:r>
                <a:rPr lang="en-US" sz="2475" spc="247">
                  <a:solidFill>
                    <a:srgbClr val="000000"/>
                  </a:solidFill>
                  <a:latin typeface="Arial MT Pro"/>
                  <a:ea typeface="Arial MT Pro"/>
                  <a:cs typeface="Arial MT Pro"/>
                  <a:sym typeface="Arial MT Pro"/>
                </a:rPr>
                <a:t>A view shared by others: Ambiguous and distant</a:t>
              </a:r>
            </a:p>
          </p:txBody>
        </p:sp>
      </p:grpSp>
      <p:sp>
        <p:nvSpPr>
          <p:cNvPr id="32" name="TextBox 32"/>
          <p:cNvSpPr txBox="1"/>
          <p:nvPr/>
        </p:nvSpPr>
        <p:spPr>
          <a:xfrm>
            <a:off x="1028700" y="710680"/>
            <a:ext cx="12365709" cy="730250"/>
          </a:xfrm>
          <a:prstGeom prst="rect">
            <a:avLst/>
          </a:prstGeom>
        </p:spPr>
        <p:txBody>
          <a:bodyPr lIns="0" tIns="0" rIns="0" bIns="0" rtlCol="0" anchor="t">
            <a:spAutoFit/>
          </a:bodyPr>
          <a:lstStyle/>
          <a:p>
            <a:pPr marL="0" lvl="0" indent="0" algn="just">
              <a:lnSpc>
                <a:spcPts val="5499"/>
              </a:lnSpc>
            </a:pPr>
            <a:r>
              <a:rPr lang="en-US" sz="5499" b="1" spc="164">
                <a:solidFill>
                  <a:srgbClr val="113946"/>
                </a:solidFill>
                <a:latin typeface="Montserrat Bold"/>
                <a:ea typeface="Montserrat Bold"/>
                <a:cs typeface="Montserrat Bold"/>
                <a:sym typeface="Montserrat Bold"/>
              </a:rPr>
              <a:t>WHY FOCUS ON</a:t>
            </a:r>
          </a:p>
        </p:txBody>
      </p:sp>
      <p:grpSp>
        <p:nvGrpSpPr>
          <p:cNvPr id="33" name="Group 33">
            <a:extLst>
              <a:ext uri="{C183D7F6-B498-43B3-948B-1728B52AA6E4}">
                <adec:decorative xmlns:adec="http://schemas.microsoft.com/office/drawing/2017/decorative" val="1"/>
              </a:ext>
            </a:extLst>
          </p:cNvPr>
          <p:cNvGrpSpPr/>
          <p:nvPr/>
        </p:nvGrpSpPr>
        <p:grpSpPr>
          <a:xfrm>
            <a:off x="-2353413" y="-447611"/>
            <a:ext cx="21985083" cy="2654126"/>
            <a:chOff x="0" y="0"/>
            <a:chExt cx="6989868" cy="843845"/>
          </a:xfrm>
        </p:grpSpPr>
        <p:sp>
          <p:nvSpPr>
            <p:cNvPr id="34" name="Freeform 34"/>
            <p:cNvSpPr/>
            <p:nvPr/>
          </p:nvSpPr>
          <p:spPr>
            <a:xfrm>
              <a:off x="0" y="0"/>
              <a:ext cx="6989869" cy="843845"/>
            </a:xfrm>
            <a:custGeom>
              <a:avLst/>
              <a:gdLst/>
              <a:ahLst/>
              <a:cxnLst/>
              <a:rect l="l" t="t" r="r" b="b"/>
              <a:pathLst>
                <a:path w="6989869" h="843845">
                  <a:moveTo>
                    <a:pt x="10564" y="0"/>
                  </a:moveTo>
                  <a:lnTo>
                    <a:pt x="6979304" y="0"/>
                  </a:lnTo>
                  <a:cubicBezTo>
                    <a:pt x="6982106" y="0"/>
                    <a:pt x="6984793" y="1113"/>
                    <a:pt x="6986774" y="3094"/>
                  </a:cubicBezTo>
                  <a:cubicBezTo>
                    <a:pt x="6988756" y="5075"/>
                    <a:pt x="6989869" y="7762"/>
                    <a:pt x="6989869" y="10564"/>
                  </a:cubicBezTo>
                  <a:lnTo>
                    <a:pt x="6989869" y="833280"/>
                  </a:lnTo>
                  <a:cubicBezTo>
                    <a:pt x="6989869" y="839115"/>
                    <a:pt x="6985139" y="843845"/>
                    <a:pt x="6979304" y="843845"/>
                  </a:cubicBezTo>
                  <a:lnTo>
                    <a:pt x="10564" y="843845"/>
                  </a:lnTo>
                  <a:cubicBezTo>
                    <a:pt x="4730" y="843845"/>
                    <a:pt x="0" y="839115"/>
                    <a:pt x="0" y="833280"/>
                  </a:cubicBezTo>
                  <a:lnTo>
                    <a:pt x="0" y="10564"/>
                  </a:lnTo>
                  <a:cubicBezTo>
                    <a:pt x="0" y="4730"/>
                    <a:pt x="4730" y="0"/>
                    <a:pt x="10564" y="0"/>
                  </a:cubicBezTo>
                  <a:close/>
                </a:path>
              </a:pathLst>
            </a:custGeom>
            <a:solidFill>
              <a:srgbClr val="113946"/>
            </a:solidFill>
          </p:spPr>
          <p:txBody>
            <a:bodyPr/>
            <a:lstStyle/>
            <a:p>
              <a:endParaRPr lang="en-US"/>
            </a:p>
          </p:txBody>
        </p:sp>
        <p:sp>
          <p:nvSpPr>
            <p:cNvPr id="35" name="TextBox 35"/>
            <p:cNvSpPr txBox="1"/>
            <p:nvPr/>
          </p:nvSpPr>
          <p:spPr>
            <a:xfrm>
              <a:off x="0" y="-57150"/>
              <a:ext cx="6989868" cy="900995"/>
            </a:xfrm>
            <a:prstGeom prst="rect">
              <a:avLst/>
            </a:prstGeom>
          </p:spPr>
          <p:txBody>
            <a:bodyPr lIns="50800" tIns="50800" rIns="50800" bIns="50800" rtlCol="0" anchor="ctr"/>
            <a:lstStyle/>
            <a:p>
              <a:pPr algn="ctr">
                <a:lnSpc>
                  <a:spcPts val="3547"/>
                </a:lnSpc>
              </a:pPr>
              <a:endParaRPr/>
            </a:p>
          </p:txBody>
        </p:sp>
      </p:grpSp>
      <p:sp>
        <p:nvSpPr>
          <p:cNvPr id="36" name="AutoShape 36">
            <a:extLst>
              <a:ext uri="{C183D7F6-B498-43B3-948B-1728B52AA6E4}">
                <adec:decorative xmlns:adec="http://schemas.microsoft.com/office/drawing/2017/decorative" val="1"/>
              </a:ext>
            </a:extLst>
          </p:cNvPr>
          <p:cNvSpPr/>
          <p:nvPr/>
        </p:nvSpPr>
        <p:spPr>
          <a:xfrm flipV="1">
            <a:off x="-11979988" y="1353297"/>
            <a:ext cx="17990854" cy="0"/>
          </a:xfrm>
          <a:prstGeom prst="line">
            <a:avLst/>
          </a:prstGeom>
          <a:ln w="66675" cap="flat">
            <a:solidFill>
              <a:srgbClr val="FFFFFF"/>
            </a:solidFill>
            <a:prstDash val="solid"/>
            <a:headEnd type="none" w="sm" len="sm"/>
            <a:tailEnd type="none" w="sm" len="sm"/>
          </a:ln>
        </p:spPr>
        <p:txBody>
          <a:bodyPr/>
          <a:lstStyle/>
          <a:p>
            <a:endParaRPr lang="en-US"/>
          </a:p>
        </p:txBody>
      </p:sp>
      <p:sp>
        <p:nvSpPr>
          <p:cNvPr id="37" name="TextBox 37"/>
          <p:cNvSpPr txBox="1">
            <a:spLocks noGrp="1"/>
          </p:cNvSpPr>
          <p:nvPr>
            <p:ph type="title" idx="4294967295"/>
          </p:nvPr>
        </p:nvSpPr>
        <p:spPr>
          <a:xfrm>
            <a:off x="795610" y="951659"/>
            <a:ext cx="16696780" cy="8604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6499"/>
              </a:lnSpc>
              <a:spcBef>
                <a:spcPts val="0"/>
              </a:spcBef>
              <a:spcAft>
                <a:spcPts val="0"/>
              </a:spcAft>
              <a:buClrTx/>
              <a:buSzTx/>
              <a:buFontTx/>
              <a:buNone/>
              <a:tabLst/>
              <a:defRPr/>
            </a:pPr>
            <a:r>
              <a:rPr kumimoji="0" lang="en-US" sz="6499" b="1" i="0" u="none" strike="noStrike" kern="1200" cap="none" spc="194" normalizeH="0" baseline="0" noProof="0" dirty="0">
                <a:ln>
                  <a:noFill/>
                </a:ln>
                <a:solidFill>
                  <a:srgbClr val="FFFFFF"/>
                </a:solidFill>
                <a:effectLst/>
                <a:uLnTx/>
                <a:uFillTx/>
                <a:latin typeface="Glacial Indifference Bold"/>
                <a:ea typeface="Glacial Indifference Bold"/>
                <a:cs typeface="Glacial Indifference Bold"/>
                <a:sym typeface="Glacial Indifference Bold"/>
              </a:rPr>
              <a:t>PERCEPTION?</a:t>
            </a:r>
          </a:p>
        </p:txBody>
      </p:sp>
      <p:sp>
        <p:nvSpPr>
          <p:cNvPr id="38" name="AutoShape 38">
            <a:extLst>
              <a:ext uri="{C183D7F6-B498-43B3-948B-1728B52AA6E4}">
                <adec:decorative xmlns:adec="http://schemas.microsoft.com/office/drawing/2017/decorative" val="1"/>
              </a:ext>
            </a:extLst>
          </p:cNvPr>
          <p:cNvSpPr/>
          <p:nvPr/>
        </p:nvSpPr>
        <p:spPr>
          <a:xfrm flipV="1">
            <a:off x="12222703" y="1353297"/>
            <a:ext cx="16243083" cy="0"/>
          </a:xfrm>
          <a:prstGeom prst="line">
            <a:avLst/>
          </a:prstGeom>
          <a:ln w="66675" cap="flat">
            <a:solidFill>
              <a:srgbClr val="FFFFFF"/>
            </a:solidFill>
            <a:prstDash val="solid"/>
            <a:headEnd type="none" w="sm" len="sm"/>
            <a:tailEnd type="none" w="sm" len="sm"/>
          </a:ln>
        </p:spPr>
        <p:txBody>
          <a:bodyPr/>
          <a:lstStyle/>
          <a:p>
            <a:endParaRPr lang="en-US"/>
          </a:p>
        </p:txBody>
      </p:sp>
      <p:sp>
        <p:nvSpPr>
          <p:cNvPr id="39" name="Freeform 39">
            <a:extLst>
              <a:ext uri="{C183D7F6-B498-43B3-948B-1728B52AA6E4}">
                <adec:decorative xmlns:adec="http://schemas.microsoft.com/office/drawing/2017/decorative" val="1"/>
              </a:ext>
            </a:extLst>
          </p:cNvPr>
          <p:cNvSpPr/>
          <p:nvPr/>
        </p:nvSpPr>
        <p:spPr>
          <a:xfrm>
            <a:off x="13394409" y="3000272"/>
            <a:ext cx="3549668" cy="3563029"/>
          </a:xfrm>
          <a:custGeom>
            <a:avLst/>
            <a:gdLst/>
            <a:ahLst/>
            <a:cxnLst/>
            <a:rect l="l" t="t" r="r" b="b"/>
            <a:pathLst>
              <a:path w="3549668" h="3563029">
                <a:moveTo>
                  <a:pt x="0" y="0"/>
                </a:moveTo>
                <a:lnTo>
                  <a:pt x="3549668" y="0"/>
                </a:lnTo>
                <a:lnTo>
                  <a:pt x="3549668" y="3563029"/>
                </a:lnTo>
                <a:lnTo>
                  <a:pt x="0" y="356302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0" name="TextBox 40"/>
          <p:cNvSpPr txBox="1"/>
          <p:nvPr/>
        </p:nvSpPr>
        <p:spPr>
          <a:xfrm>
            <a:off x="795610" y="363205"/>
            <a:ext cx="16696780" cy="573405"/>
          </a:xfrm>
          <a:prstGeom prst="rect">
            <a:avLst/>
          </a:prstGeom>
        </p:spPr>
        <p:txBody>
          <a:bodyPr lIns="0" tIns="0" rIns="0" bIns="0" rtlCol="0" anchor="t">
            <a:spAutoFit/>
          </a:bodyPr>
          <a:lstStyle/>
          <a:p>
            <a:pPr marL="0" lvl="0" indent="0" algn="ctr">
              <a:lnSpc>
                <a:spcPts val="4200"/>
              </a:lnSpc>
            </a:pPr>
            <a:r>
              <a:rPr lang="en-US" sz="4200" b="1" spc="126">
                <a:solidFill>
                  <a:srgbClr val="FFFFFF"/>
                </a:solidFill>
                <a:latin typeface="Glacial Indifference Bold"/>
                <a:ea typeface="Glacial Indifference Bold"/>
                <a:cs typeface="Glacial Indifference Bold"/>
                <a:sym typeface="Glacial Indifference Bold"/>
              </a:rPr>
              <a:t>WHY FOCUS 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4468" r="-37388" b="-48566"/>
            </a:stretch>
          </a:blipFill>
        </p:spPr>
        <p:txBody>
          <a:bodyPr/>
          <a:lstStyle/>
          <a:p>
            <a:endParaRPr lang="en-US" dirty="0"/>
          </a:p>
        </p:txBody>
      </p:sp>
      <p:sp>
        <p:nvSpPr>
          <p:cNvPr id="3" name="TextBox 3"/>
          <p:cNvSpPr txBox="1">
            <a:spLocks noGrp="1"/>
          </p:cNvSpPr>
          <p:nvPr>
            <p:ph type="title" idx="4294967295"/>
          </p:nvPr>
        </p:nvSpPr>
        <p:spPr>
          <a:xfrm>
            <a:off x="1165451" y="5071354"/>
            <a:ext cx="15957098" cy="187833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200"/>
              </a:lnSpc>
              <a:spcBef>
                <a:spcPts val="0"/>
              </a:spcBef>
              <a:spcAft>
                <a:spcPts val="0"/>
              </a:spcAft>
              <a:buClrTx/>
              <a:buSzTx/>
              <a:buFontTx/>
              <a:buNone/>
              <a:tabLst/>
              <a:defRPr/>
            </a:pPr>
            <a:r>
              <a:rPr lang="en-US" sz="7200" b="1" spc="215" dirty="0">
                <a:solidFill>
                  <a:srgbClr val="FFFFFF"/>
                </a:solidFill>
                <a:latin typeface="Montserrat Bold"/>
                <a:ea typeface="Montserrat Bold"/>
                <a:cs typeface="Montserrat Bold"/>
                <a:sym typeface="Montserrat Bold"/>
              </a:rPr>
              <a:t>03 </a:t>
            </a:r>
            <a:r>
              <a:rPr kumimoji="0" lang="en-US" sz="7200" b="1" i="0" u="none" strike="noStrike" kern="1200" cap="none" spc="215" normalizeH="0" baseline="0" noProof="0" dirty="0">
                <a:ln>
                  <a:noFill/>
                </a:ln>
                <a:solidFill>
                  <a:srgbClr val="FFFFFF"/>
                </a:solidFill>
                <a:effectLst/>
                <a:uLnTx/>
                <a:uFillTx/>
                <a:latin typeface="Montserrat Bold"/>
                <a:ea typeface="Montserrat Bold"/>
                <a:cs typeface="Montserrat Bold"/>
                <a:sym typeface="Montserrat Bold"/>
              </a:rPr>
              <a:t>THE PERCEPTION MANAGEMENT FRAMEWORK</a:t>
            </a:r>
          </a:p>
        </p:txBody>
      </p:sp>
      <p:sp>
        <p:nvSpPr>
          <p:cNvPr id="4" name="TextBox 4"/>
          <p:cNvSpPr txBox="1"/>
          <p:nvPr/>
        </p:nvSpPr>
        <p:spPr>
          <a:xfrm>
            <a:off x="0" y="3686739"/>
            <a:ext cx="18288000" cy="636270"/>
          </a:xfrm>
          <a:prstGeom prst="rect">
            <a:avLst/>
          </a:prstGeom>
        </p:spPr>
        <p:txBody>
          <a:bodyPr lIns="0" tIns="0" rIns="0" bIns="0" rtlCol="0" anchor="t">
            <a:spAutoFit/>
          </a:bodyPr>
          <a:lstStyle/>
          <a:p>
            <a:pPr marL="0" lvl="0" indent="0" algn="ctr">
              <a:lnSpc>
                <a:spcPts val="4800"/>
              </a:lnSpc>
            </a:pPr>
            <a:r>
              <a:rPr lang="en-US" sz="4800" spc="144" dirty="0">
                <a:solidFill>
                  <a:srgbClr val="FFFFFF"/>
                </a:solidFill>
                <a:latin typeface="Montserrat"/>
                <a:ea typeface="Montserrat"/>
                <a:cs typeface="Montserrat"/>
                <a:sym typeface="Montserrat"/>
              </a:rPr>
              <a:t>TRAINING STAFF USING 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1547044" y="7944647"/>
            <a:ext cx="17132667" cy="750555"/>
            <a:chOff x="0" y="0"/>
            <a:chExt cx="4512307" cy="197677"/>
          </a:xfrm>
        </p:grpSpPr>
        <p:sp>
          <p:nvSpPr>
            <p:cNvPr id="3" name="Freeform 3"/>
            <p:cNvSpPr/>
            <p:nvPr/>
          </p:nvSpPr>
          <p:spPr>
            <a:xfrm>
              <a:off x="0" y="0"/>
              <a:ext cx="4512308" cy="197677"/>
            </a:xfrm>
            <a:custGeom>
              <a:avLst/>
              <a:gdLst/>
              <a:ahLst/>
              <a:cxnLst/>
              <a:rect l="l" t="t" r="r" b="b"/>
              <a:pathLst>
                <a:path w="4512308" h="197677">
                  <a:moveTo>
                    <a:pt x="0" y="0"/>
                  </a:moveTo>
                  <a:lnTo>
                    <a:pt x="4512308" y="0"/>
                  </a:lnTo>
                  <a:lnTo>
                    <a:pt x="4512308" y="197677"/>
                  </a:lnTo>
                  <a:lnTo>
                    <a:pt x="0" y="197677"/>
                  </a:lnTo>
                  <a:close/>
                </a:path>
              </a:pathLst>
            </a:custGeom>
            <a:solidFill>
              <a:srgbClr val="E7E1D8"/>
            </a:solidFill>
          </p:spPr>
          <p:txBody>
            <a:bodyPr/>
            <a:lstStyle/>
            <a:p>
              <a:endParaRPr lang="en-US"/>
            </a:p>
          </p:txBody>
        </p:sp>
        <p:sp>
          <p:nvSpPr>
            <p:cNvPr id="4" name="TextBox 4"/>
            <p:cNvSpPr txBox="1"/>
            <p:nvPr/>
          </p:nvSpPr>
          <p:spPr>
            <a:xfrm>
              <a:off x="0" y="-57150"/>
              <a:ext cx="4512307" cy="254827"/>
            </a:xfrm>
            <a:prstGeom prst="rect">
              <a:avLst/>
            </a:prstGeom>
          </p:spPr>
          <p:txBody>
            <a:bodyPr lIns="50800" tIns="50800" rIns="50800" bIns="50800" rtlCol="0" anchor="ctr"/>
            <a:lstStyle/>
            <a:p>
              <a:pPr algn="ctr">
                <a:lnSpc>
                  <a:spcPts val="3547"/>
                </a:lnSpc>
              </a:pPr>
              <a:endParaRPr/>
            </a:p>
          </p:txBody>
        </p:sp>
      </p:grpSp>
      <p:sp>
        <p:nvSpPr>
          <p:cNvPr id="5" name="TextBox 5"/>
          <p:cNvSpPr txBox="1"/>
          <p:nvPr/>
        </p:nvSpPr>
        <p:spPr>
          <a:xfrm>
            <a:off x="2583246" y="8225804"/>
            <a:ext cx="13742726" cy="778510"/>
          </a:xfrm>
          <a:prstGeom prst="rect">
            <a:avLst/>
          </a:prstGeom>
        </p:spPr>
        <p:txBody>
          <a:bodyPr lIns="0" tIns="0" rIns="0" bIns="0" rtlCol="0" anchor="t">
            <a:spAutoFit/>
          </a:bodyPr>
          <a:lstStyle/>
          <a:p>
            <a:pPr marL="0" lvl="0" indent="0" algn="just">
              <a:lnSpc>
                <a:spcPts val="5899"/>
              </a:lnSpc>
            </a:pPr>
            <a:r>
              <a:rPr lang="en-US" sz="5899" b="1" spc="589">
                <a:solidFill>
                  <a:srgbClr val="765E3D"/>
                </a:solidFill>
                <a:latin typeface="Glacial Indifference Bold"/>
                <a:ea typeface="Glacial Indifference Bold"/>
                <a:cs typeface="Glacial Indifference Bold"/>
                <a:sym typeface="Glacial Indifference Bold"/>
              </a:rPr>
              <a:t>PRODUCTIVE DOWNTIME</a:t>
            </a:r>
          </a:p>
        </p:txBody>
      </p:sp>
      <p:grpSp>
        <p:nvGrpSpPr>
          <p:cNvPr id="6" name="Group 6">
            <a:extLst>
              <a:ext uri="{C183D7F6-B498-43B3-948B-1728B52AA6E4}">
                <adec:decorative xmlns:adec="http://schemas.microsoft.com/office/drawing/2017/decorative" val="1"/>
              </a:ext>
            </a:extLst>
          </p:cNvPr>
          <p:cNvGrpSpPr/>
          <p:nvPr/>
        </p:nvGrpSpPr>
        <p:grpSpPr>
          <a:xfrm>
            <a:off x="818204" y="7555660"/>
            <a:ext cx="1457681" cy="1461963"/>
            <a:chOff x="0" y="0"/>
            <a:chExt cx="812800" cy="815188"/>
          </a:xfrm>
        </p:grpSpPr>
        <p:sp>
          <p:nvSpPr>
            <p:cNvPr id="7" name="Freeform 7"/>
            <p:cNvSpPr/>
            <p:nvPr/>
          </p:nvSpPr>
          <p:spPr>
            <a:xfrm>
              <a:off x="0" y="0"/>
              <a:ext cx="812800" cy="815188"/>
            </a:xfrm>
            <a:custGeom>
              <a:avLst/>
              <a:gdLst/>
              <a:ahLst/>
              <a:cxnLst/>
              <a:rect l="l" t="t" r="r" b="b"/>
              <a:pathLst>
                <a:path w="812800" h="815188">
                  <a:moveTo>
                    <a:pt x="406400" y="0"/>
                  </a:moveTo>
                  <a:cubicBezTo>
                    <a:pt x="181951" y="0"/>
                    <a:pt x="0" y="182486"/>
                    <a:pt x="0" y="407594"/>
                  </a:cubicBezTo>
                  <a:cubicBezTo>
                    <a:pt x="0" y="632702"/>
                    <a:pt x="181951" y="815188"/>
                    <a:pt x="406400" y="815188"/>
                  </a:cubicBezTo>
                  <a:cubicBezTo>
                    <a:pt x="630849" y="815188"/>
                    <a:pt x="812800" y="632702"/>
                    <a:pt x="812800" y="407594"/>
                  </a:cubicBezTo>
                  <a:cubicBezTo>
                    <a:pt x="812800" y="182486"/>
                    <a:pt x="630849" y="0"/>
                    <a:pt x="406400" y="0"/>
                  </a:cubicBezTo>
                  <a:close/>
                </a:path>
              </a:pathLst>
            </a:custGeom>
            <a:solidFill>
              <a:srgbClr val="113946"/>
            </a:solidFill>
            <a:ln w="76200" cap="sq">
              <a:solidFill>
                <a:srgbClr val="E5E5E5"/>
              </a:solidFill>
              <a:prstDash val="solid"/>
              <a:miter/>
            </a:ln>
          </p:spPr>
          <p:txBody>
            <a:bodyPr/>
            <a:lstStyle/>
            <a:p>
              <a:endParaRPr lang="en-US"/>
            </a:p>
          </p:txBody>
        </p:sp>
        <p:sp>
          <p:nvSpPr>
            <p:cNvPr id="8" name="TextBox 8"/>
            <p:cNvSpPr txBox="1"/>
            <p:nvPr/>
          </p:nvSpPr>
          <p:spPr>
            <a:xfrm>
              <a:off x="76200" y="-9301"/>
              <a:ext cx="660400" cy="748065"/>
            </a:xfrm>
            <a:prstGeom prst="rect">
              <a:avLst/>
            </a:prstGeom>
          </p:spPr>
          <p:txBody>
            <a:bodyPr lIns="50800" tIns="50800" rIns="50800" bIns="50800" rtlCol="0" anchor="ctr"/>
            <a:lstStyle/>
            <a:p>
              <a:pPr algn="ctr">
                <a:lnSpc>
                  <a:spcPts val="5880"/>
                </a:lnSpc>
              </a:pPr>
              <a:r>
                <a:rPr lang="en-US" sz="4200" b="1">
                  <a:solidFill>
                    <a:srgbClr val="FFFFFF"/>
                  </a:solidFill>
                  <a:latin typeface="Glacial Indifference Bold"/>
                  <a:ea typeface="Glacial Indifference Bold"/>
                  <a:cs typeface="Glacial Indifference Bold"/>
                  <a:sym typeface="Glacial Indifference Bold"/>
                </a:rPr>
                <a:t>3</a:t>
              </a:r>
            </a:p>
          </p:txBody>
        </p:sp>
      </p:grpSp>
      <p:sp>
        <p:nvSpPr>
          <p:cNvPr id="9" name="TextBox 9"/>
          <p:cNvSpPr txBox="1"/>
          <p:nvPr/>
        </p:nvSpPr>
        <p:spPr>
          <a:xfrm>
            <a:off x="2583246" y="7818600"/>
            <a:ext cx="7102631" cy="375920"/>
          </a:xfrm>
          <a:prstGeom prst="rect">
            <a:avLst/>
          </a:prstGeom>
        </p:spPr>
        <p:txBody>
          <a:bodyPr lIns="0" tIns="0" rIns="0" bIns="0" rtlCol="0" anchor="t">
            <a:spAutoFit/>
          </a:bodyPr>
          <a:lstStyle/>
          <a:p>
            <a:pPr marL="0" lvl="0" indent="0" algn="l">
              <a:lnSpc>
                <a:spcPts val="2799"/>
              </a:lnSpc>
            </a:pPr>
            <a:r>
              <a:rPr lang="en-US" sz="2799" b="1" spc="279">
                <a:solidFill>
                  <a:srgbClr val="765E3D"/>
                </a:solidFill>
                <a:latin typeface="Glacial Indifference Bold"/>
                <a:ea typeface="Glacial Indifference Bold"/>
                <a:cs typeface="Glacial Indifference Bold"/>
                <a:sym typeface="Glacial Indifference Bold"/>
              </a:rPr>
              <a:t>BETWEEN INTERACTIONS:</a:t>
            </a:r>
          </a:p>
        </p:txBody>
      </p:sp>
      <p:grpSp>
        <p:nvGrpSpPr>
          <p:cNvPr id="10" name="Group 10">
            <a:extLst>
              <a:ext uri="{C183D7F6-B498-43B3-948B-1728B52AA6E4}">
                <adec:decorative xmlns:adec="http://schemas.microsoft.com/office/drawing/2017/decorative" val="1"/>
              </a:ext>
            </a:extLst>
          </p:cNvPr>
          <p:cNvGrpSpPr/>
          <p:nvPr/>
        </p:nvGrpSpPr>
        <p:grpSpPr>
          <a:xfrm>
            <a:off x="1806125" y="3365253"/>
            <a:ext cx="17132667" cy="750555"/>
            <a:chOff x="0" y="0"/>
            <a:chExt cx="4512307" cy="197677"/>
          </a:xfrm>
        </p:grpSpPr>
        <p:sp>
          <p:nvSpPr>
            <p:cNvPr id="11" name="Freeform 11"/>
            <p:cNvSpPr/>
            <p:nvPr/>
          </p:nvSpPr>
          <p:spPr>
            <a:xfrm>
              <a:off x="0" y="0"/>
              <a:ext cx="4512308" cy="197677"/>
            </a:xfrm>
            <a:custGeom>
              <a:avLst/>
              <a:gdLst/>
              <a:ahLst/>
              <a:cxnLst/>
              <a:rect l="l" t="t" r="r" b="b"/>
              <a:pathLst>
                <a:path w="4512308" h="197677">
                  <a:moveTo>
                    <a:pt x="0" y="0"/>
                  </a:moveTo>
                  <a:lnTo>
                    <a:pt x="4512308" y="0"/>
                  </a:lnTo>
                  <a:lnTo>
                    <a:pt x="4512308" y="197677"/>
                  </a:lnTo>
                  <a:lnTo>
                    <a:pt x="0" y="197677"/>
                  </a:lnTo>
                  <a:close/>
                </a:path>
              </a:pathLst>
            </a:custGeom>
            <a:solidFill>
              <a:srgbClr val="E7E1D8"/>
            </a:solidFill>
          </p:spPr>
          <p:txBody>
            <a:bodyPr/>
            <a:lstStyle/>
            <a:p>
              <a:endParaRPr lang="en-US"/>
            </a:p>
          </p:txBody>
        </p:sp>
        <p:sp>
          <p:nvSpPr>
            <p:cNvPr id="12" name="TextBox 12"/>
            <p:cNvSpPr txBox="1"/>
            <p:nvPr/>
          </p:nvSpPr>
          <p:spPr>
            <a:xfrm>
              <a:off x="0" y="-57150"/>
              <a:ext cx="4512307" cy="254827"/>
            </a:xfrm>
            <a:prstGeom prst="rect">
              <a:avLst/>
            </a:prstGeom>
          </p:spPr>
          <p:txBody>
            <a:bodyPr lIns="50800" tIns="50800" rIns="50800" bIns="50800" rtlCol="0" anchor="ctr"/>
            <a:lstStyle/>
            <a:p>
              <a:pPr algn="ctr">
                <a:lnSpc>
                  <a:spcPts val="3547"/>
                </a:lnSpc>
              </a:pPr>
              <a:endParaRPr/>
            </a:p>
          </p:txBody>
        </p:sp>
      </p:grpSp>
      <p:sp>
        <p:nvSpPr>
          <p:cNvPr id="13" name="TextBox 13"/>
          <p:cNvSpPr txBox="1"/>
          <p:nvPr/>
        </p:nvSpPr>
        <p:spPr>
          <a:xfrm>
            <a:off x="2583246" y="3679694"/>
            <a:ext cx="11890991" cy="778510"/>
          </a:xfrm>
          <a:prstGeom prst="rect">
            <a:avLst/>
          </a:prstGeom>
        </p:spPr>
        <p:txBody>
          <a:bodyPr lIns="0" tIns="0" rIns="0" bIns="0" rtlCol="0" anchor="t">
            <a:spAutoFit/>
          </a:bodyPr>
          <a:lstStyle/>
          <a:p>
            <a:pPr marL="0" lvl="0" indent="0" algn="just">
              <a:lnSpc>
                <a:spcPts val="5899"/>
              </a:lnSpc>
            </a:pPr>
            <a:r>
              <a:rPr lang="en-US" sz="5899" b="1" spc="589">
                <a:solidFill>
                  <a:srgbClr val="765E3D"/>
                </a:solidFill>
                <a:latin typeface="Glacial Indifference Bold"/>
                <a:ea typeface="Glacial Indifference Bold"/>
                <a:cs typeface="Glacial Indifference Bold"/>
                <a:sym typeface="Glacial Indifference Bold"/>
              </a:rPr>
              <a:t>PROFESSIONAL PRESENCE</a:t>
            </a:r>
          </a:p>
        </p:txBody>
      </p:sp>
      <p:grpSp>
        <p:nvGrpSpPr>
          <p:cNvPr id="14" name="Group 14">
            <a:extLst>
              <a:ext uri="{C183D7F6-B498-43B3-948B-1728B52AA6E4}">
                <adec:decorative xmlns:adec="http://schemas.microsoft.com/office/drawing/2017/decorative" val="1"/>
              </a:ext>
            </a:extLst>
          </p:cNvPr>
          <p:cNvGrpSpPr/>
          <p:nvPr/>
        </p:nvGrpSpPr>
        <p:grpSpPr>
          <a:xfrm>
            <a:off x="818204" y="3009549"/>
            <a:ext cx="1457681" cy="1461963"/>
            <a:chOff x="0" y="0"/>
            <a:chExt cx="812800" cy="815188"/>
          </a:xfrm>
        </p:grpSpPr>
        <p:sp>
          <p:nvSpPr>
            <p:cNvPr id="15" name="Freeform 15"/>
            <p:cNvSpPr/>
            <p:nvPr/>
          </p:nvSpPr>
          <p:spPr>
            <a:xfrm>
              <a:off x="0" y="0"/>
              <a:ext cx="812800" cy="815188"/>
            </a:xfrm>
            <a:custGeom>
              <a:avLst/>
              <a:gdLst/>
              <a:ahLst/>
              <a:cxnLst/>
              <a:rect l="l" t="t" r="r" b="b"/>
              <a:pathLst>
                <a:path w="812800" h="815188">
                  <a:moveTo>
                    <a:pt x="406400" y="0"/>
                  </a:moveTo>
                  <a:cubicBezTo>
                    <a:pt x="181951" y="0"/>
                    <a:pt x="0" y="182486"/>
                    <a:pt x="0" y="407594"/>
                  </a:cubicBezTo>
                  <a:cubicBezTo>
                    <a:pt x="0" y="632702"/>
                    <a:pt x="181951" y="815188"/>
                    <a:pt x="406400" y="815188"/>
                  </a:cubicBezTo>
                  <a:cubicBezTo>
                    <a:pt x="630849" y="815188"/>
                    <a:pt x="812800" y="632702"/>
                    <a:pt x="812800" y="407594"/>
                  </a:cubicBezTo>
                  <a:cubicBezTo>
                    <a:pt x="812800" y="182486"/>
                    <a:pt x="630849" y="0"/>
                    <a:pt x="406400" y="0"/>
                  </a:cubicBezTo>
                  <a:close/>
                </a:path>
              </a:pathLst>
            </a:custGeom>
            <a:solidFill>
              <a:srgbClr val="113946"/>
            </a:solidFill>
            <a:ln w="76200" cap="sq">
              <a:solidFill>
                <a:srgbClr val="E5E5E5"/>
              </a:solidFill>
              <a:prstDash val="solid"/>
              <a:miter/>
            </a:ln>
          </p:spPr>
          <p:txBody>
            <a:bodyPr/>
            <a:lstStyle/>
            <a:p>
              <a:endParaRPr lang="en-US"/>
            </a:p>
          </p:txBody>
        </p:sp>
        <p:sp>
          <p:nvSpPr>
            <p:cNvPr id="16" name="TextBox 16"/>
            <p:cNvSpPr txBox="1"/>
            <p:nvPr/>
          </p:nvSpPr>
          <p:spPr>
            <a:xfrm>
              <a:off x="76200" y="-9301"/>
              <a:ext cx="660400" cy="748065"/>
            </a:xfrm>
            <a:prstGeom prst="rect">
              <a:avLst/>
            </a:prstGeom>
          </p:spPr>
          <p:txBody>
            <a:bodyPr lIns="50800" tIns="50800" rIns="50800" bIns="50800" rtlCol="0" anchor="ctr"/>
            <a:lstStyle/>
            <a:p>
              <a:pPr algn="ctr">
                <a:lnSpc>
                  <a:spcPts val="5880"/>
                </a:lnSpc>
              </a:pPr>
              <a:r>
                <a:rPr lang="en-US" sz="4200" b="1">
                  <a:solidFill>
                    <a:srgbClr val="FFFFFF"/>
                  </a:solidFill>
                  <a:latin typeface="Glacial Indifference Bold"/>
                  <a:ea typeface="Glacial Indifference Bold"/>
                  <a:cs typeface="Glacial Indifference Bold"/>
                  <a:sym typeface="Glacial Indifference Bold"/>
                </a:rPr>
                <a:t>1</a:t>
              </a:r>
            </a:p>
          </p:txBody>
        </p:sp>
      </p:grpSp>
      <p:sp>
        <p:nvSpPr>
          <p:cNvPr id="17" name="TextBox 17"/>
          <p:cNvSpPr txBox="1"/>
          <p:nvPr/>
        </p:nvSpPr>
        <p:spPr>
          <a:xfrm>
            <a:off x="2583246" y="3272490"/>
            <a:ext cx="7102631" cy="375920"/>
          </a:xfrm>
          <a:prstGeom prst="rect">
            <a:avLst/>
          </a:prstGeom>
        </p:spPr>
        <p:txBody>
          <a:bodyPr lIns="0" tIns="0" rIns="0" bIns="0" rtlCol="0" anchor="t">
            <a:spAutoFit/>
          </a:bodyPr>
          <a:lstStyle/>
          <a:p>
            <a:pPr marL="0" lvl="0" indent="0" algn="l">
              <a:lnSpc>
                <a:spcPts val="2799"/>
              </a:lnSpc>
            </a:pPr>
            <a:r>
              <a:rPr lang="en-US" sz="2799" b="1" spc="279">
                <a:solidFill>
                  <a:srgbClr val="765E3D"/>
                </a:solidFill>
                <a:latin typeface="Glacial Indifference Bold"/>
                <a:ea typeface="Glacial Indifference Bold"/>
                <a:cs typeface="Glacial Indifference Bold"/>
                <a:sym typeface="Glacial Indifference Bold"/>
              </a:rPr>
              <a:t>BEFORE INTERACTIONS:</a:t>
            </a:r>
          </a:p>
        </p:txBody>
      </p:sp>
      <p:grpSp>
        <p:nvGrpSpPr>
          <p:cNvPr id="18" name="Group 18">
            <a:extLst>
              <a:ext uri="{C183D7F6-B498-43B3-948B-1728B52AA6E4}">
                <adec:decorative xmlns:adec="http://schemas.microsoft.com/office/drawing/2017/decorative" val="1"/>
              </a:ext>
            </a:extLst>
          </p:cNvPr>
          <p:cNvGrpSpPr/>
          <p:nvPr/>
        </p:nvGrpSpPr>
        <p:grpSpPr>
          <a:xfrm>
            <a:off x="1547044" y="5663534"/>
            <a:ext cx="17132667" cy="750555"/>
            <a:chOff x="0" y="0"/>
            <a:chExt cx="4512307" cy="197677"/>
          </a:xfrm>
        </p:grpSpPr>
        <p:sp>
          <p:nvSpPr>
            <p:cNvPr id="19" name="Freeform 19"/>
            <p:cNvSpPr/>
            <p:nvPr/>
          </p:nvSpPr>
          <p:spPr>
            <a:xfrm>
              <a:off x="0" y="0"/>
              <a:ext cx="4512308" cy="197677"/>
            </a:xfrm>
            <a:custGeom>
              <a:avLst/>
              <a:gdLst/>
              <a:ahLst/>
              <a:cxnLst/>
              <a:rect l="l" t="t" r="r" b="b"/>
              <a:pathLst>
                <a:path w="4512308" h="197677">
                  <a:moveTo>
                    <a:pt x="0" y="0"/>
                  </a:moveTo>
                  <a:lnTo>
                    <a:pt x="4512308" y="0"/>
                  </a:lnTo>
                  <a:lnTo>
                    <a:pt x="4512308" y="197677"/>
                  </a:lnTo>
                  <a:lnTo>
                    <a:pt x="0" y="197677"/>
                  </a:lnTo>
                  <a:close/>
                </a:path>
              </a:pathLst>
            </a:custGeom>
            <a:solidFill>
              <a:srgbClr val="E7E1D8"/>
            </a:solidFill>
          </p:spPr>
          <p:txBody>
            <a:bodyPr/>
            <a:lstStyle/>
            <a:p>
              <a:endParaRPr lang="en-US"/>
            </a:p>
          </p:txBody>
        </p:sp>
        <p:sp>
          <p:nvSpPr>
            <p:cNvPr id="20" name="TextBox 20"/>
            <p:cNvSpPr txBox="1"/>
            <p:nvPr/>
          </p:nvSpPr>
          <p:spPr>
            <a:xfrm>
              <a:off x="0" y="-57150"/>
              <a:ext cx="4512307" cy="254827"/>
            </a:xfrm>
            <a:prstGeom prst="rect">
              <a:avLst/>
            </a:prstGeom>
          </p:spPr>
          <p:txBody>
            <a:bodyPr lIns="50800" tIns="50800" rIns="50800" bIns="50800" rtlCol="0" anchor="ctr"/>
            <a:lstStyle/>
            <a:p>
              <a:pPr algn="ctr">
                <a:lnSpc>
                  <a:spcPts val="3547"/>
                </a:lnSpc>
              </a:pPr>
              <a:endParaRPr/>
            </a:p>
          </p:txBody>
        </p:sp>
      </p:grpSp>
      <p:sp>
        <p:nvSpPr>
          <p:cNvPr id="21" name="TextBox 21"/>
          <p:cNvSpPr txBox="1"/>
          <p:nvPr/>
        </p:nvSpPr>
        <p:spPr>
          <a:xfrm>
            <a:off x="2583246" y="5944691"/>
            <a:ext cx="14374561" cy="778510"/>
          </a:xfrm>
          <a:prstGeom prst="rect">
            <a:avLst/>
          </a:prstGeom>
        </p:spPr>
        <p:txBody>
          <a:bodyPr lIns="0" tIns="0" rIns="0" bIns="0" rtlCol="0" anchor="t">
            <a:spAutoFit/>
          </a:bodyPr>
          <a:lstStyle/>
          <a:p>
            <a:pPr marL="0" lvl="0" indent="0" algn="just">
              <a:lnSpc>
                <a:spcPts val="5899"/>
              </a:lnSpc>
            </a:pPr>
            <a:r>
              <a:rPr lang="en-US" sz="5899" b="1" spc="589">
                <a:solidFill>
                  <a:srgbClr val="765E3D"/>
                </a:solidFill>
                <a:latin typeface="Glacial Indifference Bold"/>
                <a:ea typeface="Glacial Indifference Bold"/>
                <a:cs typeface="Glacial Indifference Bold"/>
                <a:sym typeface="Glacial Indifference Bold"/>
              </a:rPr>
              <a:t>INTERPERSONAL COMMUNICATION</a:t>
            </a:r>
          </a:p>
        </p:txBody>
      </p:sp>
      <p:grpSp>
        <p:nvGrpSpPr>
          <p:cNvPr id="22" name="Group 22">
            <a:extLst>
              <a:ext uri="{C183D7F6-B498-43B3-948B-1728B52AA6E4}">
                <adec:decorative xmlns:adec="http://schemas.microsoft.com/office/drawing/2017/decorative" val="1"/>
              </a:ext>
            </a:extLst>
          </p:cNvPr>
          <p:cNvGrpSpPr/>
          <p:nvPr/>
        </p:nvGrpSpPr>
        <p:grpSpPr>
          <a:xfrm>
            <a:off x="818204" y="5274546"/>
            <a:ext cx="1457681" cy="1461963"/>
            <a:chOff x="0" y="0"/>
            <a:chExt cx="812800" cy="815188"/>
          </a:xfrm>
        </p:grpSpPr>
        <p:sp>
          <p:nvSpPr>
            <p:cNvPr id="23" name="Freeform 23"/>
            <p:cNvSpPr/>
            <p:nvPr/>
          </p:nvSpPr>
          <p:spPr>
            <a:xfrm>
              <a:off x="0" y="0"/>
              <a:ext cx="812800" cy="815188"/>
            </a:xfrm>
            <a:custGeom>
              <a:avLst/>
              <a:gdLst/>
              <a:ahLst/>
              <a:cxnLst/>
              <a:rect l="l" t="t" r="r" b="b"/>
              <a:pathLst>
                <a:path w="812800" h="815188">
                  <a:moveTo>
                    <a:pt x="406400" y="0"/>
                  </a:moveTo>
                  <a:cubicBezTo>
                    <a:pt x="181951" y="0"/>
                    <a:pt x="0" y="182486"/>
                    <a:pt x="0" y="407594"/>
                  </a:cubicBezTo>
                  <a:cubicBezTo>
                    <a:pt x="0" y="632702"/>
                    <a:pt x="181951" y="815188"/>
                    <a:pt x="406400" y="815188"/>
                  </a:cubicBezTo>
                  <a:cubicBezTo>
                    <a:pt x="630849" y="815188"/>
                    <a:pt x="812800" y="632702"/>
                    <a:pt x="812800" y="407594"/>
                  </a:cubicBezTo>
                  <a:cubicBezTo>
                    <a:pt x="812800" y="182486"/>
                    <a:pt x="630849" y="0"/>
                    <a:pt x="406400" y="0"/>
                  </a:cubicBezTo>
                  <a:close/>
                </a:path>
              </a:pathLst>
            </a:custGeom>
            <a:solidFill>
              <a:srgbClr val="113946"/>
            </a:solidFill>
            <a:ln w="76200" cap="sq">
              <a:solidFill>
                <a:srgbClr val="E5E5E5"/>
              </a:solidFill>
              <a:prstDash val="solid"/>
              <a:miter/>
            </a:ln>
          </p:spPr>
          <p:txBody>
            <a:bodyPr/>
            <a:lstStyle/>
            <a:p>
              <a:endParaRPr lang="en-US"/>
            </a:p>
          </p:txBody>
        </p:sp>
        <p:sp>
          <p:nvSpPr>
            <p:cNvPr id="24" name="TextBox 24"/>
            <p:cNvSpPr txBox="1"/>
            <p:nvPr/>
          </p:nvSpPr>
          <p:spPr>
            <a:xfrm>
              <a:off x="76200" y="-9301"/>
              <a:ext cx="660400" cy="748065"/>
            </a:xfrm>
            <a:prstGeom prst="rect">
              <a:avLst/>
            </a:prstGeom>
          </p:spPr>
          <p:txBody>
            <a:bodyPr lIns="50800" tIns="50800" rIns="50800" bIns="50800" rtlCol="0" anchor="ctr"/>
            <a:lstStyle/>
            <a:p>
              <a:pPr algn="ctr">
                <a:lnSpc>
                  <a:spcPts val="5880"/>
                </a:lnSpc>
              </a:pPr>
              <a:r>
                <a:rPr lang="en-US" sz="4200" b="1">
                  <a:solidFill>
                    <a:srgbClr val="FFFFFF"/>
                  </a:solidFill>
                  <a:latin typeface="Glacial Indifference Bold"/>
                  <a:ea typeface="Glacial Indifference Bold"/>
                  <a:cs typeface="Glacial Indifference Bold"/>
                  <a:sym typeface="Glacial Indifference Bold"/>
                </a:rPr>
                <a:t>2</a:t>
              </a:r>
            </a:p>
          </p:txBody>
        </p:sp>
      </p:grpSp>
      <p:sp>
        <p:nvSpPr>
          <p:cNvPr id="25" name="TextBox 25"/>
          <p:cNvSpPr txBox="1"/>
          <p:nvPr/>
        </p:nvSpPr>
        <p:spPr>
          <a:xfrm>
            <a:off x="2583246" y="5537487"/>
            <a:ext cx="7102631" cy="375920"/>
          </a:xfrm>
          <a:prstGeom prst="rect">
            <a:avLst/>
          </a:prstGeom>
        </p:spPr>
        <p:txBody>
          <a:bodyPr lIns="0" tIns="0" rIns="0" bIns="0" rtlCol="0" anchor="t">
            <a:spAutoFit/>
          </a:bodyPr>
          <a:lstStyle/>
          <a:p>
            <a:pPr marL="0" lvl="0" indent="0" algn="l">
              <a:lnSpc>
                <a:spcPts val="2799"/>
              </a:lnSpc>
            </a:pPr>
            <a:r>
              <a:rPr lang="en-US" sz="2799" b="1" spc="279">
                <a:solidFill>
                  <a:srgbClr val="765E3D"/>
                </a:solidFill>
                <a:latin typeface="Glacial Indifference Bold"/>
                <a:ea typeface="Glacial Indifference Bold"/>
                <a:cs typeface="Glacial Indifference Bold"/>
                <a:sym typeface="Glacial Indifference Bold"/>
              </a:rPr>
              <a:t>DURING INTERACTIONS:</a:t>
            </a:r>
          </a:p>
        </p:txBody>
      </p:sp>
      <p:grpSp>
        <p:nvGrpSpPr>
          <p:cNvPr id="26" name="Group 26">
            <a:extLst>
              <a:ext uri="{C183D7F6-B498-43B3-948B-1728B52AA6E4}">
                <adec:decorative xmlns:adec="http://schemas.microsoft.com/office/drawing/2017/decorative" val="1"/>
              </a:ext>
            </a:extLst>
          </p:cNvPr>
          <p:cNvGrpSpPr/>
          <p:nvPr/>
        </p:nvGrpSpPr>
        <p:grpSpPr>
          <a:xfrm>
            <a:off x="-2353413" y="-447611"/>
            <a:ext cx="21985083" cy="2654126"/>
            <a:chOff x="0" y="0"/>
            <a:chExt cx="6989868" cy="843845"/>
          </a:xfrm>
        </p:grpSpPr>
        <p:sp>
          <p:nvSpPr>
            <p:cNvPr id="27" name="Freeform 27"/>
            <p:cNvSpPr/>
            <p:nvPr/>
          </p:nvSpPr>
          <p:spPr>
            <a:xfrm>
              <a:off x="0" y="0"/>
              <a:ext cx="6989869" cy="843845"/>
            </a:xfrm>
            <a:custGeom>
              <a:avLst/>
              <a:gdLst/>
              <a:ahLst/>
              <a:cxnLst/>
              <a:rect l="l" t="t" r="r" b="b"/>
              <a:pathLst>
                <a:path w="6989869" h="843845">
                  <a:moveTo>
                    <a:pt x="10564" y="0"/>
                  </a:moveTo>
                  <a:lnTo>
                    <a:pt x="6979304" y="0"/>
                  </a:lnTo>
                  <a:cubicBezTo>
                    <a:pt x="6982106" y="0"/>
                    <a:pt x="6984793" y="1113"/>
                    <a:pt x="6986774" y="3094"/>
                  </a:cubicBezTo>
                  <a:cubicBezTo>
                    <a:pt x="6988756" y="5075"/>
                    <a:pt x="6989869" y="7762"/>
                    <a:pt x="6989869" y="10564"/>
                  </a:cubicBezTo>
                  <a:lnTo>
                    <a:pt x="6989869" y="833280"/>
                  </a:lnTo>
                  <a:cubicBezTo>
                    <a:pt x="6989869" y="839115"/>
                    <a:pt x="6985139" y="843845"/>
                    <a:pt x="6979304" y="843845"/>
                  </a:cubicBezTo>
                  <a:lnTo>
                    <a:pt x="10564" y="843845"/>
                  </a:lnTo>
                  <a:cubicBezTo>
                    <a:pt x="4730" y="843845"/>
                    <a:pt x="0" y="839115"/>
                    <a:pt x="0" y="833280"/>
                  </a:cubicBezTo>
                  <a:lnTo>
                    <a:pt x="0" y="10564"/>
                  </a:lnTo>
                  <a:cubicBezTo>
                    <a:pt x="0" y="4730"/>
                    <a:pt x="4730" y="0"/>
                    <a:pt x="10564" y="0"/>
                  </a:cubicBezTo>
                  <a:close/>
                </a:path>
              </a:pathLst>
            </a:custGeom>
            <a:solidFill>
              <a:srgbClr val="113946"/>
            </a:solidFill>
          </p:spPr>
          <p:txBody>
            <a:bodyPr/>
            <a:lstStyle/>
            <a:p>
              <a:endParaRPr lang="en-US"/>
            </a:p>
          </p:txBody>
        </p:sp>
        <p:sp>
          <p:nvSpPr>
            <p:cNvPr id="28" name="TextBox 28"/>
            <p:cNvSpPr txBox="1"/>
            <p:nvPr/>
          </p:nvSpPr>
          <p:spPr>
            <a:xfrm>
              <a:off x="0" y="-57150"/>
              <a:ext cx="6989868" cy="900995"/>
            </a:xfrm>
            <a:prstGeom prst="rect">
              <a:avLst/>
            </a:prstGeom>
          </p:spPr>
          <p:txBody>
            <a:bodyPr lIns="50800" tIns="50800" rIns="50800" bIns="50800" rtlCol="0" anchor="ctr"/>
            <a:lstStyle/>
            <a:p>
              <a:pPr algn="ctr">
                <a:lnSpc>
                  <a:spcPts val="3547"/>
                </a:lnSpc>
              </a:pPr>
              <a:endParaRPr/>
            </a:p>
          </p:txBody>
        </p:sp>
      </p:grpSp>
      <p:sp>
        <p:nvSpPr>
          <p:cNvPr id="29" name="AutoShape 29">
            <a:extLst>
              <a:ext uri="{C183D7F6-B498-43B3-948B-1728B52AA6E4}">
                <adec:decorative xmlns:adec="http://schemas.microsoft.com/office/drawing/2017/decorative" val="1"/>
              </a:ext>
            </a:extLst>
          </p:cNvPr>
          <p:cNvSpPr/>
          <p:nvPr/>
        </p:nvSpPr>
        <p:spPr>
          <a:xfrm flipV="1">
            <a:off x="2309909" y="616570"/>
            <a:ext cx="17990854" cy="0"/>
          </a:xfrm>
          <a:prstGeom prst="line">
            <a:avLst/>
          </a:prstGeom>
          <a:ln w="66675" cap="flat">
            <a:solidFill>
              <a:srgbClr val="FFFFFF"/>
            </a:solidFill>
            <a:prstDash val="solid"/>
            <a:headEnd type="none" w="sm" len="sm"/>
            <a:tailEnd type="none" w="sm" len="sm"/>
          </a:ln>
        </p:spPr>
        <p:txBody>
          <a:bodyPr/>
          <a:lstStyle/>
          <a:p>
            <a:endParaRPr lang="en-US"/>
          </a:p>
        </p:txBody>
      </p:sp>
      <p:sp>
        <p:nvSpPr>
          <p:cNvPr id="30" name="TextBox 30"/>
          <p:cNvSpPr txBox="1">
            <a:spLocks noGrp="1"/>
          </p:cNvSpPr>
          <p:nvPr>
            <p:ph type="title" idx="4294967295"/>
          </p:nvPr>
        </p:nvSpPr>
        <p:spPr>
          <a:xfrm>
            <a:off x="795610" y="951659"/>
            <a:ext cx="16696780" cy="8604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499"/>
              </a:lnSpc>
              <a:spcBef>
                <a:spcPts val="0"/>
              </a:spcBef>
              <a:spcAft>
                <a:spcPts val="0"/>
              </a:spcAft>
              <a:buClrTx/>
              <a:buSzTx/>
              <a:buFontTx/>
              <a:buNone/>
              <a:tabLst/>
              <a:defRPr/>
            </a:pPr>
            <a:r>
              <a:rPr kumimoji="0" lang="en-US" sz="6499" b="1" i="0" u="none" strike="noStrike" kern="1200" cap="none" spc="194" normalizeH="0" baseline="0" noProof="0" dirty="0">
                <a:ln>
                  <a:noFill/>
                </a:ln>
                <a:solidFill>
                  <a:srgbClr val="FFFFFF"/>
                </a:solidFill>
                <a:effectLst/>
                <a:uLnTx/>
                <a:uFillTx/>
                <a:latin typeface="Glacial Indifference Bold"/>
                <a:ea typeface="Glacial Indifference Bold"/>
                <a:cs typeface="Glacial Indifference Bold"/>
                <a:sym typeface="Glacial Indifference Bold"/>
              </a:rPr>
              <a:t>PERCEPTION MANAGEMENT FRAMEWORK</a:t>
            </a:r>
          </a:p>
        </p:txBody>
      </p:sp>
      <p:sp>
        <p:nvSpPr>
          <p:cNvPr id="31" name="TextBox 31"/>
          <p:cNvSpPr txBox="1"/>
          <p:nvPr/>
        </p:nvSpPr>
        <p:spPr>
          <a:xfrm>
            <a:off x="795610" y="363205"/>
            <a:ext cx="16696780" cy="573405"/>
          </a:xfrm>
          <a:prstGeom prst="rect">
            <a:avLst/>
          </a:prstGeom>
        </p:spPr>
        <p:txBody>
          <a:bodyPr lIns="0" tIns="0" rIns="0" bIns="0" rtlCol="0" anchor="t">
            <a:spAutoFit/>
          </a:bodyPr>
          <a:lstStyle/>
          <a:p>
            <a:pPr marL="0" lvl="0" indent="0" algn="l">
              <a:lnSpc>
                <a:spcPts val="4200"/>
              </a:lnSpc>
            </a:pPr>
            <a:r>
              <a:rPr lang="en-US" sz="4200" b="1" spc="126">
                <a:solidFill>
                  <a:srgbClr val="FFFFFF"/>
                </a:solidFill>
                <a:latin typeface="Glacial Indifference Bold"/>
                <a:ea typeface="Glacial Indifference Bold"/>
                <a:cs typeface="Glacial Indifference Bold"/>
                <a:sym typeface="Glacial Indifference Bold"/>
              </a:rPr>
              <a:t>THE</a:t>
            </a:r>
          </a:p>
        </p:txBody>
      </p:sp>
      <p:sp>
        <p:nvSpPr>
          <p:cNvPr id="32" name="AutoShape 32">
            <a:extLst>
              <a:ext uri="{C183D7F6-B498-43B3-948B-1728B52AA6E4}">
                <adec:decorative xmlns:adec="http://schemas.microsoft.com/office/drawing/2017/decorative" val="1"/>
              </a:ext>
            </a:extLst>
          </p:cNvPr>
          <p:cNvSpPr/>
          <p:nvPr/>
        </p:nvSpPr>
        <p:spPr>
          <a:xfrm flipV="1">
            <a:off x="-1947110" y="1948343"/>
            <a:ext cx="16243083" cy="0"/>
          </a:xfrm>
          <a:prstGeom prst="line">
            <a:avLst/>
          </a:prstGeom>
          <a:ln w="66675" cap="flat">
            <a:solidFill>
              <a:srgbClr val="FFFFFF"/>
            </a:solidFill>
            <a:prstDash val="solid"/>
            <a:headEnd type="none" w="sm" len="sm"/>
            <a:tailEnd type="none" w="sm" len="sm"/>
          </a:ln>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0" y="8999585"/>
            <a:ext cx="18523847" cy="0"/>
          </a:xfrm>
          <a:prstGeom prst="line">
            <a:avLst/>
          </a:prstGeom>
          <a:ln w="66675" cap="flat">
            <a:solidFill>
              <a:srgbClr val="000000"/>
            </a:solidFill>
            <a:prstDash val="solid"/>
            <a:headEnd type="none" w="sm" len="sm"/>
            <a:tailEnd type="none" w="sm" len="sm"/>
          </a:ln>
        </p:spPr>
        <p:txBody>
          <a:bodyPr/>
          <a:lstStyle/>
          <a:p>
            <a:endParaRPr lang="en-US"/>
          </a:p>
        </p:txBody>
      </p:sp>
      <p:grpSp>
        <p:nvGrpSpPr>
          <p:cNvPr id="3" name="Group 3">
            <a:extLst>
              <a:ext uri="{C183D7F6-B498-43B3-948B-1728B52AA6E4}">
                <adec:decorative xmlns:adec="http://schemas.microsoft.com/office/drawing/2017/decorative" val="1"/>
              </a:ext>
            </a:extLst>
          </p:cNvPr>
          <p:cNvGrpSpPr/>
          <p:nvPr/>
        </p:nvGrpSpPr>
        <p:grpSpPr>
          <a:xfrm>
            <a:off x="12916191" y="8543641"/>
            <a:ext cx="911888" cy="911888"/>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5E3D"/>
            </a:solidFill>
          </p:spPr>
          <p:txBody>
            <a:bodyPr/>
            <a:lstStyle/>
            <a:p>
              <a:endParaRPr lang="en-US"/>
            </a:p>
          </p:txBody>
        </p:sp>
        <p:sp>
          <p:nvSpPr>
            <p:cNvPr id="5" name="TextBox 5"/>
            <p:cNvSpPr txBox="1"/>
            <p:nvPr/>
          </p:nvSpPr>
          <p:spPr>
            <a:xfrm>
              <a:off x="76200" y="19050"/>
              <a:ext cx="660400" cy="717550"/>
            </a:xfrm>
            <a:prstGeom prst="rect">
              <a:avLst/>
            </a:prstGeom>
          </p:spPr>
          <p:txBody>
            <a:bodyPr lIns="50800" tIns="50800" rIns="50800" bIns="50800" rtlCol="0" anchor="ctr"/>
            <a:lstStyle/>
            <a:p>
              <a:pPr algn="ctr">
                <a:lnSpc>
                  <a:spcPts val="3547"/>
                </a:lnSpc>
              </a:pPr>
              <a:endParaRPr/>
            </a:p>
          </p:txBody>
        </p:sp>
      </p:grpSp>
      <p:grpSp>
        <p:nvGrpSpPr>
          <p:cNvPr id="6" name="Group 6">
            <a:extLst>
              <a:ext uri="{C183D7F6-B498-43B3-948B-1728B52AA6E4}">
                <adec:decorative xmlns:adec="http://schemas.microsoft.com/office/drawing/2017/decorative" val="1"/>
              </a:ext>
            </a:extLst>
          </p:cNvPr>
          <p:cNvGrpSpPr/>
          <p:nvPr/>
        </p:nvGrpSpPr>
        <p:grpSpPr>
          <a:xfrm>
            <a:off x="4835995" y="8510304"/>
            <a:ext cx="911888" cy="911888"/>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p:spPr>
          <p:txBody>
            <a:bodyPr/>
            <a:lstStyle/>
            <a:p>
              <a:endParaRPr lang="en-US"/>
            </a:p>
          </p:txBody>
        </p:sp>
        <p:sp>
          <p:nvSpPr>
            <p:cNvPr id="8" name="TextBox 8"/>
            <p:cNvSpPr txBox="1"/>
            <p:nvPr/>
          </p:nvSpPr>
          <p:spPr>
            <a:xfrm>
              <a:off x="76200" y="19050"/>
              <a:ext cx="660400" cy="717550"/>
            </a:xfrm>
            <a:prstGeom prst="rect">
              <a:avLst/>
            </a:prstGeom>
          </p:spPr>
          <p:txBody>
            <a:bodyPr lIns="50800" tIns="50800" rIns="50800" bIns="50800" rtlCol="0" anchor="ctr"/>
            <a:lstStyle/>
            <a:p>
              <a:pPr algn="ctr">
                <a:lnSpc>
                  <a:spcPts val="3547"/>
                </a:lnSpc>
              </a:pPr>
              <a:endParaRPr/>
            </a:p>
          </p:txBody>
        </p:sp>
      </p:grpSp>
      <p:sp>
        <p:nvSpPr>
          <p:cNvPr id="9" name="TextBox 9"/>
          <p:cNvSpPr txBox="1">
            <a:spLocks noGrp="1"/>
          </p:cNvSpPr>
          <p:nvPr>
            <p:ph type="title" idx="4294967295"/>
          </p:nvPr>
        </p:nvSpPr>
        <p:spPr>
          <a:xfrm>
            <a:off x="0" y="1351381"/>
            <a:ext cx="18288000" cy="106045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00"/>
              </a:lnSpc>
              <a:spcBef>
                <a:spcPts val="0"/>
              </a:spcBef>
              <a:spcAft>
                <a:spcPts val="0"/>
              </a:spcAft>
              <a:buClrTx/>
              <a:buSzTx/>
              <a:buFontTx/>
              <a:buNone/>
              <a:tabLst/>
              <a:defRPr/>
            </a:pPr>
            <a:r>
              <a:rPr kumimoji="0" lang="en-US" sz="8000" b="1" i="0" u="none" strike="noStrike" kern="1200" cap="none" spc="240" normalizeH="0" baseline="0" noProof="0" dirty="0">
                <a:ln>
                  <a:noFill/>
                </a:ln>
                <a:solidFill>
                  <a:srgbClr val="113946"/>
                </a:solidFill>
                <a:effectLst/>
                <a:uLnTx/>
                <a:uFillTx/>
                <a:latin typeface="Montserrat Bold"/>
                <a:ea typeface="Montserrat Bold"/>
                <a:cs typeface="Montserrat Bold"/>
                <a:sym typeface="Montserrat Bold"/>
              </a:rPr>
              <a:t>2 REQUIREMENTS</a:t>
            </a:r>
          </a:p>
        </p:txBody>
      </p:sp>
      <p:sp>
        <p:nvSpPr>
          <p:cNvPr id="10" name="AutoShape 10">
            <a:extLst>
              <a:ext uri="{C183D7F6-B498-43B3-948B-1728B52AA6E4}">
                <adec:decorative xmlns:adec="http://schemas.microsoft.com/office/drawing/2017/decorative" val="1"/>
              </a:ext>
            </a:extLst>
          </p:cNvPr>
          <p:cNvSpPr/>
          <p:nvPr/>
        </p:nvSpPr>
        <p:spPr>
          <a:xfrm>
            <a:off x="14362830" y="1872085"/>
            <a:ext cx="4320067" cy="0"/>
          </a:xfrm>
          <a:prstGeom prst="line">
            <a:avLst/>
          </a:prstGeom>
          <a:ln w="66675" cap="flat">
            <a:solidFill>
              <a:srgbClr val="113946"/>
            </a:solidFill>
            <a:prstDash val="solid"/>
            <a:headEnd type="none" w="sm" len="sm"/>
            <a:tailEnd type="none" w="sm" len="sm"/>
          </a:ln>
        </p:spPr>
        <p:txBody>
          <a:bodyPr/>
          <a:lstStyle/>
          <a:p>
            <a:endParaRPr lang="en-US"/>
          </a:p>
        </p:txBody>
      </p:sp>
      <p:sp>
        <p:nvSpPr>
          <p:cNvPr id="11" name="AutoShape 11">
            <a:extLst>
              <a:ext uri="{C183D7F6-B498-43B3-948B-1728B52AA6E4}">
                <adec:decorative xmlns:adec="http://schemas.microsoft.com/office/drawing/2017/decorative" val="1"/>
              </a:ext>
            </a:extLst>
          </p:cNvPr>
          <p:cNvSpPr/>
          <p:nvPr/>
        </p:nvSpPr>
        <p:spPr>
          <a:xfrm>
            <a:off x="-313277" y="1838747"/>
            <a:ext cx="4320067" cy="0"/>
          </a:xfrm>
          <a:prstGeom prst="line">
            <a:avLst/>
          </a:prstGeom>
          <a:ln w="66675" cap="flat">
            <a:solidFill>
              <a:srgbClr val="113946"/>
            </a:solidFill>
            <a:prstDash val="solid"/>
            <a:headEnd type="none" w="sm" len="sm"/>
            <a:tailEnd type="none" w="sm" len="sm"/>
          </a:ln>
        </p:spPr>
        <p:txBody>
          <a:bodyPr/>
          <a:lstStyle/>
          <a:p>
            <a:endParaRPr lang="en-US"/>
          </a:p>
        </p:txBody>
      </p:sp>
      <p:grpSp>
        <p:nvGrpSpPr>
          <p:cNvPr id="12" name="Group 12">
            <a:extLst>
              <a:ext uri="{C183D7F6-B498-43B3-948B-1728B52AA6E4}">
                <adec:decorative xmlns:adec="http://schemas.microsoft.com/office/drawing/2017/decorative" val="1"/>
              </a:ext>
            </a:extLst>
          </p:cNvPr>
          <p:cNvGrpSpPr/>
          <p:nvPr/>
        </p:nvGrpSpPr>
        <p:grpSpPr>
          <a:xfrm>
            <a:off x="1859440" y="3021438"/>
            <a:ext cx="6864998" cy="5223593"/>
            <a:chOff x="0" y="0"/>
            <a:chExt cx="2594947" cy="1974501"/>
          </a:xfrm>
        </p:grpSpPr>
        <p:sp>
          <p:nvSpPr>
            <p:cNvPr id="13" name="Freeform 13"/>
            <p:cNvSpPr/>
            <p:nvPr/>
          </p:nvSpPr>
          <p:spPr>
            <a:xfrm>
              <a:off x="0" y="0"/>
              <a:ext cx="2594947" cy="1974501"/>
            </a:xfrm>
            <a:custGeom>
              <a:avLst/>
              <a:gdLst/>
              <a:ahLst/>
              <a:cxnLst/>
              <a:rect l="l" t="t" r="r" b="b"/>
              <a:pathLst>
                <a:path w="2594947" h="1974501">
                  <a:moveTo>
                    <a:pt x="33832" y="0"/>
                  </a:moveTo>
                  <a:lnTo>
                    <a:pt x="2561115" y="0"/>
                  </a:lnTo>
                  <a:cubicBezTo>
                    <a:pt x="2570088" y="0"/>
                    <a:pt x="2578693" y="3564"/>
                    <a:pt x="2585038" y="9909"/>
                  </a:cubicBezTo>
                  <a:cubicBezTo>
                    <a:pt x="2591383" y="16254"/>
                    <a:pt x="2594947" y="24859"/>
                    <a:pt x="2594947" y="33832"/>
                  </a:cubicBezTo>
                  <a:lnTo>
                    <a:pt x="2594947" y="1940669"/>
                  </a:lnTo>
                  <a:cubicBezTo>
                    <a:pt x="2594947" y="1949642"/>
                    <a:pt x="2591383" y="1958247"/>
                    <a:pt x="2585038" y="1964592"/>
                  </a:cubicBezTo>
                  <a:cubicBezTo>
                    <a:pt x="2578693" y="1970937"/>
                    <a:pt x="2570088" y="1974501"/>
                    <a:pt x="2561115" y="1974501"/>
                  </a:cubicBezTo>
                  <a:lnTo>
                    <a:pt x="33832" y="1974501"/>
                  </a:lnTo>
                  <a:cubicBezTo>
                    <a:pt x="24859" y="1974501"/>
                    <a:pt x="16254" y="1970937"/>
                    <a:pt x="9909" y="1964592"/>
                  </a:cubicBezTo>
                  <a:cubicBezTo>
                    <a:pt x="3564" y="1958247"/>
                    <a:pt x="0" y="1949642"/>
                    <a:pt x="0" y="1940669"/>
                  </a:cubicBezTo>
                  <a:lnTo>
                    <a:pt x="0" y="33832"/>
                  </a:lnTo>
                  <a:cubicBezTo>
                    <a:pt x="0" y="24859"/>
                    <a:pt x="3564" y="16254"/>
                    <a:pt x="9909" y="9909"/>
                  </a:cubicBezTo>
                  <a:cubicBezTo>
                    <a:pt x="16254" y="3564"/>
                    <a:pt x="24859" y="0"/>
                    <a:pt x="33832" y="0"/>
                  </a:cubicBezTo>
                  <a:close/>
                </a:path>
              </a:pathLst>
            </a:custGeom>
            <a:solidFill>
              <a:srgbClr val="113946"/>
            </a:solidFill>
            <a:ln cap="rnd">
              <a:noFill/>
              <a:prstDash val="solid"/>
              <a:round/>
            </a:ln>
          </p:spPr>
          <p:txBody>
            <a:bodyPr/>
            <a:lstStyle/>
            <a:p>
              <a:endParaRPr lang="en-US"/>
            </a:p>
          </p:txBody>
        </p:sp>
        <p:sp>
          <p:nvSpPr>
            <p:cNvPr id="14" name="TextBox 14"/>
            <p:cNvSpPr txBox="1"/>
            <p:nvPr/>
          </p:nvSpPr>
          <p:spPr>
            <a:xfrm>
              <a:off x="0" y="-57150"/>
              <a:ext cx="2594947" cy="2031651"/>
            </a:xfrm>
            <a:prstGeom prst="rect">
              <a:avLst/>
            </a:prstGeom>
          </p:spPr>
          <p:txBody>
            <a:bodyPr lIns="50800" tIns="50800" rIns="50800" bIns="50800" rtlCol="0" anchor="ctr"/>
            <a:lstStyle/>
            <a:p>
              <a:pPr algn="ctr">
                <a:lnSpc>
                  <a:spcPts val="3547"/>
                </a:lnSpc>
              </a:pPr>
              <a:endParaRPr/>
            </a:p>
          </p:txBody>
        </p:sp>
      </p:grpSp>
      <p:grpSp>
        <p:nvGrpSpPr>
          <p:cNvPr id="15" name="Group 15">
            <a:extLst>
              <a:ext uri="{C183D7F6-B498-43B3-948B-1728B52AA6E4}">
                <adec:decorative xmlns:adec="http://schemas.microsoft.com/office/drawing/2017/decorative" val="1"/>
              </a:ext>
            </a:extLst>
          </p:cNvPr>
          <p:cNvGrpSpPr/>
          <p:nvPr/>
        </p:nvGrpSpPr>
        <p:grpSpPr>
          <a:xfrm>
            <a:off x="9864219" y="3021438"/>
            <a:ext cx="6864998" cy="5223593"/>
            <a:chOff x="0" y="0"/>
            <a:chExt cx="2594947" cy="1974501"/>
          </a:xfrm>
        </p:grpSpPr>
        <p:sp>
          <p:nvSpPr>
            <p:cNvPr id="16" name="Freeform 16"/>
            <p:cNvSpPr/>
            <p:nvPr/>
          </p:nvSpPr>
          <p:spPr>
            <a:xfrm>
              <a:off x="0" y="0"/>
              <a:ext cx="2594947" cy="1974501"/>
            </a:xfrm>
            <a:custGeom>
              <a:avLst/>
              <a:gdLst/>
              <a:ahLst/>
              <a:cxnLst/>
              <a:rect l="l" t="t" r="r" b="b"/>
              <a:pathLst>
                <a:path w="2594947" h="1974501">
                  <a:moveTo>
                    <a:pt x="33832" y="0"/>
                  </a:moveTo>
                  <a:lnTo>
                    <a:pt x="2561115" y="0"/>
                  </a:lnTo>
                  <a:cubicBezTo>
                    <a:pt x="2570088" y="0"/>
                    <a:pt x="2578693" y="3564"/>
                    <a:pt x="2585038" y="9909"/>
                  </a:cubicBezTo>
                  <a:cubicBezTo>
                    <a:pt x="2591383" y="16254"/>
                    <a:pt x="2594947" y="24859"/>
                    <a:pt x="2594947" y="33832"/>
                  </a:cubicBezTo>
                  <a:lnTo>
                    <a:pt x="2594947" y="1940669"/>
                  </a:lnTo>
                  <a:cubicBezTo>
                    <a:pt x="2594947" y="1949642"/>
                    <a:pt x="2591383" y="1958247"/>
                    <a:pt x="2585038" y="1964592"/>
                  </a:cubicBezTo>
                  <a:cubicBezTo>
                    <a:pt x="2578693" y="1970937"/>
                    <a:pt x="2570088" y="1974501"/>
                    <a:pt x="2561115" y="1974501"/>
                  </a:cubicBezTo>
                  <a:lnTo>
                    <a:pt x="33832" y="1974501"/>
                  </a:lnTo>
                  <a:cubicBezTo>
                    <a:pt x="24859" y="1974501"/>
                    <a:pt x="16254" y="1970937"/>
                    <a:pt x="9909" y="1964592"/>
                  </a:cubicBezTo>
                  <a:cubicBezTo>
                    <a:pt x="3564" y="1958247"/>
                    <a:pt x="0" y="1949642"/>
                    <a:pt x="0" y="1940669"/>
                  </a:cubicBezTo>
                  <a:lnTo>
                    <a:pt x="0" y="33832"/>
                  </a:lnTo>
                  <a:cubicBezTo>
                    <a:pt x="0" y="24859"/>
                    <a:pt x="3564" y="16254"/>
                    <a:pt x="9909" y="9909"/>
                  </a:cubicBezTo>
                  <a:cubicBezTo>
                    <a:pt x="16254" y="3564"/>
                    <a:pt x="24859" y="0"/>
                    <a:pt x="33832" y="0"/>
                  </a:cubicBezTo>
                  <a:close/>
                </a:path>
              </a:pathLst>
            </a:custGeom>
            <a:solidFill>
              <a:srgbClr val="765E3D"/>
            </a:solidFill>
            <a:ln cap="rnd">
              <a:noFill/>
              <a:prstDash val="solid"/>
              <a:round/>
            </a:ln>
          </p:spPr>
          <p:txBody>
            <a:bodyPr/>
            <a:lstStyle/>
            <a:p>
              <a:endParaRPr lang="en-US"/>
            </a:p>
          </p:txBody>
        </p:sp>
        <p:sp>
          <p:nvSpPr>
            <p:cNvPr id="17" name="TextBox 17"/>
            <p:cNvSpPr txBox="1"/>
            <p:nvPr/>
          </p:nvSpPr>
          <p:spPr>
            <a:xfrm>
              <a:off x="0" y="-57150"/>
              <a:ext cx="2594947" cy="2031651"/>
            </a:xfrm>
            <a:prstGeom prst="rect">
              <a:avLst/>
            </a:prstGeom>
          </p:spPr>
          <p:txBody>
            <a:bodyPr lIns="50800" tIns="50800" rIns="50800" bIns="50800" rtlCol="0" anchor="ctr"/>
            <a:lstStyle/>
            <a:p>
              <a:pPr algn="ctr">
                <a:lnSpc>
                  <a:spcPts val="3547"/>
                </a:lnSpc>
              </a:pPr>
              <a:endParaRPr/>
            </a:p>
          </p:txBody>
        </p:sp>
      </p:grpSp>
      <p:sp>
        <p:nvSpPr>
          <p:cNvPr id="18" name="Freeform 18">
            <a:extLst>
              <a:ext uri="{C183D7F6-B498-43B3-948B-1728B52AA6E4}">
                <adec:decorative xmlns:adec="http://schemas.microsoft.com/office/drawing/2017/decorative" val="1"/>
              </a:ext>
            </a:extLst>
          </p:cNvPr>
          <p:cNvSpPr/>
          <p:nvPr/>
        </p:nvSpPr>
        <p:spPr>
          <a:xfrm>
            <a:off x="4006790" y="3361103"/>
            <a:ext cx="2570298" cy="3238171"/>
          </a:xfrm>
          <a:custGeom>
            <a:avLst/>
            <a:gdLst/>
            <a:ahLst/>
            <a:cxnLst/>
            <a:rect l="l" t="t" r="r" b="b"/>
            <a:pathLst>
              <a:path w="2570298" h="3238171">
                <a:moveTo>
                  <a:pt x="0" y="0"/>
                </a:moveTo>
                <a:lnTo>
                  <a:pt x="2570298" y="0"/>
                </a:lnTo>
                <a:lnTo>
                  <a:pt x="2570298" y="3238171"/>
                </a:lnTo>
                <a:lnTo>
                  <a:pt x="0" y="323817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9" name="Freeform 19">
            <a:extLst>
              <a:ext uri="{C183D7F6-B498-43B3-948B-1728B52AA6E4}">
                <adec:decorative xmlns:adec="http://schemas.microsoft.com/office/drawing/2017/decorative" val="1"/>
              </a:ext>
            </a:extLst>
          </p:cNvPr>
          <p:cNvSpPr/>
          <p:nvPr/>
        </p:nvSpPr>
        <p:spPr>
          <a:xfrm>
            <a:off x="11493903" y="3700385"/>
            <a:ext cx="3350535" cy="2961036"/>
          </a:xfrm>
          <a:custGeom>
            <a:avLst/>
            <a:gdLst/>
            <a:ahLst/>
            <a:cxnLst/>
            <a:rect l="l" t="t" r="r" b="b"/>
            <a:pathLst>
              <a:path w="3350535" h="2961036">
                <a:moveTo>
                  <a:pt x="0" y="0"/>
                </a:moveTo>
                <a:lnTo>
                  <a:pt x="3350536" y="0"/>
                </a:lnTo>
                <a:lnTo>
                  <a:pt x="3350536" y="2961036"/>
                </a:lnTo>
                <a:lnTo>
                  <a:pt x="0" y="29610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0" name="TextBox 20"/>
          <p:cNvSpPr txBox="1"/>
          <p:nvPr/>
        </p:nvSpPr>
        <p:spPr>
          <a:xfrm>
            <a:off x="0" y="468732"/>
            <a:ext cx="18288000" cy="730250"/>
          </a:xfrm>
          <a:prstGeom prst="rect">
            <a:avLst/>
          </a:prstGeom>
        </p:spPr>
        <p:txBody>
          <a:bodyPr lIns="0" tIns="0" rIns="0" bIns="0" rtlCol="0" anchor="t">
            <a:spAutoFit/>
          </a:bodyPr>
          <a:lstStyle/>
          <a:p>
            <a:pPr marL="0" lvl="0" indent="0" algn="ctr">
              <a:lnSpc>
                <a:spcPts val="5499"/>
              </a:lnSpc>
            </a:pPr>
            <a:r>
              <a:rPr lang="en-US" sz="5499" b="1" spc="164">
                <a:solidFill>
                  <a:srgbClr val="113946"/>
                </a:solidFill>
                <a:latin typeface="Montserrat Bold"/>
                <a:ea typeface="Montserrat Bold"/>
                <a:cs typeface="Montserrat Bold"/>
                <a:sym typeface="Montserrat Bold"/>
              </a:rPr>
              <a:t>PERCEPTION MANAGEMENT FRAMEWORK</a:t>
            </a:r>
          </a:p>
        </p:txBody>
      </p:sp>
      <p:sp>
        <p:nvSpPr>
          <p:cNvPr id="21" name="TextBox 21"/>
          <p:cNvSpPr txBox="1"/>
          <p:nvPr/>
        </p:nvSpPr>
        <p:spPr>
          <a:xfrm>
            <a:off x="1859440" y="7097418"/>
            <a:ext cx="6864998" cy="751840"/>
          </a:xfrm>
          <a:prstGeom prst="rect">
            <a:avLst/>
          </a:prstGeom>
        </p:spPr>
        <p:txBody>
          <a:bodyPr lIns="0" tIns="0" rIns="0" bIns="0" rtlCol="0" anchor="t">
            <a:spAutoFit/>
          </a:bodyPr>
          <a:lstStyle/>
          <a:p>
            <a:pPr marL="0" lvl="0" indent="0" algn="ctr">
              <a:lnSpc>
                <a:spcPts val="5600"/>
              </a:lnSpc>
            </a:pPr>
            <a:r>
              <a:rPr lang="en-US" sz="5600" b="1" spc="560">
                <a:solidFill>
                  <a:srgbClr val="FFFFFF"/>
                </a:solidFill>
                <a:latin typeface="Glacial Indifference Bold"/>
                <a:ea typeface="Glacial Indifference Bold"/>
                <a:cs typeface="Glacial Indifference Bold"/>
                <a:sym typeface="Glacial Indifference Bold"/>
              </a:rPr>
              <a:t>AWARENESS</a:t>
            </a:r>
          </a:p>
        </p:txBody>
      </p:sp>
      <p:sp>
        <p:nvSpPr>
          <p:cNvPr id="22" name="TextBox 22"/>
          <p:cNvSpPr txBox="1"/>
          <p:nvPr/>
        </p:nvSpPr>
        <p:spPr>
          <a:xfrm>
            <a:off x="9864219" y="7097418"/>
            <a:ext cx="6864998" cy="751840"/>
          </a:xfrm>
          <a:prstGeom prst="rect">
            <a:avLst/>
          </a:prstGeom>
        </p:spPr>
        <p:txBody>
          <a:bodyPr lIns="0" tIns="0" rIns="0" bIns="0" rtlCol="0" anchor="t">
            <a:spAutoFit/>
          </a:bodyPr>
          <a:lstStyle/>
          <a:p>
            <a:pPr marL="0" lvl="0" indent="0" algn="ctr">
              <a:lnSpc>
                <a:spcPts val="5600"/>
              </a:lnSpc>
            </a:pPr>
            <a:r>
              <a:rPr lang="en-US" sz="5600" b="1" spc="560">
                <a:solidFill>
                  <a:srgbClr val="FFFFFF"/>
                </a:solidFill>
                <a:latin typeface="Glacial Indifference Bold"/>
                <a:ea typeface="Glacial Indifference Bold"/>
                <a:cs typeface="Glacial Indifference Bold"/>
                <a:sym typeface="Glacial Indifference Bold"/>
              </a:rPr>
              <a:t>INTENTION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4468" r="-37388" b="-48566"/>
            </a:stretch>
          </a:blipFill>
        </p:spPr>
        <p:txBody>
          <a:bodyPr/>
          <a:lstStyle/>
          <a:p>
            <a:endParaRPr lang="en-US"/>
          </a:p>
        </p:txBody>
      </p:sp>
      <p:sp>
        <p:nvSpPr>
          <p:cNvPr id="3" name="TextBox 3"/>
          <p:cNvSpPr txBox="1"/>
          <p:nvPr/>
        </p:nvSpPr>
        <p:spPr>
          <a:xfrm>
            <a:off x="0" y="392430"/>
            <a:ext cx="18288000" cy="636270"/>
          </a:xfrm>
          <a:prstGeom prst="rect">
            <a:avLst/>
          </a:prstGeom>
        </p:spPr>
        <p:txBody>
          <a:bodyPr lIns="0" tIns="0" rIns="0" bIns="0" rtlCol="0" anchor="t">
            <a:spAutoFit/>
          </a:bodyPr>
          <a:lstStyle/>
          <a:p>
            <a:pPr marL="0" lvl="0" indent="0" algn="ctr">
              <a:lnSpc>
                <a:spcPts val="4800"/>
              </a:lnSpc>
            </a:pPr>
            <a:r>
              <a:rPr lang="en-US" sz="4800" b="1" spc="144">
                <a:solidFill>
                  <a:srgbClr val="FFFFFF"/>
                </a:solidFill>
                <a:latin typeface="Montserrat Bold"/>
                <a:ea typeface="Montserrat Bold"/>
                <a:cs typeface="Montserrat Bold"/>
                <a:sym typeface="Montserrat Bold"/>
              </a:rPr>
              <a:t>THE PERCEPTION MANAGEMENT FRAMEWORK</a:t>
            </a:r>
          </a:p>
        </p:txBody>
      </p:sp>
      <p:sp>
        <p:nvSpPr>
          <p:cNvPr id="4" name="TextBox 4"/>
          <p:cNvSpPr txBox="1">
            <a:spLocks noGrp="1"/>
          </p:cNvSpPr>
          <p:nvPr>
            <p:ph type="title" idx="4294967295"/>
          </p:nvPr>
        </p:nvSpPr>
        <p:spPr>
          <a:xfrm>
            <a:off x="1165451" y="5118979"/>
            <a:ext cx="15957098" cy="22713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799"/>
              </a:lnSpc>
              <a:spcBef>
                <a:spcPts val="0"/>
              </a:spcBef>
              <a:spcAft>
                <a:spcPts val="0"/>
              </a:spcAft>
              <a:buClrTx/>
              <a:buSzTx/>
              <a:buFontTx/>
              <a:buNone/>
              <a:tabLst/>
              <a:defRPr/>
            </a:pPr>
            <a:r>
              <a:rPr kumimoji="0" lang="en-US" sz="8799" b="1" i="0" u="none" strike="noStrike" kern="1200" cap="none" spc="263" normalizeH="0" baseline="0" noProof="0" dirty="0">
                <a:ln>
                  <a:noFill/>
                </a:ln>
                <a:solidFill>
                  <a:srgbClr val="FFFFFF"/>
                </a:solidFill>
                <a:effectLst/>
                <a:uLnTx/>
                <a:uFillTx/>
                <a:latin typeface="Montserrat Bold"/>
                <a:ea typeface="Montserrat Bold"/>
                <a:cs typeface="Montserrat Bold"/>
                <a:sym typeface="Montserrat Bold"/>
              </a:rPr>
              <a:t>04 PROFESSIONAL PRESENCE</a:t>
            </a:r>
          </a:p>
        </p:txBody>
      </p:sp>
      <p:sp>
        <p:nvSpPr>
          <p:cNvPr id="5" name="TextBox 5"/>
          <p:cNvSpPr txBox="1"/>
          <p:nvPr/>
        </p:nvSpPr>
        <p:spPr>
          <a:xfrm>
            <a:off x="0" y="3686739"/>
            <a:ext cx="18288000" cy="636270"/>
          </a:xfrm>
          <a:prstGeom prst="rect">
            <a:avLst/>
          </a:prstGeom>
        </p:spPr>
        <p:txBody>
          <a:bodyPr lIns="0" tIns="0" rIns="0" bIns="0" rtlCol="0" anchor="t">
            <a:spAutoFit/>
          </a:bodyPr>
          <a:lstStyle/>
          <a:p>
            <a:pPr marL="0" lvl="0" indent="0" algn="ctr">
              <a:lnSpc>
                <a:spcPts val="4800"/>
              </a:lnSpc>
            </a:pPr>
            <a:r>
              <a:rPr lang="en-US" sz="4800" spc="144">
                <a:solidFill>
                  <a:srgbClr val="FFFFFF"/>
                </a:solidFill>
                <a:latin typeface="Montserrat"/>
                <a:ea typeface="Montserrat"/>
                <a:cs typeface="Montserrat"/>
                <a:sym typeface="Montserrat"/>
              </a:rPr>
              <a:t>PART 1: BEFORE INTERACTIONS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7646340" y="4335506"/>
            <a:ext cx="10936784" cy="6651355"/>
          </a:xfrm>
          <a:custGeom>
            <a:avLst/>
            <a:gdLst/>
            <a:ahLst/>
            <a:cxnLst/>
            <a:rect l="l" t="t" r="r" b="b"/>
            <a:pathLst>
              <a:path w="10936784" h="6651355">
                <a:moveTo>
                  <a:pt x="0" y="0"/>
                </a:moveTo>
                <a:lnTo>
                  <a:pt x="10936784" y="0"/>
                </a:lnTo>
                <a:lnTo>
                  <a:pt x="10936784" y="6651354"/>
                </a:lnTo>
                <a:lnTo>
                  <a:pt x="0" y="6651354"/>
                </a:lnTo>
                <a:lnTo>
                  <a:pt x="0" y="0"/>
                </a:lnTo>
                <a:close/>
              </a:path>
            </a:pathLst>
          </a:custGeom>
          <a:blipFill>
            <a:blip r:embed="rId3"/>
            <a:stretch>
              <a:fillRect t="-9719"/>
            </a:stretch>
          </a:blipFill>
        </p:spPr>
        <p:txBody>
          <a:bodyPr/>
          <a:lstStyle/>
          <a:p>
            <a:endParaRPr lang="en-US"/>
          </a:p>
        </p:txBody>
      </p:sp>
      <p:sp>
        <p:nvSpPr>
          <p:cNvPr id="3" name="Freeform 3">
            <a:extLst>
              <a:ext uri="{C183D7F6-B498-43B3-948B-1728B52AA6E4}">
                <adec:decorative xmlns:adec="http://schemas.microsoft.com/office/drawing/2017/decorative" val="1"/>
              </a:ext>
            </a:extLst>
          </p:cNvPr>
          <p:cNvSpPr/>
          <p:nvPr/>
        </p:nvSpPr>
        <p:spPr>
          <a:xfrm>
            <a:off x="-1001636" y="4335506"/>
            <a:ext cx="10936784" cy="6415260"/>
          </a:xfrm>
          <a:custGeom>
            <a:avLst/>
            <a:gdLst/>
            <a:ahLst/>
            <a:cxnLst/>
            <a:rect l="l" t="t" r="r" b="b"/>
            <a:pathLst>
              <a:path w="10936784" h="6415260">
                <a:moveTo>
                  <a:pt x="0" y="0"/>
                </a:moveTo>
                <a:lnTo>
                  <a:pt x="10936784" y="0"/>
                </a:lnTo>
                <a:lnTo>
                  <a:pt x="10936784" y="6415260"/>
                </a:lnTo>
                <a:lnTo>
                  <a:pt x="0" y="6415260"/>
                </a:lnTo>
                <a:lnTo>
                  <a:pt x="0" y="0"/>
                </a:lnTo>
                <a:close/>
              </a:path>
            </a:pathLst>
          </a:custGeom>
          <a:blipFill>
            <a:blip r:embed="rId4"/>
            <a:stretch>
              <a:fillRect t="-13757"/>
            </a:stretch>
          </a:blipFill>
        </p:spPr>
        <p:txBody>
          <a:bodyPr/>
          <a:lstStyle/>
          <a:p>
            <a:endParaRPr lang="en-US"/>
          </a:p>
        </p:txBody>
      </p:sp>
      <p:grpSp>
        <p:nvGrpSpPr>
          <p:cNvPr id="4" name="Group 4">
            <a:extLst>
              <a:ext uri="{C183D7F6-B498-43B3-948B-1728B52AA6E4}">
                <adec:decorative xmlns:adec="http://schemas.microsoft.com/office/drawing/2017/decorative" val="1"/>
              </a:ext>
            </a:extLst>
          </p:cNvPr>
          <p:cNvGrpSpPr/>
          <p:nvPr/>
        </p:nvGrpSpPr>
        <p:grpSpPr>
          <a:xfrm>
            <a:off x="0" y="3311594"/>
            <a:ext cx="18288000" cy="1021065"/>
            <a:chOff x="0" y="0"/>
            <a:chExt cx="4816593" cy="268923"/>
          </a:xfrm>
        </p:grpSpPr>
        <p:sp>
          <p:nvSpPr>
            <p:cNvPr id="5" name="Freeform 5"/>
            <p:cNvSpPr/>
            <p:nvPr/>
          </p:nvSpPr>
          <p:spPr>
            <a:xfrm>
              <a:off x="0" y="0"/>
              <a:ext cx="4816592" cy="268923"/>
            </a:xfrm>
            <a:custGeom>
              <a:avLst/>
              <a:gdLst/>
              <a:ahLst/>
              <a:cxnLst/>
              <a:rect l="l" t="t" r="r" b="b"/>
              <a:pathLst>
                <a:path w="4816592" h="268923">
                  <a:moveTo>
                    <a:pt x="0" y="0"/>
                  </a:moveTo>
                  <a:lnTo>
                    <a:pt x="4816592" y="0"/>
                  </a:lnTo>
                  <a:lnTo>
                    <a:pt x="4816592" y="268923"/>
                  </a:lnTo>
                  <a:lnTo>
                    <a:pt x="0" y="268923"/>
                  </a:lnTo>
                  <a:close/>
                </a:path>
              </a:pathLst>
            </a:custGeom>
            <a:solidFill>
              <a:srgbClr val="113946"/>
            </a:solidFill>
            <a:ln w="38100" cap="sq">
              <a:solidFill>
                <a:srgbClr val="000000"/>
              </a:solidFill>
              <a:prstDash val="solid"/>
              <a:miter/>
            </a:ln>
          </p:spPr>
          <p:txBody>
            <a:bodyPr/>
            <a:lstStyle/>
            <a:p>
              <a:endParaRPr lang="en-US"/>
            </a:p>
          </p:txBody>
        </p:sp>
        <p:sp>
          <p:nvSpPr>
            <p:cNvPr id="6" name="TextBox 6"/>
            <p:cNvSpPr txBox="1"/>
            <p:nvPr/>
          </p:nvSpPr>
          <p:spPr>
            <a:xfrm>
              <a:off x="0" y="-57150"/>
              <a:ext cx="4816593" cy="326073"/>
            </a:xfrm>
            <a:prstGeom prst="rect">
              <a:avLst/>
            </a:prstGeom>
          </p:spPr>
          <p:txBody>
            <a:bodyPr lIns="50800" tIns="50800" rIns="50800" bIns="50800" rtlCol="0" anchor="ctr"/>
            <a:lstStyle/>
            <a:p>
              <a:pPr algn="ctr">
                <a:lnSpc>
                  <a:spcPts val="3547"/>
                </a:lnSpc>
              </a:pPr>
              <a:endParaRPr/>
            </a:p>
          </p:txBody>
        </p:sp>
      </p:grpSp>
      <p:sp>
        <p:nvSpPr>
          <p:cNvPr id="7" name="TextBox 7"/>
          <p:cNvSpPr txBox="1"/>
          <p:nvPr/>
        </p:nvSpPr>
        <p:spPr>
          <a:xfrm>
            <a:off x="0" y="3342066"/>
            <a:ext cx="18288000" cy="750570"/>
          </a:xfrm>
          <a:prstGeom prst="rect">
            <a:avLst/>
          </a:prstGeom>
        </p:spPr>
        <p:txBody>
          <a:bodyPr lIns="0" tIns="0" rIns="0" bIns="0" rtlCol="0" anchor="t">
            <a:spAutoFit/>
          </a:bodyPr>
          <a:lstStyle/>
          <a:p>
            <a:pPr marL="0" lvl="0" indent="0" algn="ctr">
              <a:lnSpc>
                <a:spcPts val="5760"/>
              </a:lnSpc>
            </a:pPr>
            <a:r>
              <a:rPr lang="en-US" sz="3600" b="1" spc="359">
                <a:solidFill>
                  <a:srgbClr val="FFFFFF"/>
                </a:solidFill>
                <a:latin typeface="Arial MT Pro Bold"/>
                <a:ea typeface="Arial MT Pro Bold"/>
                <a:cs typeface="Arial MT Pro Bold"/>
                <a:sym typeface="Arial MT Pro Bold"/>
              </a:rPr>
              <a:t>QUESTION: </a:t>
            </a:r>
            <a:r>
              <a:rPr lang="en-US" sz="3600" spc="359">
                <a:solidFill>
                  <a:srgbClr val="FFFFFF"/>
                </a:solidFill>
                <a:latin typeface="Arial MT Pro"/>
                <a:ea typeface="Arial MT Pro"/>
                <a:cs typeface="Arial MT Pro"/>
                <a:sym typeface="Arial MT Pro"/>
              </a:rPr>
              <a:t>Which person seems like a better receptionist &amp; </a:t>
            </a:r>
            <a:r>
              <a:rPr lang="en-US" sz="3600" b="1" spc="359">
                <a:solidFill>
                  <a:srgbClr val="FFFFFF"/>
                </a:solidFill>
                <a:latin typeface="Arial MT Pro Bold"/>
                <a:ea typeface="Arial MT Pro Bold"/>
                <a:cs typeface="Arial MT Pro Bold"/>
                <a:sym typeface="Arial MT Pro Bold"/>
              </a:rPr>
              <a:t>why</a:t>
            </a:r>
            <a:r>
              <a:rPr lang="en-US" sz="3600" spc="359">
                <a:solidFill>
                  <a:srgbClr val="FFFFFF"/>
                </a:solidFill>
                <a:latin typeface="Arial MT Pro"/>
                <a:ea typeface="Arial MT Pro"/>
                <a:cs typeface="Arial MT Pro"/>
                <a:sym typeface="Arial MT Pro"/>
              </a:rPr>
              <a:t>?</a:t>
            </a:r>
          </a:p>
        </p:txBody>
      </p:sp>
      <p:sp>
        <p:nvSpPr>
          <p:cNvPr id="8" name="TextBox 8"/>
          <p:cNvSpPr txBox="1">
            <a:spLocks noGrp="1"/>
          </p:cNvSpPr>
          <p:nvPr>
            <p:ph type="title" idx="4294967295"/>
          </p:nvPr>
        </p:nvSpPr>
        <p:spPr>
          <a:xfrm>
            <a:off x="0" y="1450106"/>
            <a:ext cx="18288000" cy="106045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00"/>
              </a:lnSpc>
              <a:spcBef>
                <a:spcPts val="0"/>
              </a:spcBef>
              <a:spcAft>
                <a:spcPts val="0"/>
              </a:spcAft>
              <a:buClrTx/>
              <a:buSzTx/>
              <a:buFontTx/>
              <a:buNone/>
              <a:tabLst/>
              <a:defRPr/>
            </a:pPr>
            <a:r>
              <a:rPr kumimoji="0" lang="en-US" sz="8000" b="1" i="0" u="none" strike="noStrike" kern="1200" cap="none" spc="240" normalizeH="0" baseline="0" noProof="0" dirty="0">
                <a:ln>
                  <a:noFill/>
                </a:ln>
                <a:solidFill>
                  <a:srgbClr val="113946"/>
                </a:solidFill>
                <a:effectLst/>
                <a:uLnTx/>
                <a:uFillTx/>
                <a:latin typeface="Montserrat Bold"/>
                <a:ea typeface="Montserrat Bold"/>
                <a:cs typeface="Montserrat Bold"/>
                <a:sym typeface="Montserrat Bold"/>
              </a:rPr>
              <a:t>PROFESSIONAL PRESENCE</a:t>
            </a:r>
          </a:p>
        </p:txBody>
      </p:sp>
      <p:sp>
        <p:nvSpPr>
          <p:cNvPr id="9" name="TextBox 9"/>
          <p:cNvSpPr txBox="1"/>
          <p:nvPr/>
        </p:nvSpPr>
        <p:spPr>
          <a:xfrm>
            <a:off x="0" y="567456"/>
            <a:ext cx="18288000" cy="730250"/>
          </a:xfrm>
          <a:prstGeom prst="rect">
            <a:avLst/>
          </a:prstGeom>
        </p:spPr>
        <p:txBody>
          <a:bodyPr lIns="0" tIns="0" rIns="0" bIns="0" rtlCol="0" anchor="t">
            <a:spAutoFit/>
          </a:bodyPr>
          <a:lstStyle/>
          <a:p>
            <a:pPr marL="0" lvl="0" indent="0" algn="ctr">
              <a:lnSpc>
                <a:spcPts val="5499"/>
              </a:lnSpc>
            </a:pPr>
            <a:r>
              <a:rPr lang="en-US" sz="5499" b="1" spc="164">
                <a:solidFill>
                  <a:srgbClr val="113946"/>
                </a:solidFill>
                <a:latin typeface="Montserrat Bold"/>
                <a:ea typeface="Montserrat Bold"/>
                <a:cs typeface="Montserrat Bold"/>
                <a:sym typeface="Montserrat Bold"/>
              </a:rPr>
              <a:t>SIGNALS IN</a:t>
            </a:r>
          </a:p>
        </p:txBody>
      </p:sp>
      <p:sp>
        <p:nvSpPr>
          <p:cNvPr id="10" name="AutoShape 10">
            <a:extLst>
              <a:ext uri="{C183D7F6-B498-43B3-948B-1728B52AA6E4}">
                <adec:decorative xmlns:adec="http://schemas.microsoft.com/office/drawing/2017/decorative" val="1"/>
              </a:ext>
            </a:extLst>
          </p:cNvPr>
          <p:cNvSpPr/>
          <p:nvPr/>
        </p:nvSpPr>
        <p:spPr>
          <a:xfrm>
            <a:off x="0" y="880193"/>
            <a:ext cx="5435056" cy="0"/>
          </a:xfrm>
          <a:prstGeom prst="line">
            <a:avLst/>
          </a:prstGeom>
          <a:ln w="66675" cap="flat">
            <a:solidFill>
              <a:srgbClr val="113946"/>
            </a:solidFill>
            <a:prstDash val="solid"/>
            <a:headEnd type="none" w="sm" len="sm"/>
            <a:tailEnd type="none" w="sm" len="sm"/>
          </a:ln>
        </p:spPr>
        <p:txBody>
          <a:bodyPr/>
          <a:lstStyle/>
          <a:p>
            <a:endParaRPr lang="en-US"/>
          </a:p>
        </p:txBody>
      </p:sp>
      <p:sp>
        <p:nvSpPr>
          <p:cNvPr id="11" name="AutoShape 11">
            <a:extLst>
              <a:ext uri="{C183D7F6-B498-43B3-948B-1728B52AA6E4}">
                <adec:decorative xmlns:adec="http://schemas.microsoft.com/office/drawing/2017/decorative" val="1"/>
              </a:ext>
            </a:extLst>
          </p:cNvPr>
          <p:cNvSpPr/>
          <p:nvPr/>
        </p:nvSpPr>
        <p:spPr>
          <a:xfrm>
            <a:off x="13114732" y="880193"/>
            <a:ext cx="5435056" cy="0"/>
          </a:xfrm>
          <a:prstGeom prst="line">
            <a:avLst/>
          </a:prstGeom>
          <a:ln w="66675" cap="flat">
            <a:solidFill>
              <a:srgbClr val="113946"/>
            </a:solidFill>
            <a:prstDash val="solid"/>
            <a:headEnd type="none" w="sm" len="sm"/>
            <a:tailEnd type="none" w="sm" len="sm"/>
          </a:ln>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8674435" y="1918727"/>
            <a:ext cx="20499687" cy="1653908"/>
            <a:chOff x="0" y="0"/>
            <a:chExt cx="27332916" cy="2205211"/>
          </a:xfrm>
        </p:grpSpPr>
        <p:grpSp>
          <p:nvGrpSpPr>
            <p:cNvPr id="3" name="Group 3"/>
            <p:cNvGrpSpPr/>
            <p:nvPr/>
          </p:nvGrpSpPr>
          <p:grpSpPr>
            <a:xfrm>
              <a:off x="1490170" y="536540"/>
              <a:ext cx="25842746" cy="1132130"/>
              <a:chOff x="0" y="0"/>
              <a:chExt cx="4512307" cy="197677"/>
            </a:xfrm>
          </p:grpSpPr>
          <p:sp>
            <p:nvSpPr>
              <p:cNvPr id="4" name="Freeform 4"/>
              <p:cNvSpPr/>
              <p:nvPr/>
            </p:nvSpPr>
            <p:spPr>
              <a:xfrm>
                <a:off x="0" y="0"/>
                <a:ext cx="4512308" cy="197677"/>
              </a:xfrm>
              <a:custGeom>
                <a:avLst/>
                <a:gdLst/>
                <a:ahLst/>
                <a:cxnLst/>
                <a:rect l="l" t="t" r="r" b="b"/>
                <a:pathLst>
                  <a:path w="4512308" h="197677">
                    <a:moveTo>
                      <a:pt x="0" y="0"/>
                    </a:moveTo>
                    <a:lnTo>
                      <a:pt x="4512308" y="0"/>
                    </a:lnTo>
                    <a:lnTo>
                      <a:pt x="4512308" y="197677"/>
                    </a:lnTo>
                    <a:lnTo>
                      <a:pt x="0" y="197677"/>
                    </a:lnTo>
                    <a:close/>
                  </a:path>
                </a:pathLst>
              </a:custGeom>
              <a:solidFill>
                <a:srgbClr val="E7E1D8"/>
              </a:solidFill>
            </p:spPr>
            <p:txBody>
              <a:bodyPr/>
              <a:lstStyle/>
              <a:p>
                <a:endParaRPr lang="en-US"/>
              </a:p>
            </p:txBody>
          </p:sp>
          <p:sp>
            <p:nvSpPr>
              <p:cNvPr id="5" name="TextBox 5"/>
              <p:cNvSpPr txBox="1"/>
              <p:nvPr/>
            </p:nvSpPr>
            <p:spPr>
              <a:xfrm>
                <a:off x="0" y="-57150"/>
                <a:ext cx="4512307" cy="254827"/>
              </a:xfrm>
              <a:prstGeom prst="rect">
                <a:avLst/>
              </a:prstGeom>
            </p:spPr>
            <p:txBody>
              <a:bodyPr lIns="50800" tIns="50800" rIns="50800" bIns="50800" rtlCol="0" anchor="ctr"/>
              <a:lstStyle/>
              <a:p>
                <a:pPr algn="ctr">
                  <a:lnSpc>
                    <a:spcPts val="3547"/>
                  </a:lnSpc>
                </a:pPr>
                <a:endParaRPr/>
              </a:p>
            </p:txBody>
          </p:sp>
        </p:grpSp>
        <p:sp>
          <p:nvSpPr>
            <p:cNvPr id="6" name="TextBox 6"/>
            <p:cNvSpPr txBox="1"/>
            <p:nvPr/>
          </p:nvSpPr>
          <p:spPr>
            <a:xfrm>
              <a:off x="2662372" y="150988"/>
              <a:ext cx="15583402" cy="1163442"/>
            </a:xfrm>
            <a:prstGeom prst="rect">
              <a:avLst/>
            </a:prstGeom>
          </p:spPr>
          <p:txBody>
            <a:bodyPr lIns="0" tIns="0" rIns="0" bIns="0" rtlCol="0" anchor="t">
              <a:spAutoFit/>
            </a:bodyPr>
            <a:lstStyle/>
            <a:p>
              <a:pPr marL="0" lvl="0" indent="0" algn="just">
                <a:lnSpc>
                  <a:spcPts val="6335"/>
                </a:lnSpc>
              </a:pPr>
              <a:r>
                <a:rPr lang="en-US" sz="6335" b="1" spc="633">
                  <a:solidFill>
                    <a:srgbClr val="765E3D"/>
                  </a:solidFill>
                  <a:latin typeface="Glacial Indifference Bold"/>
                  <a:ea typeface="Glacial Indifference Bold"/>
                  <a:cs typeface="Glacial Indifference Bold"/>
                  <a:sym typeface="Glacial Indifference Bold"/>
                </a:rPr>
                <a:t>APPEARANCE</a:t>
              </a:r>
            </a:p>
          </p:txBody>
        </p:sp>
        <p:grpSp>
          <p:nvGrpSpPr>
            <p:cNvPr id="7" name="Group 7"/>
            <p:cNvGrpSpPr/>
            <p:nvPr/>
          </p:nvGrpSpPr>
          <p:grpSpPr>
            <a:xfrm>
              <a:off x="0" y="0"/>
              <a:ext cx="2198752" cy="2205211"/>
              <a:chOff x="0" y="0"/>
              <a:chExt cx="812800" cy="815188"/>
            </a:xfrm>
          </p:grpSpPr>
          <p:sp>
            <p:nvSpPr>
              <p:cNvPr id="8" name="Freeform 8"/>
              <p:cNvSpPr/>
              <p:nvPr/>
            </p:nvSpPr>
            <p:spPr>
              <a:xfrm>
                <a:off x="0" y="0"/>
                <a:ext cx="812800" cy="815188"/>
              </a:xfrm>
              <a:custGeom>
                <a:avLst/>
                <a:gdLst/>
                <a:ahLst/>
                <a:cxnLst/>
                <a:rect l="l" t="t" r="r" b="b"/>
                <a:pathLst>
                  <a:path w="812800" h="815188">
                    <a:moveTo>
                      <a:pt x="406400" y="0"/>
                    </a:moveTo>
                    <a:cubicBezTo>
                      <a:pt x="181951" y="0"/>
                      <a:pt x="0" y="182486"/>
                      <a:pt x="0" y="407594"/>
                    </a:cubicBezTo>
                    <a:cubicBezTo>
                      <a:pt x="0" y="632702"/>
                      <a:pt x="181951" y="815188"/>
                      <a:pt x="406400" y="815188"/>
                    </a:cubicBezTo>
                    <a:cubicBezTo>
                      <a:pt x="630849" y="815188"/>
                      <a:pt x="812800" y="632702"/>
                      <a:pt x="812800" y="407594"/>
                    </a:cubicBezTo>
                    <a:cubicBezTo>
                      <a:pt x="812800" y="182486"/>
                      <a:pt x="630849" y="0"/>
                      <a:pt x="406400" y="0"/>
                    </a:cubicBezTo>
                    <a:close/>
                  </a:path>
                </a:pathLst>
              </a:custGeom>
              <a:solidFill>
                <a:srgbClr val="113946"/>
              </a:solidFill>
              <a:ln w="76200" cap="sq">
                <a:solidFill>
                  <a:srgbClr val="E5E5E5"/>
                </a:solidFill>
                <a:prstDash val="solid"/>
                <a:miter/>
              </a:ln>
            </p:spPr>
            <p:txBody>
              <a:bodyPr/>
              <a:lstStyle/>
              <a:p>
                <a:endParaRPr lang="en-US"/>
              </a:p>
            </p:txBody>
          </p:sp>
          <p:sp>
            <p:nvSpPr>
              <p:cNvPr id="9" name="TextBox 9"/>
              <p:cNvSpPr txBox="1"/>
              <p:nvPr/>
            </p:nvSpPr>
            <p:spPr>
              <a:xfrm>
                <a:off x="76200" y="-9301"/>
                <a:ext cx="660400" cy="748065"/>
              </a:xfrm>
              <a:prstGeom prst="rect">
                <a:avLst/>
              </a:prstGeom>
            </p:spPr>
            <p:txBody>
              <a:bodyPr lIns="50800" tIns="50800" rIns="50800" bIns="50800" rtlCol="0" anchor="ctr"/>
              <a:lstStyle/>
              <a:p>
                <a:pPr algn="ctr">
                  <a:lnSpc>
                    <a:spcPts val="5879"/>
                  </a:lnSpc>
                </a:pPr>
                <a:r>
                  <a:rPr lang="en-US" sz="4199" b="1">
                    <a:solidFill>
                      <a:srgbClr val="FFFFFF"/>
                    </a:solidFill>
                    <a:latin typeface="Glacial Indifference Bold"/>
                    <a:ea typeface="Glacial Indifference Bold"/>
                    <a:cs typeface="Glacial Indifference Bold"/>
                    <a:sym typeface="Glacial Indifference Bold"/>
                  </a:rPr>
                  <a:t>1</a:t>
                </a:r>
              </a:p>
            </p:txBody>
          </p:sp>
        </p:grpSp>
        <p:sp>
          <p:nvSpPr>
            <p:cNvPr id="10" name="TextBox 10"/>
            <p:cNvSpPr txBox="1"/>
            <p:nvPr/>
          </p:nvSpPr>
          <p:spPr>
            <a:xfrm>
              <a:off x="2662372" y="1443418"/>
              <a:ext cx="10713538" cy="581721"/>
            </a:xfrm>
            <a:prstGeom prst="rect">
              <a:avLst/>
            </a:prstGeom>
          </p:spPr>
          <p:txBody>
            <a:bodyPr lIns="0" tIns="0" rIns="0" bIns="0" rtlCol="0" anchor="t">
              <a:spAutoFit/>
            </a:bodyPr>
            <a:lstStyle/>
            <a:p>
              <a:pPr marL="0" lvl="0" indent="0" algn="l">
                <a:lnSpc>
                  <a:spcPts val="3167"/>
                </a:lnSpc>
              </a:pPr>
              <a:r>
                <a:rPr lang="en-US" sz="3167" b="1" spc="316">
                  <a:solidFill>
                    <a:srgbClr val="765E3D"/>
                  </a:solidFill>
                  <a:latin typeface="Glacial Indifference Bold"/>
                  <a:ea typeface="Glacial Indifference Bold"/>
                  <a:cs typeface="Glacial Indifference Bold"/>
                  <a:sym typeface="Glacial Indifference Bold"/>
                </a:rPr>
                <a:t>HOW DO YOU SHOW UP?</a:t>
              </a:r>
            </a:p>
          </p:txBody>
        </p:sp>
      </p:grpSp>
      <p:grpSp>
        <p:nvGrpSpPr>
          <p:cNvPr id="11" name="Group 11">
            <a:extLst>
              <a:ext uri="{C183D7F6-B498-43B3-948B-1728B52AA6E4}">
                <adec:decorative xmlns:adec="http://schemas.microsoft.com/office/drawing/2017/decorative" val="1"/>
              </a:ext>
            </a:extLst>
          </p:cNvPr>
          <p:cNvGrpSpPr/>
          <p:nvPr/>
        </p:nvGrpSpPr>
        <p:grpSpPr>
          <a:xfrm>
            <a:off x="8674435" y="4469381"/>
            <a:ext cx="20206591" cy="1653908"/>
            <a:chOff x="0" y="0"/>
            <a:chExt cx="26942121" cy="2205211"/>
          </a:xfrm>
        </p:grpSpPr>
        <p:grpSp>
          <p:nvGrpSpPr>
            <p:cNvPr id="12" name="Group 12"/>
            <p:cNvGrpSpPr/>
            <p:nvPr/>
          </p:nvGrpSpPr>
          <p:grpSpPr>
            <a:xfrm>
              <a:off x="1099376" y="586745"/>
              <a:ext cx="25842746" cy="1132130"/>
              <a:chOff x="0" y="0"/>
              <a:chExt cx="4512307" cy="197677"/>
            </a:xfrm>
          </p:grpSpPr>
          <p:sp>
            <p:nvSpPr>
              <p:cNvPr id="13" name="Freeform 13"/>
              <p:cNvSpPr/>
              <p:nvPr/>
            </p:nvSpPr>
            <p:spPr>
              <a:xfrm>
                <a:off x="0" y="0"/>
                <a:ext cx="4512308" cy="197677"/>
              </a:xfrm>
              <a:custGeom>
                <a:avLst/>
                <a:gdLst/>
                <a:ahLst/>
                <a:cxnLst/>
                <a:rect l="l" t="t" r="r" b="b"/>
                <a:pathLst>
                  <a:path w="4512308" h="197677">
                    <a:moveTo>
                      <a:pt x="0" y="0"/>
                    </a:moveTo>
                    <a:lnTo>
                      <a:pt x="4512308" y="0"/>
                    </a:lnTo>
                    <a:lnTo>
                      <a:pt x="4512308" y="197677"/>
                    </a:lnTo>
                    <a:lnTo>
                      <a:pt x="0" y="197677"/>
                    </a:lnTo>
                    <a:close/>
                  </a:path>
                </a:pathLst>
              </a:custGeom>
              <a:solidFill>
                <a:srgbClr val="E7E1D8"/>
              </a:solidFill>
            </p:spPr>
            <p:txBody>
              <a:bodyPr/>
              <a:lstStyle/>
              <a:p>
                <a:endParaRPr lang="en-US"/>
              </a:p>
            </p:txBody>
          </p:sp>
          <p:sp>
            <p:nvSpPr>
              <p:cNvPr id="14" name="TextBox 14"/>
              <p:cNvSpPr txBox="1"/>
              <p:nvPr/>
            </p:nvSpPr>
            <p:spPr>
              <a:xfrm>
                <a:off x="0" y="-57150"/>
                <a:ext cx="4512307" cy="254827"/>
              </a:xfrm>
              <a:prstGeom prst="rect">
                <a:avLst/>
              </a:prstGeom>
            </p:spPr>
            <p:txBody>
              <a:bodyPr lIns="50800" tIns="50800" rIns="50800" bIns="50800" rtlCol="0" anchor="ctr"/>
              <a:lstStyle/>
              <a:p>
                <a:pPr algn="ctr">
                  <a:lnSpc>
                    <a:spcPts val="3547"/>
                  </a:lnSpc>
                </a:pPr>
                <a:endParaRPr/>
              </a:p>
            </p:txBody>
          </p:sp>
        </p:grpSp>
        <p:grpSp>
          <p:nvGrpSpPr>
            <p:cNvPr id="15" name="Group 15"/>
            <p:cNvGrpSpPr/>
            <p:nvPr/>
          </p:nvGrpSpPr>
          <p:grpSpPr>
            <a:xfrm>
              <a:off x="0" y="0"/>
              <a:ext cx="2198752" cy="2205211"/>
              <a:chOff x="0" y="0"/>
              <a:chExt cx="812800" cy="815188"/>
            </a:xfrm>
          </p:grpSpPr>
          <p:sp>
            <p:nvSpPr>
              <p:cNvPr id="16" name="Freeform 16"/>
              <p:cNvSpPr/>
              <p:nvPr/>
            </p:nvSpPr>
            <p:spPr>
              <a:xfrm>
                <a:off x="0" y="0"/>
                <a:ext cx="812800" cy="815188"/>
              </a:xfrm>
              <a:custGeom>
                <a:avLst/>
                <a:gdLst/>
                <a:ahLst/>
                <a:cxnLst/>
                <a:rect l="l" t="t" r="r" b="b"/>
                <a:pathLst>
                  <a:path w="812800" h="815188">
                    <a:moveTo>
                      <a:pt x="406400" y="0"/>
                    </a:moveTo>
                    <a:cubicBezTo>
                      <a:pt x="181951" y="0"/>
                      <a:pt x="0" y="182486"/>
                      <a:pt x="0" y="407594"/>
                    </a:cubicBezTo>
                    <a:cubicBezTo>
                      <a:pt x="0" y="632702"/>
                      <a:pt x="181951" y="815188"/>
                      <a:pt x="406400" y="815188"/>
                    </a:cubicBezTo>
                    <a:cubicBezTo>
                      <a:pt x="630849" y="815188"/>
                      <a:pt x="812800" y="632702"/>
                      <a:pt x="812800" y="407594"/>
                    </a:cubicBezTo>
                    <a:cubicBezTo>
                      <a:pt x="812800" y="182486"/>
                      <a:pt x="630849" y="0"/>
                      <a:pt x="406400" y="0"/>
                    </a:cubicBezTo>
                    <a:close/>
                  </a:path>
                </a:pathLst>
              </a:custGeom>
              <a:solidFill>
                <a:srgbClr val="113946"/>
              </a:solidFill>
              <a:ln w="76200" cap="sq">
                <a:solidFill>
                  <a:srgbClr val="E5E5E5"/>
                </a:solidFill>
                <a:prstDash val="solid"/>
                <a:miter/>
              </a:ln>
            </p:spPr>
            <p:txBody>
              <a:bodyPr/>
              <a:lstStyle/>
              <a:p>
                <a:endParaRPr lang="en-US"/>
              </a:p>
            </p:txBody>
          </p:sp>
          <p:sp>
            <p:nvSpPr>
              <p:cNvPr id="17" name="TextBox 17"/>
              <p:cNvSpPr txBox="1"/>
              <p:nvPr/>
            </p:nvSpPr>
            <p:spPr>
              <a:xfrm>
                <a:off x="76200" y="-9301"/>
                <a:ext cx="660400" cy="748065"/>
              </a:xfrm>
              <a:prstGeom prst="rect">
                <a:avLst/>
              </a:prstGeom>
            </p:spPr>
            <p:txBody>
              <a:bodyPr lIns="50800" tIns="50800" rIns="50800" bIns="50800" rtlCol="0" anchor="ctr"/>
              <a:lstStyle/>
              <a:p>
                <a:pPr algn="ctr">
                  <a:lnSpc>
                    <a:spcPts val="5879"/>
                  </a:lnSpc>
                </a:pPr>
                <a:r>
                  <a:rPr lang="en-US" sz="4199" b="1">
                    <a:solidFill>
                      <a:srgbClr val="FFFFFF"/>
                    </a:solidFill>
                    <a:latin typeface="Glacial Indifference Bold"/>
                    <a:ea typeface="Glacial Indifference Bold"/>
                    <a:cs typeface="Glacial Indifference Bold"/>
                    <a:sym typeface="Glacial Indifference Bold"/>
                  </a:rPr>
                  <a:t>2</a:t>
                </a:r>
              </a:p>
            </p:txBody>
          </p:sp>
        </p:grpSp>
        <p:sp>
          <p:nvSpPr>
            <p:cNvPr id="18" name="TextBox 18"/>
            <p:cNvSpPr txBox="1"/>
            <p:nvPr/>
          </p:nvSpPr>
          <p:spPr>
            <a:xfrm>
              <a:off x="2662372" y="222680"/>
              <a:ext cx="15583402" cy="1163442"/>
            </a:xfrm>
            <a:prstGeom prst="rect">
              <a:avLst/>
            </a:prstGeom>
          </p:spPr>
          <p:txBody>
            <a:bodyPr lIns="0" tIns="0" rIns="0" bIns="0" rtlCol="0" anchor="t">
              <a:spAutoFit/>
            </a:bodyPr>
            <a:lstStyle/>
            <a:p>
              <a:pPr marL="0" lvl="0" indent="0" algn="just">
                <a:lnSpc>
                  <a:spcPts val="6335"/>
                </a:lnSpc>
              </a:pPr>
              <a:r>
                <a:rPr lang="en-US" sz="6335" b="1" spc="633">
                  <a:solidFill>
                    <a:srgbClr val="765E3D"/>
                  </a:solidFill>
                  <a:latin typeface="Glacial Indifference Bold"/>
                  <a:ea typeface="Glacial Indifference Bold"/>
                  <a:cs typeface="Glacial Indifference Bold"/>
                  <a:sym typeface="Glacial Indifference Bold"/>
                </a:rPr>
                <a:t>BEHAVIOR</a:t>
              </a:r>
            </a:p>
          </p:txBody>
        </p:sp>
        <p:sp>
          <p:nvSpPr>
            <p:cNvPr id="19" name="TextBox 19"/>
            <p:cNvSpPr txBox="1"/>
            <p:nvPr/>
          </p:nvSpPr>
          <p:spPr>
            <a:xfrm>
              <a:off x="2662372" y="1515109"/>
              <a:ext cx="10713538" cy="581721"/>
            </a:xfrm>
            <a:prstGeom prst="rect">
              <a:avLst/>
            </a:prstGeom>
          </p:spPr>
          <p:txBody>
            <a:bodyPr lIns="0" tIns="0" rIns="0" bIns="0" rtlCol="0" anchor="t">
              <a:spAutoFit/>
            </a:bodyPr>
            <a:lstStyle/>
            <a:p>
              <a:pPr marL="0" lvl="0" indent="0" algn="l">
                <a:lnSpc>
                  <a:spcPts val="3167"/>
                </a:lnSpc>
              </a:pPr>
              <a:r>
                <a:rPr lang="en-US" sz="3167" b="1" spc="316">
                  <a:solidFill>
                    <a:srgbClr val="765E3D"/>
                  </a:solidFill>
                  <a:latin typeface="Glacial Indifference Bold"/>
                  <a:ea typeface="Glacial Indifference Bold"/>
                  <a:cs typeface="Glacial Indifference Bold"/>
                  <a:sym typeface="Glacial Indifference Bold"/>
                </a:rPr>
                <a:t>WHAT ARE YOU DOING?</a:t>
              </a:r>
            </a:p>
          </p:txBody>
        </p:sp>
      </p:grpSp>
      <p:grpSp>
        <p:nvGrpSpPr>
          <p:cNvPr id="20" name="Group 20">
            <a:extLst>
              <a:ext uri="{C183D7F6-B498-43B3-948B-1728B52AA6E4}">
                <adec:decorative xmlns:adec="http://schemas.microsoft.com/office/drawing/2017/decorative" val="1"/>
              </a:ext>
            </a:extLst>
          </p:cNvPr>
          <p:cNvGrpSpPr/>
          <p:nvPr/>
        </p:nvGrpSpPr>
        <p:grpSpPr>
          <a:xfrm>
            <a:off x="8674435" y="7020035"/>
            <a:ext cx="20206591" cy="1653908"/>
            <a:chOff x="0" y="0"/>
            <a:chExt cx="26942121" cy="2205211"/>
          </a:xfrm>
        </p:grpSpPr>
        <p:grpSp>
          <p:nvGrpSpPr>
            <p:cNvPr id="21" name="Group 21"/>
            <p:cNvGrpSpPr/>
            <p:nvPr/>
          </p:nvGrpSpPr>
          <p:grpSpPr>
            <a:xfrm>
              <a:off x="1099376" y="586745"/>
              <a:ext cx="25842746" cy="1132130"/>
              <a:chOff x="0" y="0"/>
              <a:chExt cx="4512307" cy="197677"/>
            </a:xfrm>
          </p:grpSpPr>
          <p:sp>
            <p:nvSpPr>
              <p:cNvPr id="22" name="Freeform 22"/>
              <p:cNvSpPr/>
              <p:nvPr/>
            </p:nvSpPr>
            <p:spPr>
              <a:xfrm>
                <a:off x="0" y="0"/>
                <a:ext cx="4512308" cy="197677"/>
              </a:xfrm>
              <a:custGeom>
                <a:avLst/>
                <a:gdLst/>
                <a:ahLst/>
                <a:cxnLst/>
                <a:rect l="l" t="t" r="r" b="b"/>
                <a:pathLst>
                  <a:path w="4512308" h="197677">
                    <a:moveTo>
                      <a:pt x="0" y="0"/>
                    </a:moveTo>
                    <a:lnTo>
                      <a:pt x="4512308" y="0"/>
                    </a:lnTo>
                    <a:lnTo>
                      <a:pt x="4512308" y="197677"/>
                    </a:lnTo>
                    <a:lnTo>
                      <a:pt x="0" y="197677"/>
                    </a:lnTo>
                    <a:close/>
                  </a:path>
                </a:pathLst>
              </a:custGeom>
              <a:solidFill>
                <a:srgbClr val="E7E1D8"/>
              </a:solidFill>
            </p:spPr>
            <p:txBody>
              <a:bodyPr/>
              <a:lstStyle/>
              <a:p>
                <a:endParaRPr lang="en-US"/>
              </a:p>
            </p:txBody>
          </p:sp>
          <p:sp>
            <p:nvSpPr>
              <p:cNvPr id="23" name="TextBox 23"/>
              <p:cNvSpPr txBox="1"/>
              <p:nvPr/>
            </p:nvSpPr>
            <p:spPr>
              <a:xfrm>
                <a:off x="0" y="-57150"/>
                <a:ext cx="4512307" cy="254827"/>
              </a:xfrm>
              <a:prstGeom prst="rect">
                <a:avLst/>
              </a:prstGeom>
            </p:spPr>
            <p:txBody>
              <a:bodyPr lIns="50800" tIns="50800" rIns="50800" bIns="50800" rtlCol="0" anchor="ctr"/>
              <a:lstStyle/>
              <a:p>
                <a:pPr algn="ctr">
                  <a:lnSpc>
                    <a:spcPts val="3547"/>
                  </a:lnSpc>
                </a:pPr>
                <a:endParaRPr/>
              </a:p>
            </p:txBody>
          </p:sp>
        </p:grpSp>
        <p:grpSp>
          <p:nvGrpSpPr>
            <p:cNvPr id="24" name="Group 24"/>
            <p:cNvGrpSpPr/>
            <p:nvPr/>
          </p:nvGrpSpPr>
          <p:grpSpPr>
            <a:xfrm>
              <a:off x="0" y="0"/>
              <a:ext cx="2198752" cy="2205211"/>
              <a:chOff x="0" y="0"/>
              <a:chExt cx="812800" cy="815188"/>
            </a:xfrm>
          </p:grpSpPr>
          <p:sp>
            <p:nvSpPr>
              <p:cNvPr id="25" name="Freeform 25"/>
              <p:cNvSpPr/>
              <p:nvPr/>
            </p:nvSpPr>
            <p:spPr>
              <a:xfrm>
                <a:off x="0" y="0"/>
                <a:ext cx="812800" cy="815188"/>
              </a:xfrm>
              <a:custGeom>
                <a:avLst/>
                <a:gdLst/>
                <a:ahLst/>
                <a:cxnLst/>
                <a:rect l="l" t="t" r="r" b="b"/>
                <a:pathLst>
                  <a:path w="812800" h="815188">
                    <a:moveTo>
                      <a:pt x="406400" y="0"/>
                    </a:moveTo>
                    <a:cubicBezTo>
                      <a:pt x="181951" y="0"/>
                      <a:pt x="0" y="182486"/>
                      <a:pt x="0" y="407594"/>
                    </a:cubicBezTo>
                    <a:cubicBezTo>
                      <a:pt x="0" y="632702"/>
                      <a:pt x="181951" y="815188"/>
                      <a:pt x="406400" y="815188"/>
                    </a:cubicBezTo>
                    <a:cubicBezTo>
                      <a:pt x="630849" y="815188"/>
                      <a:pt x="812800" y="632702"/>
                      <a:pt x="812800" y="407594"/>
                    </a:cubicBezTo>
                    <a:cubicBezTo>
                      <a:pt x="812800" y="182486"/>
                      <a:pt x="630849" y="0"/>
                      <a:pt x="406400" y="0"/>
                    </a:cubicBezTo>
                    <a:close/>
                  </a:path>
                </a:pathLst>
              </a:custGeom>
              <a:solidFill>
                <a:srgbClr val="113946"/>
              </a:solidFill>
              <a:ln w="76200" cap="sq">
                <a:solidFill>
                  <a:srgbClr val="E5E5E5"/>
                </a:solidFill>
                <a:prstDash val="solid"/>
                <a:miter/>
              </a:ln>
            </p:spPr>
            <p:txBody>
              <a:bodyPr/>
              <a:lstStyle/>
              <a:p>
                <a:endParaRPr lang="en-US"/>
              </a:p>
            </p:txBody>
          </p:sp>
          <p:sp>
            <p:nvSpPr>
              <p:cNvPr id="26" name="TextBox 26"/>
              <p:cNvSpPr txBox="1"/>
              <p:nvPr/>
            </p:nvSpPr>
            <p:spPr>
              <a:xfrm>
                <a:off x="76200" y="-9301"/>
                <a:ext cx="660400" cy="748065"/>
              </a:xfrm>
              <a:prstGeom prst="rect">
                <a:avLst/>
              </a:prstGeom>
            </p:spPr>
            <p:txBody>
              <a:bodyPr lIns="50800" tIns="50800" rIns="50800" bIns="50800" rtlCol="0" anchor="ctr"/>
              <a:lstStyle/>
              <a:p>
                <a:pPr algn="ctr">
                  <a:lnSpc>
                    <a:spcPts val="5879"/>
                  </a:lnSpc>
                </a:pPr>
                <a:r>
                  <a:rPr lang="en-US" sz="4199" b="1">
                    <a:solidFill>
                      <a:srgbClr val="FFFFFF"/>
                    </a:solidFill>
                    <a:latin typeface="Glacial Indifference Bold"/>
                    <a:ea typeface="Glacial Indifference Bold"/>
                    <a:cs typeface="Glacial Indifference Bold"/>
                    <a:sym typeface="Glacial Indifference Bold"/>
                  </a:rPr>
                  <a:t>3</a:t>
                </a:r>
              </a:p>
            </p:txBody>
          </p:sp>
        </p:grpSp>
        <p:sp>
          <p:nvSpPr>
            <p:cNvPr id="27" name="TextBox 27"/>
            <p:cNvSpPr txBox="1"/>
            <p:nvPr/>
          </p:nvSpPr>
          <p:spPr>
            <a:xfrm>
              <a:off x="2662372" y="222680"/>
              <a:ext cx="15583402" cy="1163442"/>
            </a:xfrm>
            <a:prstGeom prst="rect">
              <a:avLst/>
            </a:prstGeom>
          </p:spPr>
          <p:txBody>
            <a:bodyPr lIns="0" tIns="0" rIns="0" bIns="0" rtlCol="0" anchor="t">
              <a:spAutoFit/>
            </a:bodyPr>
            <a:lstStyle/>
            <a:p>
              <a:pPr marL="0" lvl="0" indent="0" algn="just">
                <a:lnSpc>
                  <a:spcPts val="6335"/>
                </a:lnSpc>
              </a:pPr>
              <a:r>
                <a:rPr lang="en-US" sz="6335" b="1" spc="633">
                  <a:solidFill>
                    <a:srgbClr val="765E3D"/>
                  </a:solidFill>
                  <a:latin typeface="Glacial Indifference Bold"/>
                  <a:ea typeface="Glacial Indifference Bold"/>
                  <a:cs typeface="Glacial Indifference Bold"/>
                  <a:sym typeface="Glacial Indifference Bold"/>
                </a:rPr>
                <a:t>ENVIRONMENT</a:t>
              </a:r>
            </a:p>
          </p:txBody>
        </p:sp>
        <p:sp>
          <p:nvSpPr>
            <p:cNvPr id="28" name="TextBox 28"/>
            <p:cNvSpPr txBox="1"/>
            <p:nvPr/>
          </p:nvSpPr>
          <p:spPr>
            <a:xfrm>
              <a:off x="2662372" y="1515109"/>
              <a:ext cx="15583402" cy="581721"/>
            </a:xfrm>
            <a:prstGeom prst="rect">
              <a:avLst/>
            </a:prstGeom>
          </p:spPr>
          <p:txBody>
            <a:bodyPr lIns="0" tIns="0" rIns="0" bIns="0" rtlCol="0" anchor="t">
              <a:spAutoFit/>
            </a:bodyPr>
            <a:lstStyle/>
            <a:p>
              <a:pPr marL="0" lvl="0" indent="0" algn="l">
                <a:lnSpc>
                  <a:spcPts val="3167"/>
                </a:lnSpc>
              </a:pPr>
              <a:r>
                <a:rPr lang="en-US" sz="3167" b="1" spc="316">
                  <a:solidFill>
                    <a:srgbClr val="765E3D"/>
                  </a:solidFill>
                  <a:latin typeface="Glacial Indifference Bold"/>
                  <a:ea typeface="Glacial Indifference Bold"/>
                  <a:cs typeface="Glacial Indifference Bold"/>
                  <a:sym typeface="Glacial Indifference Bold"/>
                </a:rPr>
                <a:t>HOW DO INFLUENCE SPACES?</a:t>
              </a:r>
            </a:p>
          </p:txBody>
        </p:sp>
      </p:grpSp>
      <p:grpSp>
        <p:nvGrpSpPr>
          <p:cNvPr id="29" name="Group 29">
            <a:extLst>
              <a:ext uri="{C183D7F6-B498-43B3-948B-1728B52AA6E4}">
                <adec:decorative xmlns:adec="http://schemas.microsoft.com/office/drawing/2017/decorative" val="1"/>
              </a:ext>
            </a:extLst>
          </p:cNvPr>
          <p:cNvGrpSpPr/>
          <p:nvPr/>
        </p:nvGrpSpPr>
        <p:grpSpPr>
          <a:xfrm>
            <a:off x="-1097056" y="1726767"/>
            <a:ext cx="8687878" cy="7139137"/>
            <a:chOff x="0" y="0"/>
            <a:chExt cx="2511526" cy="2063810"/>
          </a:xfrm>
        </p:grpSpPr>
        <p:sp>
          <p:nvSpPr>
            <p:cNvPr id="30" name="Freeform 30"/>
            <p:cNvSpPr/>
            <p:nvPr/>
          </p:nvSpPr>
          <p:spPr>
            <a:xfrm>
              <a:off x="0" y="0"/>
              <a:ext cx="2511526" cy="2063810"/>
            </a:xfrm>
            <a:custGeom>
              <a:avLst/>
              <a:gdLst/>
              <a:ahLst/>
              <a:cxnLst/>
              <a:rect l="l" t="t" r="r" b="b"/>
              <a:pathLst>
                <a:path w="2511526" h="2063810">
                  <a:moveTo>
                    <a:pt x="26734" y="0"/>
                  </a:moveTo>
                  <a:lnTo>
                    <a:pt x="2484793" y="0"/>
                  </a:lnTo>
                  <a:cubicBezTo>
                    <a:pt x="2491883" y="0"/>
                    <a:pt x="2498683" y="2817"/>
                    <a:pt x="2503696" y="7830"/>
                  </a:cubicBezTo>
                  <a:cubicBezTo>
                    <a:pt x="2508710" y="12844"/>
                    <a:pt x="2511526" y="19643"/>
                    <a:pt x="2511526" y="26734"/>
                  </a:cubicBezTo>
                  <a:lnTo>
                    <a:pt x="2511526" y="2037077"/>
                  </a:lnTo>
                  <a:cubicBezTo>
                    <a:pt x="2511526" y="2051841"/>
                    <a:pt x="2499557" y="2063810"/>
                    <a:pt x="2484793" y="2063810"/>
                  </a:cubicBezTo>
                  <a:lnTo>
                    <a:pt x="26734" y="2063810"/>
                  </a:lnTo>
                  <a:cubicBezTo>
                    <a:pt x="11969" y="2063810"/>
                    <a:pt x="0" y="2051841"/>
                    <a:pt x="0" y="2037077"/>
                  </a:cubicBezTo>
                  <a:lnTo>
                    <a:pt x="0" y="26734"/>
                  </a:lnTo>
                  <a:cubicBezTo>
                    <a:pt x="0" y="11969"/>
                    <a:pt x="11969" y="0"/>
                    <a:pt x="26734" y="0"/>
                  </a:cubicBezTo>
                  <a:close/>
                </a:path>
              </a:pathLst>
            </a:custGeom>
            <a:solidFill>
              <a:srgbClr val="113946"/>
            </a:solidFill>
          </p:spPr>
          <p:txBody>
            <a:bodyPr/>
            <a:lstStyle/>
            <a:p>
              <a:endParaRPr lang="en-US"/>
            </a:p>
          </p:txBody>
        </p:sp>
        <p:sp>
          <p:nvSpPr>
            <p:cNvPr id="31" name="TextBox 31"/>
            <p:cNvSpPr txBox="1"/>
            <p:nvPr/>
          </p:nvSpPr>
          <p:spPr>
            <a:xfrm>
              <a:off x="0" y="-57150"/>
              <a:ext cx="2511526" cy="2120960"/>
            </a:xfrm>
            <a:prstGeom prst="rect">
              <a:avLst/>
            </a:prstGeom>
          </p:spPr>
          <p:txBody>
            <a:bodyPr lIns="50800" tIns="50800" rIns="50800" bIns="50800" rtlCol="0" anchor="ctr"/>
            <a:lstStyle/>
            <a:p>
              <a:pPr algn="ctr">
                <a:lnSpc>
                  <a:spcPts val="3547"/>
                </a:lnSpc>
              </a:pPr>
              <a:endParaRPr/>
            </a:p>
          </p:txBody>
        </p:sp>
      </p:grpSp>
      <p:sp>
        <p:nvSpPr>
          <p:cNvPr id="32" name="TextBox 32"/>
          <p:cNvSpPr txBox="1">
            <a:spLocks noGrp="1"/>
          </p:cNvSpPr>
          <p:nvPr>
            <p:ph type="title" idx="4294967295"/>
          </p:nvPr>
        </p:nvSpPr>
        <p:spPr>
          <a:xfrm>
            <a:off x="1197144" y="3437842"/>
            <a:ext cx="6549283" cy="13186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101"/>
              </a:lnSpc>
              <a:spcBef>
                <a:spcPts val="0"/>
              </a:spcBef>
              <a:spcAft>
                <a:spcPts val="0"/>
              </a:spcAft>
              <a:buClrTx/>
              <a:buSzTx/>
              <a:buFontTx/>
              <a:buNone/>
              <a:tabLst/>
              <a:defRPr/>
            </a:pPr>
            <a:r>
              <a:rPr kumimoji="0" lang="en-US" sz="5101" b="1" i="0" u="none" strike="noStrike" kern="1200" cap="none" spc="153" normalizeH="0" baseline="0" noProof="0" dirty="0">
                <a:ln>
                  <a:noFill/>
                </a:ln>
                <a:solidFill>
                  <a:srgbClr val="FFFFFF"/>
                </a:solidFill>
                <a:effectLst/>
                <a:uLnTx/>
                <a:uFillTx/>
                <a:latin typeface="Montserrat Bold"/>
                <a:ea typeface="Montserrat Bold"/>
                <a:cs typeface="Montserrat Bold"/>
                <a:sym typeface="Montserrat Bold"/>
              </a:rPr>
              <a:t>PROFESSIONAL PRESENCE</a:t>
            </a:r>
          </a:p>
        </p:txBody>
      </p:sp>
      <p:sp>
        <p:nvSpPr>
          <p:cNvPr id="33" name="TextBox 33"/>
          <p:cNvSpPr txBox="1"/>
          <p:nvPr/>
        </p:nvSpPr>
        <p:spPr>
          <a:xfrm>
            <a:off x="1197144" y="5427864"/>
            <a:ext cx="5564558" cy="2011971"/>
          </a:xfrm>
          <a:prstGeom prst="rect">
            <a:avLst/>
          </a:prstGeom>
        </p:spPr>
        <p:txBody>
          <a:bodyPr lIns="0" tIns="0" rIns="0" bIns="0" rtlCol="0" anchor="t">
            <a:spAutoFit/>
          </a:bodyPr>
          <a:lstStyle/>
          <a:p>
            <a:pPr marL="0" lvl="0" indent="0" algn="l">
              <a:lnSpc>
                <a:spcPts val="5247"/>
              </a:lnSpc>
            </a:pPr>
            <a:r>
              <a:rPr lang="en-US" sz="3279" spc="327">
                <a:solidFill>
                  <a:srgbClr val="FFFFFF"/>
                </a:solidFill>
                <a:latin typeface="Arial MT Pro"/>
                <a:ea typeface="Arial MT Pro"/>
                <a:cs typeface="Arial MT Pro"/>
                <a:sym typeface="Arial MT Pro"/>
              </a:rPr>
              <a:t>Proactively setting the stage for positive interactions.</a:t>
            </a:r>
          </a:p>
        </p:txBody>
      </p:sp>
      <p:sp>
        <p:nvSpPr>
          <p:cNvPr id="34" name="AutoShape 34">
            <a:extLst>
              <a:ext uri="{C183D7F6-B498-43B3-948B-1728B52AA6E4}">
                <adec:decorative xmlns:adec="http://schemas.microsoft.com/office/drawing/2017/decorative" val="1"/>
              </a:ext>
            </a:extLst>
          </p:cNvPr>
          <p:cNvSpPr/>
          <p:nvPr/>
        </p:nvSpPr>
        <p:spPr>
          <a:xfrm>
            <a:off x="73991" y="5095899"/>
            <a:ext cx="6687711" cy="0"/>
          </a:xfrm>
          <a:prstGeom prst="line">
            <a:avLst/>
          </a:prstGeom>
          <a:ln w="57150" cap="flat">
            <a:solidFill>
              <a:srgbClr val="FFFFFF"/>
            </a:solidFill>
            <a:prstDash val="solid"/>
            <a:headEnd type="none" w="sm" len="sm"/>
            <a:tailEnd type="none" w="sm" len="sm"/>
          </a:ln>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1864267" y="1403221"/>
            <a:ext cx="9535952" cy="7836029"/>
            <a:chOff x="0" y="0"/>
            <a:chExt cx="2511526" cy="2063810"/>
          </a:xfrm>
        </p:grpSpPr>
        <p:sp>
          <p:nvSpPr>
            <p:cNvPr id="3" name="Freeform 3"/>
            <p:cNvSpPr/>
            <p:nvPr/>
          </p:nvSpPr>
          <p:spPr>
            <a:xfrm>
              <a:off x="0" y="0"/>
              <a:ext cx="2511526" cy="2063810"/>
            </a:xfrm>
            <a:custGeom>
              <a:avLst/>
              <a:gdLst/>
              <a:ahLst/>
              <a:cxnLst/>
              <a:rect l="l" t="t" r="r" b="b"/>
              <a:pathLst>
                <a:path w="2511526" h="2063810">
                  <a:moveTo>
                    <a:pt x="24356" y="0"/>
                  </a:moveTo>
                  <a:lnTo>
                    <a:pt x="2487170" y="0"/>
                  </a:lnTo>
                  <a:cubicBezTo>
                    <a:pt x="2493630" y="0"/>
                    <a:pt x="2499825" y="2566"/>
                    <a:pt x="2504393" y="7134"/>
                  </a:cubicBezTo>
                  <a:cubicBezTo>
                    <a:pt x="2508960" y="11701"/>
                    <a:pt x="2511526" y="17896"/>
                    <a:pt x="2511526" y="24356"/>
                  </a:cubicBezTo>
                  <a:lnTo>
                    <a:pt x="2511526" y="2039454"/>
                  </a:lnTo>
                  <a:cubicBezTo>
                    <a:pt x="2511526" y="2052906"/>
                    <a:pt x="2500622" y="2063810"/>
                    <a:pt x="2487170" y="2063810"/>
                  </a:cubicBezTo>
                  <a:lnTo>
                    <a:pt x="24356" y="2063810"/>
                  </a:lnTo>
                  <a:cubicBezTo>
                    <a:pt x="10905" y="2063810"/>
                    <a:pt x="0" y="2052906"/>
                    <a:pt x="0" y="2039454"/>
                  </a:cubicBezTo>
                  <a:lnTo>
                    <a:pt x="0" y="24356"/>
                  </a:lnTo>
                  <a:cubicBezTo>
                    <a:pt x="0" y="10905"/>
                    <a:pt x="10905" y="0"/>
                    <a:pt x="24356" y="0"/>
                  </a:cubicBezTo>
                  <a:close/>
                </a:path>
              </a:pathLst>
            </a:custGeom>
            <a:solidFill>
              <a:srgbClr val="765E3D"/>
            </a:solidFill>
          </p:spPr>
          <p:txBody>
            <a:bodyPr/>
            <a:lstStyle/>
            <a:p>
              <a:endParaRPr lang="en-US"/>
            </a:p>
          </p:txBody>
        </p:sp>
        <p:sp>
          <p:nvSpPr>
            <p:cNvPr id="4" name="TextBox 4"/>
            <p:cNvSpPr txBox="1"/>
            <p:nvPr/>
          </p:nvSpPr>
          <p:spPr>
            <a:xfrm>
              <a:off x="0" y="-57150"/>
              <a:ext cx="2511526" cy="2120960"/>
            </a:xfrm>
            <a:prstGeom prst="rect">
              <a:avLst/>
            </a:prstGeom>
          </p:spPr>
          <p:txBody>
            <a:bodyPr lIns="50800" tIns="50800" rIns="50800" bIns="50800" rtlCol="0" anchor="ctr"/>
            <a:lstStyle/>
            <a:p>
              <a:pPr algn="ctr">
                <a:lnSpc>
                  <a:spcPts val="3547"/>
                </a:lnSpc>
              </a:pPr>
              <a:endParaRPr/>
            </a:p>
          </p:txBody>
        </p:sp>
      </p:grpSp>
      <p:sp>
        <p:nvSpPr>
          <p:cNvPr id="5" name="TextBox 5"/>
          <p:cNvSpPr txBox="1">
            <a:spLocks noGrp="1"/>
          </p:cNvSpPr>
          <p:nvPr>
            <p:ph type="title" idx="4294967295"/>
          </p:nvPr>
        </p:nvSpPr>
        <p:spPr>
          <a:xfrm>
            <a:off x="653884" y="3300601"/>
            <a:ext cx="7188596" cy="15335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999"/>
              </a:lnSpc>
              <a:spcBef>
                <a:spcPts val="0"/>
              </a:spcBef>
              <a:spcAft>
                <a:spcPts val="0"/>
              </a:spcAft>
              <a:buClrTx/>
              <a:buSzTx/>
              <a:buFontTx/>
              <a:buNone/>
              <a:tabLst/>
              <a:defRPr/>
            </a:pPr>
            <a:r>
              <a:rPr kumimoji="0" lang="en-US" sz="5999" b="1" i="0" u="none" strike="noStrike" kern="1200" cap="none" spc="179" normalizeH="0" baseline="0" noProof="0" dirty="0">
                <a:ln>
                  <a:noFill/>
                </a:ln>
                <a:solidFill>
                  <a:srgbClr val="FFFFFF"/>
                </a:solidFill>
                <a:effectLst/>
                <a:uLnTx/>
                <a:uFillTx/>
                <a:latin typeface="Montserrat Bold"/>
                <a:ea typeface="Montserrat Bold"/>
                <a:cs typeface="Montserrat Bold"/>
                <a:sym typeface="Montserrat Bold"/>
              </a:rPr>
              <a:t>APPEARANCE IS...</a:t>
            </a:r>
          </a:p>
        </p:txBody>
      </p:sp>
      <p:grpSp>
        <p:nvGrpSpPr>
          <p:cNvPr id="6" name="Group 6">
            <a:extLst>
              <a:ext uri="{C183D7F6-B498-43B3-948B-1728B52AA6E4}">
                <adec:decorative xmlns:adec="http://schemas.microsoft.com/office/drawing/2017/decorative" val="1"/>
              </a:ext>
            </a:extLst>
          </p:cNvPr>
          <p:cNvGrpSpPr/>
          <p:nvPr/>
        </p:nvGrpSpPr>
        <p:grpSpPr>
          <a:xfrm>
            <a:off x="9958878" y="1154894"/>
            <a:ext cx="18538420" cy="1451761"/>
            <a:chOff x="0" y="0"/>
            <a:chExt cx="24717894" cy="1935682"/>
          </a:xfrm>
        </p:grpSpPr>
        <p:grpSp>
          <p:nvGrpSpPr>
            <p:cNvPr id="7" name="Group 7"/>
            <p:cNvGrpSpPr/>
            <p:nvPr/>
          </p:nvGrpSpPr>
          <p:grpSpPr>
            <a:xfrm>
              <a:off x="0" y="0"/>
              <a:ext cx="24717894" cy="1935682"/>
              <a:chOff x="0" y="0"/>
              <a:chExt cx="7699192" cy="602931"/>
            </a:xfrm>
          </p:grpSpPr>
          <p:sp>
            <p:nvSpPr>
              <p:cNvPr id="8" name="Freeform 8"/>
              <p:cNvSpPr/>
              <p:nvPr/>
            </p:nvSpPr>
            <p:spPr>
              <a:xfrm>
                <a:off x="0" y="0"/>
                <a:ext cx="7699191" cy="602931"/>
              </a:xfrm>
              <a:custGeom>
                <a:avLst/>
                <a:gdLst/>
                <a:ahLst/>
                <a:cxnLst/>
                <a:rect l="l" t="t" r="r" b="b"/>
                <a:pathLst>
                  <a:path w="7699191" h="602931">
                    <a:moveTo>
                      <a:pt x="12528" y="0"/>
                    </a:moveTo>
                    <a:lnTo>
                      <a:pt x="7686663" y="0"/>
                    </a:lnTo>
                    <a:cubicBezTo>
                      <a:pt x="7693582" y="0"/>
                      <a:pt x="7699191" y="5609"/>
                      <a:pt x="7699191" y="12528"/>
                    </a:cubicBezTo>
                    <a:lnTo>
                      <a:pt x="7699191" y="590403"/>
                    </a:lnTo>
                    <a:cubicBezTo>
                      <a:pt x="7699191" y="597322"/>
                      <a:pt x="7693582" y="602931"/>
                      <a:pt x="7686663" y="602931"/>
                    </a:cubicBezTo>
                    <a:lnTo>
                      <a:pt x="12528" y="602931"/>
                    </a:lnTo>
                    <a:cubicBezTo>
                      <a:pt x="5609" y="602931"/>
                      <a:pt x="0" y="597322"/>
                      <a:pt x="0" y="590403"/>
                    </a:cubicBezTo>
                    <a:lnTo>
                      <a:pt x="0" y="12528"/>
                    </a:lnTo>
                    <a:cubicBezTo>
                      <a:pt x="0" y="5609"/>
                      <a:pt x="5609" y="0"/>
                      <a:pt x="12528" y="0"/>
                    </a:cubicBezTo>
                    <a:close/>
                  </a:path>
                </a:pathLst>
              </a:custGeom>
              <a:solidFill>
                <a:srgbClr val="E7E1D8"/>
              </a:solidFill>
              <a:ln cap="rnd">
                <a:noFill/>
                <a:prstDash val="solid"/>
                <a:round/>
              </a:ln>
            </p:spPr>
            <p:txBody>
              <a:bodyPr/>
              <a:lstStyle/>
              <a:p>
                <a:endParaRPr lang="en-US"/>
              </a:p>
            </p:txBody>
          </p:sp>
          <p:sp>
            <p:nvSpPr>
              <p:cNvPr id="9" name="TextBox 9"/>
              <p:cNvSpPr txBox="1"/>
              <p:nvPr/>
            </p:nvSpPr>
            <p:spPr>
              <a:xfrm>
                <a:off x="0" y="-57150"/>
                <a:ext cx="7699192" cy="660081"/>
              </a:xfrm>
              <a:prstGeom prst="rect">
                <a:avLst/>
              </a:prstGeom>
            </p:spPr>
            <p:txBody>
              <a:bodyPr lIns="53597" tIns="53597" rIns="53597" bIns="53597" rtlCol="0" anchor="ctr"/>
              <a:lstStyle/>
              <a:p>
                <a:pPr algn="just">
                  <a:lnSpc>
                    <a:spcPts val="3547"/>
                  </a:lnSpc>
                </a:pPr>
                <a:endParaRPr/>
              </a:p>
            </p:txBody>
          </p:sp>
        </p:grpSp>
        <p:sp>
          <p:nvSpPr>
            <p:cNvPr id="10" name="TextBox 10"/>
            <p:cNvSpPr txBox="1"/>
            <p:nvPr/>
          </p:nvSpPr>
          <p:spPr>
            <a:xfrm>
              <a:off x="497432" y="340785"/>
              <a:ext cx="8964585" cy="709172"/>
            </a:xfrm>
            <a:prstGeom prst="rect">
              <a:avLst/>
            </a:prstGeom>
          </p:spPr>
          <p:txBody>
            <a:bodyPr lIns="0" tIns="0" rIns="0" bIns="0" rtlCol="0" anchor="t">
              <a:spAutoFit/>
            </a:bodyPr>
            <a:lstStyle/>
            <a:p>
              <a:pPr algn="just">
                <a:lnSpc>
                  <a:spcPts val="3822"/>
                </a:lnSpc>
              </a:pPr>
              <a:r>
                <a:rPr lang="en-US" sz="3822" b="1" spc="114">
                  <a:solidFill>
                    <a:srgbClr val="113946"/>
                  </a:solidFill>
                  <a:latin typeface="Montserrat Bold"/>
                  <a:ea typeface="Montserrat Bold"/>
                  <a:cs typeface="Montserrat Bold"/>
                  <a:sym typeface="Montserrat Bold"/>
                </a:rPr>
                <a:t>LEGITIMACY</a:t>
              </a:r>
            </a:p>
          </p:txBody>
        </p:sp>
        <p:sp>
          <p:nvSpPr>
            <p:cNvPr id="11" name="TextBox 11"/>
            <p:cNvSpPr txBox="1"/>
            <p:nvPr/>
          </p:nvSpPr>
          <p:spPr>
            <a:xfrm>
              <a:off x="497432" y="982853"/>
              <a:ext cx="10020052" cy="685743"/>
            </a:xfrm>
            <a:prstGeom prst="rect">
              <a:avLst/>
            </a:prstGeom>
          </p:spPr>
          <p:txBody>
            <a:bodyPr lIns="0" tIns="0" rIns="0" bIns="0" rtlCol="0" anchor="t">
              <a:spAutoFit/>
            </a:bodyPr>
            <a:lstStyle/>
            <a:p>
              <a:pPr algn="just">
                <a:lnSpc>
                  <a:spcPts val="4223"/>
                </a:lnSpc>
              </a:pPr>
              <a:r>
                <a:rPr lang="en-US" sz="2639" spc="263">
                  <a:solidFill>
                    <a:srgbClr val="000000"/>
                  </a:solidFill>
                  <a:latin typeface="Arial MT Pro"/>
                  <a:ea typeface="Arial MT Pro"/>
                  <a:cs typeface="Arial MT Pro"/>
                  <a:sym typeface="Arial MT Pro"/>
                </a:rPr>
                <a:t>Does this look like someone in this role?</a:t>
              </a:r>
            </a:p>
          </p:txBody>
        </p:sp>
      </p:grpSp>
      <p:grpSp>
        <p:nvGrpSpPr>
          <p:cNvPr id="12" name="Group 12">
            <a:extLst>
              <a:ext uri="{C183D7F6-B498-43B3-948B-1728B52AA6E4}">
                <adec:decorative xmlns:adec="http://schemas.microsoft.com/office/drawing/2017/decorative" val="1"/>
              </a:ext>
            </a:extLst>
          </p:cNvPr>
          <p:cNvGrpSpPr/>
          <p:nvPr/>
        </p:nvGrpSpPr>
        <p:grpSpPr>
          <a:xfrm>
            <a:off x="9958878" y="3425768"/>
            <a:ext cx="18538420" cy="1451761"/>
            <a:chOff x="0" y="0"/>
            <a:chExt cx="24717894" cy="1935682"/>
          </a:xfrm>
        </p:grpSpPr>
        <p:grpSp>
          <p:nvGrpSpPr>
            <p:cNvPr id="13" name="Group 13"/>
            <p:cNvGrpSpPr/>
            <p:nvPr/>
          </p:nvGrpSpPr>
          <p:grpSpPr>
            <a:xfrm>
              <a:off x="0" y="0"/>
              <a:ext cx="24717894" cy="1935682"/>
              <a:chOff x="0" y="0"/>
              <a:chExt cx="7699192" cy="602931"/>
            </a:xfrm>
          </p:grpSpPr>
          <p:sp>
            <p:nvSpPr>
              <p:cNvPr id="14" name="Freeform 14"/>
              <p:cNvSpPr/>
              <p:nvPr/>
            </p:nvSpPr>
            <p:spPr>
              <a:xfrm>
                <a:off x="0" y="0"/>
                <a:ext cx="7699191" cy="602931"/>
              </a:xfrm>
              <a:custGeom>
                <a:avLst/>
                <a:gdLst/>
                <a:ahLst/>
                <a:cxnLst/>
                <a:rect l="l" t="t" r="r" b="b"/>
                <a:pathLst>
                  <a:path w="7699191" h="602931">
                    <a:moveTo>
                      <a:pt x="12528" y="0"/>
                    </a:moveTo>
                    <a:lnTo>
                      <a:pt x="7686663" y="0"/>
                    </a:lnTo>
                    <a:cubicBezTo>
                      <a:pt x="7693582" y="0"/>
                      <a:pt x="7699191" y="5609"/>
                      <a:pt x="7699191" y="12528"/>
                    </a:cubicBezTo>
                    <a:lnTo>
                      <a:pt x="7699191" y="590403"/>
                    </a:lnTo>
                    <a:cubicBezTo>
                      <a:pt x="7699191" y="597322"/>
                      <a:pt x="7693582" y="602931"/>
                      <a:pt x="7686663" y="602931"/>
                    </a:cubicBezTo>
                    <a:lnTo>
                      <a:pt x="12528" y="602931"/>
                    </a:lnTo>
                    <a:cubicBezTo>
                      <a:pt x="5609" y="602931"/>
                      <a:pt x="0" y="597322"/>
                      <a:pt x="0" y="590403"/>
                    </a:cubicBezTo>
                    <a:lnTo>
                      <a:pt x="0" y="12528"/>
                    </a:lnTo>
                    <a:cubicBezTo>
                      <a:pt x="0" y="5609"/>
                      <a:pt x="5609" y="0"/>
                      <a:pt x="12528" y="0"/>
                    </a:cubicBezTo>
                    <a:close/>
                  </a:path>
                </a:pathLst>
              </a:custGeom>
              <a:solidFill>
                <a:srgbClr val="E7E1D8"/>
              </a:solidFill>
              <a:ln cap="rnd">
                <a:noFill/>
                <a:prstDash val="solid"/>
                <a:round/>
              </a:ln>
            </p:spPr>
            <p:txBody>
              <a:bodyPr/>
              <a:lstStyle/>
              <a:p>
                <a:endParaRPr lang="en-US"/>
              </a:p>
            </p:txBody>
          </p:sp>
          <p:sp>
            <p:nvSpPr>
              <p:cNvPr id="15" name="TextBox 15"/>
              <p:cNvSpPr txBox="1"/>
              <p:nvPr/>
            </p:nvSpPr>
            <p:spPr>
              <a:xfrm>
                <a:off x="0" y="-57150"/>
                <a:ext cx="7699192" cy="660081"/>
              </a:xfrm>
              <a:prstGeom prst="rect">
                <a:avLst/>
              </a:prstGeom>
            </p:spPr>
            <p:txBody>
              <a:bodyPr lIns="53597" tIns="53597" rIns="53597" bIns="53597" rtlCol="0" anchor="ctr"/>
              <a:lstStyle/>
              <a:p>
                <a:pPr algn="just">
                  <a:lnSpc>
                    <a:spcPts val="3547"/>
                  </a:lnSpc>
                </a:pPr>
                <a:endParaRPr/>
              </a:p>
            </p:txBody>
          </p:sp>
        </p:grpSp>
        <p:sp>
          <p:nvSpPr>
            <p:cNvPr id="16" name="TextBox 16"/>
            <p:cNvSpPr txBox="1"/>
            <p:nvPr/>
          </p:nvSpPr>
          <p:spPr>
            <a:xfrm>
              <a:off x="516716" y="340785"/>
              <a:ext cx="8945301" cy="709172"/>
            </a:xfrm>
            <a:prstGeom prst="rect">
              <a:avLst/>
            </a:prstGeom>
          </p:spPr>
          <p:txBody>
            <a:bodyPr lIns="0" tIns="0" rIns="0" bIns="0" rtlCol="0" anchor="t">
              <a:spAutoFit/>
            </a:bodyPr>
            <a:lstStyle/>
            <a:p>
              <a:pPr algn="just">
                <a:lnSpc>
                  <a:spcPts val="3822"/>
                </a:lnSpc>
              </a:pPr>
              <a:r>
                <a:rPr lang="en-US" sz="3822" b="1" spc="114">
                  <a:solidFill>
                    <a:srgbClr val="113946"/>
                  </a:solidFill>
                  <a:latin typeface="Montserrat Bold"/>
                  <a:ea typeface="Montserrat Bold"/>
                  <a:cs typeface="Montserrat Bold"/>
                  <a:sym typeface="Montserrat Bold"/>
                </a:rPr>
                <a:t>APPROACHABILITY</a:t>
              </a:r>
            </a:p>
          </p:txBody>
        </p:sp>
        <p:sp>
          <p:nvSpPr>
            <p:cNvPr id="17" name="TextBox 17"/>
            <p:cNvSpPr txBox="1"/>
            <p:nvPr/>
          </p:nvSpPr>
          <p:spPr>
            <a:xfrm>
              <a:off x="575766" y="982853"/>
              <a:ext cx="8886251" cy="685743"/>
            </a:xfrm>
            <a:prstGeom prst="rect">
              <a:avLst/>
            </a:prstGeom>
          </p:spPr>
          <p:txBody>
            <a:bodyPr lIns="0" tIns="0" rIns="0" bIns="0" rtlCol="0" anchor="t">
              <a:spAutoFit/>
            </a:bodyPr>
            <a:lstStyle/>
            <a:p>
              <a:pPr algn="just">
                <a:lnSpc>
                  <a:spcPts val="4223"/>
                </a:lnSpc>
              </a:pPr>
              <a:r>
                <a:rPr lang="en-US" sz="2639" spc="263">
                  <a:solidFill>
                    <a:srgbClr val="000000"/>
                  </a:solidFill>
                  <a:latin typeface="Arial MT Pro"/>
                  <a:ea typeface="Arial MT Pro"/>
                  <a:cs typeface="Arial MT Pro"/>
                  <a:sym typeface="Arial MT Pro"/>
                </a:rPr>
                <a:t>Should I engage? If so, how?</a:t>
              </a:r>
            </a:p>
          </p:txBody>
        </p:sp>
      </p:grpSp>
      <p:grpSp>
        <p:nvGrpSpPr>
          <p:cNvPr id="18" name="Group 18">
            <a:extLst>
              <a:ext uri="{C183D7F6-B498-43B3-948B-1728B52AA6E4}">
                <adec:decorative xmlns:adec="http://schemas.microsoft.com/office/drawing/2017/decorative" val="1"/>
              </a:ext>
            </a:extLst>
          </p:cNvPr>
          <p:cNvGrpSpPr/>
          <p:nvPr/>
        </p:nvGrpSpPr>
        <p:grpSpPr>
          <a:xfrm>
            <a:off x="9958878" y="5696643"/>
            <a:ext cx="18538420" cy="1451761"/>
            <a:chOff x="0" y="0"/>
            <a:chExt cx="24717894" cy="1935682"/>
          </a:xfrm>
        </p:grpSpPr>
        <p:grpSp>
          <p:nvGrpSpPr>
            <p:cNvPr id="19" name="Group 19"/>
            <p:cNvGrpSpPr/>
            <p:nvPr/>
          </p:nvGrpSpPr>
          <p:grpSpPr>
            <a:xfrm>
              <a:off x="0" y="0"/>
              <a:ext cx="24717894" cy="1935682"/>
              <a:chOff x="0" y="0"/>
              <a:chExt cx="7699192" cy="602931"/>
            </a:xfrm>
          </p:grpSpPr>
          <p:sp>
            <p:nvSpPr>
              <p:cNvPr id="20" name="Freeform 20"/>
              <p:cNvSpPr/>
              <p:nvPr/>
            </p:nvSpPr>
            <p:spPr>
              <a:xfrm>
                <a:off x="0" y="0"/>
                <a:ext cx="7699191" cy="602931"/>
              </a:xfrm>
              <a:custGeom>
                <a:avLst/>
                <a:gdLst/>
                <a:ahLst/>
                <a:cxnLst/>
                <a:rect l="l" t="t" r="r" b="b"/>
                <a:pathLst>
                  <a:path w="7699191" h="602931">
                    <a:moveTo>
                      <a:pt x="12528" y="0"/>
                    </a:moveTo>
                    <a:lnTo>
                      <a:pt x="7686663" y="0"/>
                    </a:lnTo>
                    <a:cubicBezTo>
                      <a:pt x="7693582" y="0"/>
                      <a:pt x="7699191" y="5609"/>
                      <a:pt x="7699191" y="12528"/>
                    </a:cubicBezTo>
                    <a:lnTo>
                      <a:pt x="7699191" y="590403"/>
                    </a:lnTo>
                    <a:cubicBezTo>
                      <a:pt x="7699191" y="597322"/>
                      <a:pt x="7693582" y="602931"/>
                      <a:pt x="7686663" y="602931"/>
                    </a:cubicBezTo>
                    <a:lnTo>
                      <a:pt x="12528" y="602931"/>
                    </a:lnTo>
                    <a:cubicBezTo>
                      <a:pt x="5609" y="602931"/>
                      <a:pt x="0" y="597322"/>
                      <a:pt x="0" y="590403"/>
                    </a:cubicBezTo>
                    <a:lnTo>
                      <a:pt x="0" y="12528"/>
                    </a:lnTo>
                    <a:cubicBezTo>
                      <a:pt x="0" y="5609"/>
                      <a:pt x="5609" y="0"/>
                      <a:pt x="12528" y="0"/>
                    </a:cubicBezTo>
                    <a:close/>
                  </a:path>
                </a:pathLst>
              </a:custGeom>
              <a:solidFill>
                <a:srgbClr val="E7E1D8"/>
              </a:solidFill>
              <a:ln cap="rnd">
                <a:noFill/>
                <a:prstDash val="solid"/>
                <a:round/>
              </a:ln>
            </p:spPr>
            <p:txBody>
              <a:bodyPr/>
              <a:lstStyle/>
              <a:p>
                <a:endParaRPr lang="en-US"/>
              </a:p>
            </p:txBody>
          </p:sp>
          <p:sp>
            <p:nvSpPr>
              <p:cNvPr id="21" name="TextBox 21"/>
              <p:cNvSpPr txBox="1"/>
              <p:nvPr/>
            </p:nvSpPr>
            <p:spPr>
              <a:xfrm>
                <a:off x="0" y="-57150"/>
                <a:ext cx="7699192" cy="660081"/>
              </a:xfrm>
              <a:prstGeom prst="rect">
                <a:avLst/>
              </a:prstGeom>
            </p:spPr>
            <p:txBody>
              <a:bodyPr lIns="53597" tIns="53597" rIns="53597" bIns="53597" rtlCol="0" anchor="ctr"/>
              <a:lstStyle/>
              <a:p>
                <a:pPr algn="just">
                  <a:lnSpc>
                    <a:spcPts val="3547"/>
                  </a:lnSpc>
                </a:pPr>
                <a:endParaRPr/>
              </a:p>
            </p:txBody>
          </p:sp>
        </p:grpSp>
        <p:sp>
          <p:nvSpPr>
            <p:cNvPr id="22" name="TextBox 22"/>
            <p:cNvSpPr txBox="1"/>
            <p:nvPr/>
          </p:nvSpPr>
          <p:spPr>
            <a:xfrm>
              <a:off x="485269" y="340785"/>
              <a:ext cx="8964585" cy="709172"/>
            </a:xfrm>
            <a:prstGeom prst="rect">
              <a:avLst/>
            </a:prstGeom>
          </p:spPr>
          <p:txBody>
            <a:bodyPr lIns="0" tIns="0" rIns="0" bIns="0" rtlCol="0" anchor="t">
              <a:spAutoFit/>
            </a:bodyPr>
            <a:lstStyle/>
            <a:p>
              <a:pPr algn="just">
                <a:lnSpc>
                  <a:spcPts val="3822"/>
                </a:lnSpc>
              </a:pPr>
              <a:r>
                <a:rPr lang="en-US" sz="3822" b="1" spc="114">
                  <a:solidFill>
                    <a:srgbClr val="113946"/>
                  </a:solidFill>
                  <a:latin typeface="Montserrat Bold"/>
                  <a:ea typeface="Montserrat Bold"/>
                  <a:cs typeface="Montserrat Bold"/>
                  <a:sym typeface="Montserrat Bold"/>
                </a:rPr>
                <a:t>PREDICTABILITY</a:t>
              </a:r>
            </a:p>
          </p:txBody>
        </p:sp>
        <p:sp>
          <p:nvSpPr>
            <p:cNvPr id="23" name="TextBox 23"/>
            <p:cNvSpPr txBox="1"/>
            <p:nvPr/>
          </p:nvSpPr>
          <p:spPr>
            <a:xfrm>
              <a:off x="485269" y="982853"/>
              <a:ext cx="8964585" cy="685743"/>
            </a:xfrm>
            <a:prstGeom prst="rect">
              <a:avLst/>
            </a:prstGeom>
          </p:spPr>
          <p:txBody>
            <a:bodyPr lIns="0" tIns="0" rIns="0" bIns="0" rtlCol="0" anchor="t">
              <a:spAutoFit/>
            </a:bodyPr>
            <a:lstStyle/>
            <a:p>
              <a:pPr algn="just">
                <a:lnSpc>
                  <a:spcPts val="4223"/>
                </a:lnSpc>
              </a:pPr>
              <a:r>
                <a:rPr lang="en-US" sz="2639" spc="263">
                  <a:solidFill>
                    <a:srgbClr val="000000"/>
                  </a:solidFill>
                  <a:latin typeface="Arial MT Pro"/>
                  <a:ea typeface="Arial MT Pro"/>
                  <a:cs typeface="Arial MT Pro"/>
                  <a:sym typeface="Arial MT Pro"/>
                </a:rPr>
                <a:t>How will this person respond to me?</a:t>
              </a:r>
            </a:p>
          </p:txBody>
        </p:sp>
      </p:grpSp>
      <p:grpSp>
        <p:nvGrpSpPr>
          <p:cNvPr id="24" name="Group 24">
            <a:extLst>
              <a:ext uri="{C183D7F6-B498-43B3-948B-1728B52AA6E4}">
                <adec:decorative xmlns:adec="http://schemas.microsoft.com/office/drawing/2017/decorative" val="1"/>
              </a:ext>
            </a:extLst>
          </p:cNvPr>
          <p:cNvGrpSpPr/>
          <p:nvPr/>
        </p:nvGrpSpPr>
        <p:grpSpPr>
          <a:xfrm>
            <a:off x="9958878" y="7967518"/>
            <a:ext cx="18538420" cy="1451761"/>
            <a:chOff x="0" y="0"/>
            <a:chExt cx="24717894" cy="1935682"/>
          </a:xfrm>
        </p:grpSpPr>
        <p:grpSp>
          <p:nvGrpSpPr>
            <p:cNvPr id="25" name="Group 25"/>
            <p:cNvGrpSpPr/>
            <p:nvPr/>
          </p:nvGrpSpPr>
          <p:grpSpPr>
            <a:xfrm>
              <a:off x="0" y="0"/>
              <a:ext cx="24717894" cy="1935682"/>
              <a:chOff x="0" y="0"/>
              <a:chExt cx="7699192" cy="602931"/>
            </a:xfrm>
          </p:grpSpPr>
          <p:sp>
            <p:nvSpPr>
              <p:cNvPr id="26" name="Freeform 26"/>
              <p:cNvSpPr/>
              <p:nvPr/>
            </p:nvSpPr>
            <p:spPr>
              <a:xfrm>
                <a:off x="0" y="0"/>
                <a:ext cx="7699191" cy="602931"/>
              </a:xfrm>
              <a:custGeom>
                <a:avLst/>
                <a:gdLst/>
                <a:ahLst/>
                <a:cxnLst/>
                <a:rect l="l" t="t" r="r" b="b"/>
                <a:pathLst>
                  <a:path w="7699191" h="602931">
                    <a:moveTo>
                      <a:pt x="12528" y="0"/>
                    </a:moveTo>
                    <a:lnTo>
                      <a:pt x="7686663" y="0"/>
                    </a:lnTo>
                    <a:cubicBezTo>
                      <a:pt x="7693582" y="0"/>
                      <a:pt x="7699191" y="5609"/>
                      <a:pt x="7699191" y="12528"/>
                    </a:cubicBezTo>
                    <a:lnTo>
                      <a:pt x="7699191" y="590403"/>
                    </a:lnTo>
                    <a:cubicBezTo>
                      <a:pt x="7699191" y="597322"/>
                      <a:pt x="7693582" y="602931"/>
                      <a:pt x="7686663" y="602931"/>
                    </a:cubicBezTo>
                    <a:lnTo>
                      <a:pt x="12528" y="602931"/>
                    </a:lnTo>
                    <a:cubicBezTo>
                      <a:pt x="5609" y="602931"/>
                      <a:pt x="0" y="597322"/>
                      <a:pt x="0" y="590403"/>
                    </a:cubicBezTo>
                    <a:lnTo>
                      <a:pt x="0" y="12528"/>
                    </a:lnTo>
                    <a:cubicBezTo>
                      <a:pt x="0" y="5609"/>
                      <a:pt x="5609" y="0"/>
                      <a:pt x="12528" y="0"/>
                    </a:cubicBezTo>
                    <a:close/>
                  </a:path>
                </a:pathLst>
              </a:custGeom>
              <a:solidFill>
                <a:srgbClr val="E7E1D8"/>
              </a:solidFill>
              <a:ln cap="rnd">
                <a:noFill/>
                <a:prstDash val="solid"/>
                <a:round/>
              </a:ln>
            </p:spPr>
            <p:txBody>
              <a:bodyPr/>
              <a:lstStyle/>
              <a:p>
                <a:endParaRPr lang="en-US"/>
              </a:p>
            </p:txBody>
          </p:sp>
          <p:sp>
            <p:nvSpPr>
              <p:cNvPr id="27" name="TextBox 27"/>
              <p:cNvSpPr txBox="1"/>
              <p:nvPr/>
            </p:nvSpPr>
            <p:spPr>
              <a:xfrm>
                <a:off x="0" y="-57150"/>
                <a:ext cx="7699192" cy="660081"/>
              </a:xfrm>
              <a:prstGeom prst="rect">
                <a:avLst/>
              </a:prstGeom>
            </p:spPr>
            <p:txBody>
              <a:bodyPr lIns="53597" tIns="53597" rIns="53597" bIns="53597" rtlCol="0" anchor="ctr"/>
              <a:lstStyle/>
              <a:p>
                <a:pPr algn="just">
                  <a:lnSpc>
                    <a:spcPts val="3547"/>
                  </a:lnSpc>
                </a:pPr>
                <a:endParaRPr/>
              </a:p>
            </p:txBody>
          </p:sp>
        </p:grpSp>
        <p:sp>
          <p:nvSpPr>
            <p:cNvPr id="28" name="TextBox 28"/>
            <p:cNvSpPr txBox="1"/>
            <p:nvPr/>
          </p:nvSpPr>
          <p:spPr>
            <a:xfrm>
              <a:off x="504553" y="340785"/>
              <a:ext cx="8945301" cy="709172"/>
            </a:xfrm>
            <a:prstGeom prst="rect">
              <a:avLst/>
            </a:prstGeom>
          </p:spPr>
          <p:txBody>
            <a:bodyPr lIns="0" tIns="0" rIns="0" bIns="0" rtlCol="0" anchor="t">
              <a:spAutoFit/>
            </a:bodyPr>
            <a:lstStyle/>
            <a:p>
              <a:pPr algn="just">
                <a:lnSpc>
                  <a:spcPts val="3822"/>
                </a:lnSpc>
              </a:pPr>
              <a:r>
                <a:rPr lang="en-US" sz="3822" b="1" spc="114">
                  <a:solidFill>
                    <a:srgbClr val="113946"/>
                  </a:solidFill>
                  <a:latin typeface="Montserrat Bold"/>
                  <a:ea typeface="Montserrat Bold"/>
                  <a:cs typeface="Montserrat Bold"/>
                  <a:sym typeface="Montserrat Bold"/>
                </a:rPr>
                <a:t>INTEGRITY</a:t>
              </a:r>
            </a:p>
          </p:txBody>
        </p:sp>
        <p:sp>
          <p:nvSpPr>
            <p:cNvPr id="29" name="TextBox 29"/>
            <p:cNvSpPr txBox="1"/>
            <p:nvPr/>
          </p:nvSpPr>
          <p:spPr>
            <a:xfrm>
              <a:off x="563603" y="982853"/>
              <a:ext cx="8886251" cy="685743"/>
            </a:xfrm>
            <a:prstGeom prst="rect">
              <a:avLst/>
            </a:prstGeom>
          </p:spPr>
          <p:txBody>
            <a:bodyPr lIns="0" tIns="0" rIns="0" bIns="0" rtlCol="0" anchor="t">
              <a:spAutoFit/>
            </a:bodyPr>
            <a:lstStyle/>
            <a:p>
              <a:pPr algn="just">
                <a:lnSpc>
                  <a:spcPts val="4223"/>
                </a:lnSpc>
              </a:pPr>
              <a:r>
                <a:rPr lang="en-US" sz="2639" spc="263">
                  <a:solidFill>
                    <a:srgbClr val="000000"/>
                  </a:solidFill>
                  <a:latin typeface="Arial MT Pro"/>
                  <a:ea typeface="Arial MT Pro"/>
                  <a:cs typeface="Arial MT Pro"/>
                  <a:sym typeface="Arial MT Pro"/>
                </a:rPr>
                <a:t>Can I trust this person to help?</a:t>
              </a:r>
            </a:p>
          </p:txBody>
        </p:sp>
      </p:grpSp>
      <p:sp>
        <p:nvSpPr>
          <p:cNvPr id="30" name="TextBox 30"/>
          <p:cNvSpPr txBox="1"/>
          <p:nvPr/>
        </p:nvSpPr>
        <p:spPr>
          <a:xfrm>
            <a:off x="653884" y="5475605"/>
            <a:ext cx="6107746" cy="2922270"/>
          </a:xfrm>
          <a:prstGeom prst="rect">
            <a:avLst/>
          </a:prstGeom>
        </p:spPr>
        <p:txBody>
          <a:bodyPr lIns="0" tIns="0" rIns="0" bIns="0" rtlCol="0" anchor="t">
            <a:spAutoFit/>
          </a:bodyPr>
          <a:lstStyle/>
          <a:p>
            <a:pPr marL="0" lvl="0" indent="0" algn="l">
              <a:lnSpc>
                <a:spcPts val="5760"/>
              </a:lnSpc>
            </a:pPr>
            <a:r>
              <a:rPr lang="en-US" sz="3600" spc="359">
                <a:solidFill>
                  <a:srgbClr val="FFFFFF"/>
                </a:solidFill>
                <a:latin typeface="Arial MT Pro"/>
                <a:ea typeface="Arial MT Pro"/>
                <a:cs typeface="Arial MT Pro"/>
                <a:sym typeface="Arial MT Pro"/>
              </a:rPr>
              <a:t>How you show up for your role sends many passive signals to others.</a:t>
            </a:r>
          </a:p>
        </p:txBody>
      </p:sp>
      <p:sp>
        <p:nvSpPr>
          <p:cNvPr id="31" name="AutoShape 31">
            <a:extLst>
              <a:ext uri="{C183D7F6-B498-43B3-948B-1728B52AA6E4}">
                <adec:decorative xmlns:adec="http://schemas.microsoft.com/office/drawing/2017/decorative" val="1"/>
              </a:ext>
            </a:extLst>
          </p:cNvPr>
          <p:cNvSpPr/>
          <p:nvPr/>
        </p:nvSpPr>
        <p:spPr>
          <a:xfrm flipH="1">
            <a:off x="9091218" y="-3370011"/>
            <a:ext cx="0" cy="18523847"/>
          </a:xfrm>
          <a:prstGeom prst="line">
            <a:avLst/>
          </a:prstGeom>
          <a:ln w="66675" cap="flat">
            <a:solidFill>
              <a:srgbClr val="000000"/>
            </a:solidFill>
            <a:prstDash val="solid"/>
            <a:headEnd type="none" w="sm" len="sm"/>
            <a:tailEnd type="none" w="sm" len="sm"/>
          </a:ln>
        </p:spPr>
        <p:txBody>
          <a:bodyPr/>
          <a:lstStyle/>
          <a:p>
            <a:endParaRPr lang="en-US"/>
          </a:p>
        </p:txBody>
      </p:sp>
      <p:grpSp>
        <p:nvGrpSpPr>
          <p:cNvPr id="32" name="Group 32">
            <a:extLst>
              <a:ext uri="{C183D7F6-B498-43B3-948B-1728B52AA6E4}">
                <adec:decorative xmlns:adec="http://schemas.microsoft.com/office/drawing/2017/decorative" val="1"/>
              </a:ext>
            </a:extLst>
          </p:cNvPr>
          <p:cNvGrpSpPr/>
          <p:nvPr/>
        </p:nvGrpSpPr>
        <p:grpSpPr>
          <a:xfrm rot="5400000">
            <a:off x="8635274" y="3695705"/>
            <a:ext cx="911888" cy="911888"/>
            <a:chOff x="0" y="0"/>
            <a:chExt cx="812800" cy="812800"/>
          </a:xfrm>
        </p:grpSpPr>
        <p:sp>
          <p:nvSpPr>
            <p:cNvPr id="33" name="Freeform 3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5E3D"/>
            </a:solidFill>
          </p:spPr>
          <p:txBody>
            <a:bodyPr/>
            <a:lstStyle/>
            <a:p>
              <a:endParaRPr lang="en-US"/>
            </a:p>
          </p:txBody>
        </p:sp>
        <p:sp>
          <p:nvSpPr>
            <p:cNvPr id="34" name="TextBox 34"/>
            <p:cNvSpPr txBox="1"/>
            <p:nvPr/>
          </p:nvSpPr>
          <p:spPr>
            <a:xfrm>
              <a:off x="76200" y="19050"/>
              <a:ext cx="660400" cy="717550"/>
            </a:xfrm>
            <a:prstGeom prst="rect">
              <a:avLst/>
            </a:prstGeom>
          </p:spPr>
          <p:txBody>
            <a:bodyPr lIns="50800" tIns="50800" rIns="50800" bIns="50800" rtlCol="0" anchor="ctr"/>
            <a:lstStyle/>
            <a:p>
              <a:pPr algn="ctr">
                <a:lnSpc>
                  <a:spcPts val="3547"/>
                </a:lnSpc>
              </a:pPr>
              <a:endParaRPr/>
            </a:p>
          </p:txBody>
        </p:sp>
      </p:grpSp>
      <p:grpSp>
        <p:nvGrpSpPr>
          <p:cNvPr id="35" name="Group 35">
            <a:extLst>
              <a:ext uri="{C183D7F6-B498-43B3-948B-1728B52AA6E4}">
                <adec:decorative xmlns:adec="http://schemas.microsoft.com/office/drawing/2017/decorative" val="1"/>
              </a:ext>
            </a:extLst>
          </p:cNvPr>
          <p:cNvGrpSpPr/>
          <p:nvPr/>
        </p:nvGrpSpPr>
        <p:grpSpPr>
          <a:xfrm rot="5400000">
            <a:off x="8635274" y="1424831"/>
            <a:ext cx="911888" cy="911888"/>
            <a:chOff x="0" y="0"/>
            <a:chExt cx="812800" cy="812800"/>
          </a:xfrm>
        </p:grpSpPr>
        <p:sp>
          <p:nvSpPr>
            <p:cNvPr id="36" name="Freeform 3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p:spPr>
          <p:txBody>
            <a:bodyPr/>
            <a:lstStyle/>
            <a:p>
              <a:endParaRPr lang="en-US"/>
            </a:p>
          </p:txBody>
        </p:sp>
        <p:sp>
          <p:nvSpPr>
            <p:cNvPr id="37" name="TextBox 37"/>
            <p:cNvSpPr txBox="1"/>
            <p:nvPr/>
          </p:nvSpPr>
          <p:spPr>
            <a:xfrm>
              <a:off x="76200" y="19050"/>
              <a:ext cx="660400" cy="717550"/>
            </a:xfrm>
            <a:prstGeom prst="rect">
              <a:avLst/>
            </a:prstGeom>
          </p:spPr>
          <p:txBody>
            <a:bodyPr lIns="50800" tIns="50800" rIns="50800" bIns="50800" rtlCol="0" anchor="ctr"/>
            <a:lstStyle/>
            <a:p>
              <a:pPr algn="ctr">
                <a:lnSpc>
                  <a:spcPts val="3547"/>
                </a:lnSpc>
              </a:pPr>
              <a:endParaRPr/>
            </a:p>
          </p:txBody>
        </p:sp>
      </p:grpSp>
      <p:grpSp>
        <p:nvGrpSpPr>
          <p:cNvPr id="38" name="Group 38">
            <a:extLst>
              <a:ext uri="{C183D7F6-B498-43B3-948B-1728B52AA6E4}">
                <adec:decorative xmlns:adec="http://schemas.microsoft.com/office/drawing/2017/decorative" val="1"/>
              </a:ext>
            </a:extLst>
          </p:cNvPr>
          <p:cNvGrpSpPr/>
          <p:nvPr/>
        </p:nvGrpSpPr>
        <p:grpSpPr>
          <a:xfrm rot="5400000">
            <a:off x="8635274" y="8237454"/>
            <a:ext cx="911888" cy="911888"/>
            <a:chOff x="0" y="0"/>
            <a:chExt cx="812800" cy="812800"/>
          </a:xfrm>
        </p:grpSpPr>
        <p:sp>
          <p:nvSpPr>
            <p:cNvPr id="39" name="Freeform 3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5E3D"/>
            </a:solidFill>
          </p:spPr>
          <p:txBody>
            <a:bodyPr/>
            <a:lstStyle/>
            <a:p>
              <a:endParaRPr lang="en-US"/>
            </a:p>
          </p:txBody>
        </p:sp>
        <p:sp>
          <p:nvSpPr>
            <p:cNvPr id="40" name="TextBox 40"/>
            <p:cNvSpPr txBox="1"/>
            <p:nvPr/>
          </p:nvSpPr>
          <p:spPr>
            <a:xfrm>
              <a:off x="76200" y="19050"/>
              <a:ext cx="660400" cy="717550"/>
            </a:xfrm>
            <a:prstGeom prst="rect">
              <a:avLst/>
            </a:prstGeom>
          </p:spPr>
          <p:txBody>
            <a:bodyPr lIns="50800" tIns="50800" rIns="50800" bIns="50800" rtlCol="0" anchor="ctr"/>
            <a:lstStyle/>
            <a:p>
              <a:pPr algn="ctr">
                <a:lnSpc>
                  <a:spcPts val="3547"/>
                </a:lnSpc>
              </a:pPr>
              <a:endParaRPr/>
            </a:p>
          </p:txBody>
        </p:sp>
      </p:grpSp>
      <p:grpSp>
        <p:nvGrpSpPr>
          <p:cNvPr id="41" name="Group 41">
            <a:extLst>
              <a:ext uri="{C183D7F6-B498-43B3-948B-1728B52AA6E4}">
                <adec:decorative xmlns:adec="http://schemas.microsoft.com/office/drawing/2017/decorative" val="1"/>
              </a:ext>
            </a:extLst>
          </p:cNvPr>
          <p:cNvGrpSpPr/>
          <p:nvPr/>
        </p:nvGrpSpPr>
        <p:grpSpPr>
          <a:xfrm rot="5400000">
            <a:off x="8635274" y="5966580"/>
            <a:ext cx="911888" cy="911888"/>
            <a:chOff x="0" y="0"/>
            <a:chExt cx="812800" cy="812800"/>
          </a:xfrm>
        </p:grpSpPr>
        <p:sp>
          <p:nvSpPr>
            <p:cNvPr id="42" name="Freeform 4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p:spPr>
          <p:txBody>
            <a:bodyPr/>
            <a:lstStyle/>
            <a:p>
              <a:endParaRPr lang="en-US"/>
            </a:p>
          </p:txBody>
        </p:sp>
        <p:sp>
          <p:nvSpPr>
            <p:cNvPr id="43" name="TextBox 43"/>
            <p:cNvSpPr txBox="1"/>
            <p:nvPr/>
          </p:nvSpPr>
          <p:spPr>
            <a:xfrm>
              <a:off x="76200" y="19050"/>
              <a:ext cx="660400" cy="717550"/>
            </a:xfrm>
            <a:prstGeom prst="rect">
              <a:avLst/>
            </a:prstGeom>
          </p:spPr>
          <p:txBody>
            <a:bodyPr lIns="50800" tIns="50800" rIns="50800" bIns="50800" rtlCol="0" anchor="ctr"/>
            <a:lstStyle/>
            <a:p>
              <a:pPr algn="ctr">
                <a:lnSpc>
                  <a:spcPts val="3547"/>
                </a:lnSpc>
              </a:pPr>
              <a:endParaRPr/>
            </a:p>
          </p:txBody>
        </p:sp>
      </p:grpSp>
      <p:sp>
        <p:nvSpPr>
          <p:cNvPr id="44" name="AutoShape 44">
            <a:extLst>
              <a:ext uri="{C183D7F6-B498-43B3-948B-1728B52AA6E4}">
                <adec:decorative xmlns:adec="http://schemas.microsoft.com/office/drawing/2017/decorative" val="1"/>
              </a:ext>
            </a:extLst>
          </p:cNvPr>
          <p:cNvSpPr/>
          <p:nvPr/>
        </p:nvSpPr>
        <p:spPr>
          <a:xfrm>
            <a:off x="-578906" y="5101234"/>
            <a:ext cx="7340536" cy="0"/>
          </a:xfrm>
          <a:prstGeom prst="line">
            <a:avLst/>
          </a:prstGeom>
          <a:ln w="66675" cap="flat">
            <a:solidFill>
              <a:srgbClr val="FFFFFF"/>
            </a:solidFill>
            <a:prstDash val="solid"/>
            <a:headEnd type="none" w="sm" len="sm"/>
            <a:tailEnd type="none" w="sm" len="sm"/>
          </a:ln>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262026" y="1348199"/>
            <a:ext cx="16550203" cy="1110658"/>
            <a:chOff x="0" y="0"/>
            <a:chExt cx="4358901" cy="292519"/>
          </a:xfrm>
        </p:grpSpPr>
        <p:sp>
          <p:nvSpPr>
            <p:cNvPr id="3" name="Freeform 3"/>
            <p:cNvSpPr/>
            <p:nvPr/>
          </p:nvSpPr>
          <p:spPr>
            <a:xfrm>
              <a:off x="0" y="0"/>
              <a:ext cx="4358901" cy="292519"/>
            </a:xfrm>
            <a:custGeom>
              <a:avLst/>
              <a:gdLst/>
              <a:ahLst/>
              <a:cxnLst/>
              <a:rect l="l" t="t" r="r" b="b"/>
              <a:pathLst>
                <a:path w="4358901" h="292519">
                  <a:moveTo>
                    <a:pt x="0" y="0"/>
                  </a:moveTo>
                  <a:lnTo>
                    <a:pt x="4358901" y="0"/>
                  </a:lnTo>
                  <a:lnTo>
                    <a:pt x="4358901" y="292519"/>
                  </a:lnTo>
                  <a:lnTo>
                    <a:pt x="0" y="292519"/>
                  </a:lnTo>
                  <a:close/>
                </a:path>
              </a:pathLst>
            </a:custGeom>
            <a:solidFill>
              <a:srgbClr val="E7E1D8"/>
            </a:solidFill>
          </p:spPr>
          <p:txBody>
            <a:bodyPr/>
            <a:lstStyle/>
            <a:p>
              <a:endParaRPr lang="en-US"/>
            </a:p>
          </p:txBody>
        </p:sp>
        <p:sp>
          <p:nvSpPr>
            <p:cNvPr id="4" name="TextBox 4"/>
            <p:cNvSpPr txBox="1"/>
            <p:nvPr/>
          </p:nvSpPr>
          <p:spPr>
            <a:xfrm>
              <a:off x="0" y="-57150"/>
              <a:ext cx="4358901" cy="349669"/>
            </a:xfrm>
            <a:prstGeom prst="rect">
              <a:avLst/>
            </a:prstGeom>
          </p:spPr>
          <p:txBody>
            <a:bodyPr lIns="50800" tIns="50800" rIns="50800" bIns="50800" rtlCol="0" anchor="ctr"/>
            <a:lstStyle/>
            <a:p>
              <a:pPr algn="ctr">
                <a:lnSpc>
                  <a:spcPts val="3547"/>
                </a:lnSpc>
              </a:pPr>
              <a:endParaRPr/>
            </a:p>
          </p:txBody>
        </p:sp>
      </p:grpSp>
      <p:grpSp>
        <p:nvGrpSpPr>
          <p:cNvPr id="5" name="Group 5">
            <a:extLst>
              <a:ext uri="{C183D7F6-B498-43B3-948B-1728B52AA6E4}">
                <adec:decorative xmlns:adec="http://schemas.microsoft.com/office/drawing/2017/decorative" val="1"/>
              </a:ext>
            </a:extLst>
          </p:cNvPr>
          <p:cNvGrpSpPr/>
          <p:nvPr/>
        </p:nvGrpSpPr>
        <p:grpSpPr>
          <a:xfrm>
            <a:off x="1219790" y="777325"/>
            <a:ext cx="2252407" cy="225240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a:ln w="76200" cap="sq">
              <a:solidFill>
                <a:srgbClr val="FFFFFF"/>
              </a:solidFill>
              <a:prstDash val="solid"/>
              <a:miter/>
            </a:ln>
          </p:spPr>
          <p:txBody>
            <a:bodyPr/>
            <a:lstStyle/>
            <a:p>
              <a:endParaRPr lang="en-US"/>
            </a:p>
          </p:txBody>
        </p:sp>
        <p:sp>
          <p:nvSpPr>
            <p:cNvPr id="7" name="TextBox 7"/>
            <p:cNvSpPr txBox="1"/>
            <p:nvPr/>
          </p:nvSpPr>
          <p:spPr>
            <a:xfrm>
              <a:off x="76200" y="-76200"/>
              <a:ext cx="660400" cy="812800"/>
            </a:xfrm>
            <a:prstGeom prst="rect">
              <a:avLst/>
            </a:prstGeom>
          </p:spPr>
          <p:txBody>
            <a:bodyPr lIns="50800" tIns="50800" rIns="50800" bIns="50800" rtlCol="0" anchor="ctr"/>
            <a:lstStyle/>
            <a:p>
              <a:pPr algn="ctr">
                <a:lnSpc>
                  <a:spcPts val="11200"/>
                </a:lnSpc>
              </a:pPr>
              <a:r>
                <a:rPr lang="en-US" sz="8000" b="1">
                  <a:solidFill>
                    <a:srgbClr val="FFFFFF"/>
                  </a:solidFill>
                  <a:latin typeface="Montserrat Bold"/>
                  <a:ea typeface="Montserrat Bold"/>
                  <a:cs typeface="Montserrat Bold"/>
                  <a:sym typeface="Montserrat Bold"/>
                </a:rPr>
                <a:t>1</a:t>
              </a:r>
            </a:p>
          </p:txBody>
        </p:sp>
      </p:grpSp>
      <p:sp>
        <p:nvSpPr>
          <p:cNvPr id="8" name="TextBox 8"/>
          <p:cNvSpPr txBox="1">
            <a:spLocks noGrp="1"/>
          </p:cNvSpPr>
          <p:nvPr>
            <p:ph type="title" idx="4294967295"/>
          </p:nvPr>
        </p:nvSpPr>
        <p:spPr>
          <a:xfrm>
            <a:off x="4264103" y="1772271"/>
            <a:ext cx="12995197" cy="106045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000"/>
              </a:lnSpc>
              <a:spcBef>
                <a:spcPts val="0"/>
              </a:spcBef>
              <a:spcAft>
                <a:spcPts val="0"/>
              </a:spcAft>
              <a:buClrTx/>
              <a:buSzTx/>
              <a:buFontTx/>
              <a:buNone/>
              <a:tabLst/>
              <a:defRPr/>
            </a:pPr>
            <a:r>
              <a:rPr kumimoji="0" lang="en-US" sz="8000" b="1" i="0" u="none" strike="noStrike" kern="1200" cap="none" spc="240" normalizeH="0" baseline="0" noProof="0" dirty="0">
                <a:ln>
                  <a:noFill/>
                </a:ln>
                <a:solidFill>
                  <a:srgbClr val="113946"/>
                </a:solidFill>
                <a:effectLst/>
                <a:uLnTx/>
                <a:uFillTx/>
                <a:latin typeface="Montserrat Bold"/>
                <a:ea typeface="Montserrat Bold"/>
                <a:cs typeface="Montserrat Bold"/>
                <a:sym typeface="Montserrat Bold"/>
              </a:rPr>
              <a:t>APPEARANCE IS NOT...</a:t>
            </a:r>
          </a:p>
        </p:txBody>
      </p:sp>
      <p:sp>
        <p:nvSpPr>
          <p:cNvPr id="9" name="TextBox 9"/>
          <p:cNvSpPr txBox="1"/>
          <p:nvPr/>
        </p:nvSpPr>
        <p:spPr>
          <a:xfrm>
            <a:off x="4264103" y="1035462"/>
            <a:ext cx="12363285" cy="730250"/>
          </a:xfrm>
          <a:prstGeom prst="rect">
            <a:avLst/>
          </a:prstGeom>
        </p:spPr>
        <p:txBody>
          <a:bodyPr lIns="0" tIns="0" rIns="0" bIns="0" rtlCol="0" anchor="t">
            <a:spAutoFit/>
          </a:bodyPr>
          <a:lstStyle/>
          <a:p>
            <a:pPr marL="0" lvl="0" indent="0" algn="just">
              <a:lnSpc>
                <a:spcPts val="5499"/>
              </a:lnSpc>
            </a:pPr>
            <a:r>
              <a:rPr lang="en-US" sz="5499" b="1" spc="164">
                <a:solidFill>
                  <a:srgbClr val="113946"/>
                </a:solidFill>
                <a:latin typeface="Montserrat Bold"/>
                <a:ea typeface="Montserrat Bold"/>
                <a:cs typeface="Montserrat Bold"/>
                <a:sym typeface="Montserrat Bold"/>
              </a:rPr>
              <a:t>PROFESSIONAL PRESENCE:</a:t>
            </a:r>
          </a:p>
        </p:txBody>
      </p:sp>
      <p:sp>
        <p:nvSpPr>
          <p:cNvPr id="10" name="TextBox 10"/>
          <p:cNvSpPr txBox="1"/>
          <p:nvPr/>
        </p:nvSpPr>
        <p:spPr>
          <a:xfrm>
            <a:off x="754739" y="4595532"/>
            <a:ext cx="10657157" cy="4272915"/>
          </a:xfrm>
          <a:prstGeom prst="rect">
            <a:avLst/>
          </a:prstGeom>
        </p:spPr>
        <p:txBody>
          <a:bodyPr lIns="0" tIns="0" rIns="0" bIns="0" rtlCol="0" anchor="t">
            <a:spAutoFit/>
          </a:bodyPr>
          <a:lstStyle/>
          <a:p>
            <a:pPr marL="906780" lvl="1" indent="-453390" algn="l">
              <a:lnSpc>
                <a:spcPts val="6720"/>
              </a:lnSpc>
              <a:buFont typeface="Arial"/>
              <a:buChar char="•"/>
            </a:pPr>
            <a:r>
              <a:rPr lang="en-US" sz="4200" spc="420">
                <a:solidFill>
                  <a:srgbClr val="000000"/>
                </a:solidFill>
                <a:latin typeface="Arial MT Pro"/>
                <a:ea typeface="Arial MT Pro"/>
                <a:cs typeface="Arial MT Pro"/>
                <a:sym typeface="Arial MT Pro"/>
              </a:rPr>
              <a:t>A measure of attractiveness</a:t>
            </a:r>
          </a:p>
          <a:p>
            <a:pPr marL="906780" lvl="1" indent="-453390" algn="l">
              <a:lnSpc>
                <a:spcPts val="6720"/>
              </a:lnSpc>
              <a:buFont typeface="Arial"/>
              <a:buChar char="•"/>
            </a:pPr>
            <a:r>
              <a:rPr lang="en-US" sz="4200" spc="420">
                <a:solidFill>
                  <a:srgbClr val="000000"/>
                </a:solidFill>
                <a:latin typeface="Arial MT Pro"/>
                <a:ea typeface="Arial MT Pro"/>
                <a:cs typeface="Arial MT Pro"/>
                <a:sym typeface="Arial MT Pro"/>
              </a:rPr>
              <a:t>A reflection of personal worth</a:t>
            </a:r>
          </a:p>
          <a:p>
            <a:pPr marL="906780" lvl="1" indent="-453390" algn="l">
              <a:lnSpc>
                <a:spcPts val="6720"/>
              </a:lnSpc>
              <a:buFont typeface="Arial"/>
              <a:buChar char="•"/>
            </a:pPr>
            <a:r>
              <a:rPr lang="en-US" sz="4200" spc="420">
                <a:solidFill>
                  <a:srgbClr val="000000"/>
                </a:solidFill>
                <a:latin typeface="Arial MT Pro"/>
                <a:ea typeface="Arial MT Pro"/>
                <a:cs typeface="Arial MT Pro"/>
                <a:sym typeface="Arial MT Pro"/>
              </a:rPr>
              <a:t>A judgment of identity</a:t>
            </a:r>
          </a:p>
          <a:p>
            <a:pPr marL="906780" lvl="1" indent="-453390" algn="l">
              <a:lnSpc>
                <a:spcPts val="6720"/>
              </a:lnSpc>
              <a:buFont typeface="Arial"/>
              <a:buChar char="•"/>
            </a:pPr>
            <a:r>
              <a:rPr lang="en-US" sz="4200" spc="420">
                <a:solidFill>
                  <a:srgbClr val="000000"/>
                </a:solidFill>
                <a:latin typeface="Arial MT Pro"/>
                <a:ea typeface="Arial MT Pro"/>
                <a:cs typeface="Arial MT Pro"/>
                <a:sym typeface="Arial MT Pro"/>
              </a:rPr>
              <a:t>A tradeoff that requires sacrificing individuality</a:t>
            </a:r>
          </a:p>
        </p:txBody>
      </p:sp>
      <p:sp>
        <p:nvSpPr>
          <p:cNvPr id="11" name="Freeform 11">
            <a:extLst>
              <a:ext uri="{C183D7F6-B498-43B3-948B-1728B52AA6E4}">
                <adec:decorative xmlns:adec="http://schemas.microsoft.com/office/drawing/2017/decorative" val="1"/>
              </a:ext>
            </a:extLst>
          </p:cNvPr>
          <p:cNvSpPr/>
          <p:nvPr/>
        </p:nvSpPr>
        <p:spPr>
          <a:xfrm>
            <a:off x="11793799" y="3029732"/>
            <a:ext cx="5855537" cy="7257268"/>
          </a:xfrm>
          <a:custGeom>
            <a:avLst/>
            <a:gdLst/>
            <a:ahLst/>
            <a:cxnLst/>
            <a:rect l="l" t="t" r="r" b="b"/>
            <a:pathLst>
              <a:path w="5855537" h="7257268">
                <a:moveTo>
                  <a:pt x="0" y="0"/>
                </a:moveTo>
                <a:lnTo>
                  <a:pt x="5855537" y="0"/>
                </a:lnTo>
                <a:lnTo>
                  <a:pt x="5855537" y="7257268"/>
                </a:lnTo>
                <a:lnTo>
                  <a:pt x="0" y="7257268"/>
                </a:lnTo>
                <a:lnTo>
                  <a:pt x="0" y="0"/>
                </a:lnTo>
                <a:close/>
              </a:path>
            </a:pathLst>
          </a:custGeom>
          <a:blipFill>
            <a:blip r:embed="rId3"/>
            <a:stretch>
              <a:fillRect t="-21103"/>
            </a:stretch>
          </a:blipFill>
        </p:spPr>
        <p:txBody>
          <a:bodyPr/>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07575" y="5460842"/>
            <a:ext cx="7347432" cy="2061210"/>
          </a:xfrm>
          <a:prstGeom prst="rect">
            <a:avLst/>
          </a:prstGeom>
        </p:spPr>
        <p:txBody>
          <a:bodyPr lIns="0" tIns="0" rIns="0" bIns="0" rtlCol="0" anchor="t">
            <a:spAutoFit/>
          </a:bodyPr>
          <a:lstStyle/>
          <a:p>
            <a:pPr marL="0" lvl="0" indent="0" algn="l">
              <a:lnSpc>
                <a:spcPts val="5399"/>
              </a:lnSpc>
            </a:pPr>
            <a:r>
              <a:rPr lang="en-US" sz="5399" spc="161">
                <a:solidFill>
                  <a:srgbClr val="113946"/>
                </a:solidFill>
                <a:latin typeface="Montserrat"/>
                <a:ea typeface="Montserrat"/>
                <a:cs typeface="Montserrat"/>
                <a:sym typeface="Montserrat"/>
              </a:rPr>
              <a:t>Workplace Policies, Procedures, &amp; Expectations</a:t>
            </a:r>
          </a:p>
        </p:txBody>
      </p:sp>
      <p:grpSp>
        <p:nvGrpSpPr>
          <p:cNvPr id="3" name="Group 3">
            <a:extLst>
              <a:ext uri="{C183D7F6-B498-43B3-948B-1728B52AA6E4}">
                <adec:decorative xmlns:adec="http://schemas.microsoft.com/office/drawing/2017/decorative" val="1"/>
              </a:ext>
            </a:extLst>
          </p:cNvPr>
          <p:cNvGrpSpPr/>
          <p:nvPr/>
        </p:nvGrpSpPr>
        <p:grpSpPr>
          <a:xfrm>
            <a:off x="9726919" y="609886"/>
            <a:ext cx="9259524" cy="9067229"/>
            <a:chOff x="0" y="0"/>
            <a:chExt cx="2438722" cy="2388077"/>
          </a:xfrm>
        </p:grpSpPr>
        <p:sp>
          <p:nvSpPr>
            <p:cNvPr id="4" name="Freeform 4"/>
            <p:cNvSpPr/>
            <p:nvPr/>
          </p:nvSpPr>
          <p:spPr>
            <a:xfrm>
              <a:off x="0" y="0"/>
              <a:ext cx="2438722" cy="2388077"/>
            </a:xfrm>
            <a:custGeom>
              <a:avLst/>
              <a:gdLst/>
              <a:ahLst/>
              <a:cxnLst/>
              <a:rect l="l" t="t" r="r" b="b"/>
              <a:pathLst>
                <a:path w="2438722" h="2388077">
                  <a:moveTo>
                    <a:pt x="25083" y="0"/>
                  </a:moveTo>
                  <a:lnTo>
                    <a:pt x="2413639" y="0"/>
                  </a:lnTo>
                  <a:cubicBezTo>
                    <a:pt x="2420292" y="0"/>
                    <a:pt x="2426672" y="2643"/>
                    <a:pt x="2431376" y="7347"/>
                  </a:cubicBezTo>
                  <a:cubicBezTo>
                    <a:pt x="2436080" y="12051"/>
                    <a:pt x="2438722" y="18431"/>
                    <a:pt x="2438722" y="25083"/>
                  </a:cubicBezTo>
                  <a:lnTo>
                    <a:pt x="2438722" y="2362994"/>
                  </a:lnTo>
                  <a:cubicBezTo>
                    <a:pt x="2438722" y="2376847"/>
                    <a:pt x="2427492" y="2388077"/>
                    <a:pt x="2413639" y="2388077"/>
                  </a:cubicBezTo>
                  <a:lnTo>
                    <a:pt x="25083" y="2388077"/>
                  </a:lnTo>
                  <a:cubicBezTo>
                    <a:pt x="11230" y="2388077"/>
                    <a:pt x="0" y="2376847"/>
                    <a:pt x="0" y="2362994"/>
                  </a:cubicBezTo>
                  <a:lnTo>
                    <a:pt x="0" y="25083"/>
                  </a:lnTo>
                  <a:cubicBezTo>
                    <a:pt x="0" y="11230"/>
                    <a:pt x="11230" y="0"/>
                    <a:pt x="25083" y="0"/>
                  </a:cubicBezTo>
                  <a:close/>
                </a:path>
              </a:pathLst>
            </a:custGeom>
            <a:solidFill>
              <a:srgbClr val="113946"/>
            </a:solidFill>
          </p:spPr>
          <p:txBody>
            <a:bodyPr/>
            <a:lstStyle/>
            <a:p>
              <a:endParaRPr lang="en-US"/>
            </a:p>
          </p:txBody>
        </p:sp>
        <p:sp>
          <p:nvSpPr>
            <p:cNvPr id="5" name="TextBox 5"/>
            <p:cNvSpPr txBox="1"/>
            <p:nvPr/>
          </p:nvSpPr>
          <p:spPr>
            <a:xfrm>
              <a:off x="0" y="-57150"/>
              <a:ext cx="2438722" cy="2445227"/>
            </a:xfrm>
            <a:prstGeom prst="rect">
              <a:avLst/>
            </a:prstGeom>
          </p:spPr>
          <p:txBody>
            <a:bodyPr lIns="50800" tIns="50800" rIns="50800" bIns="50800" rtlCol="0" anchor="ctr"/>
            <a:lstStyle/>
            <a:p>
              <a:pPr algn="ctr">
                <a:lnSpc>
                  <a:spcPts val="3547"/>
                </a:lnSpc>
              </a:pPr>
              <a:endParaRPr/>
            </a:p>
          </p:txBody>
        </p:sp>
      </p:grpSp>
      <p:grpSp>
        <p:nvGrpSpPr>
          <p:cNvPr id="6" name="Group 6">
            <a:extLst>
              <a:ext uri="{C183D7F6-B498-43B3-948B-1728B52AA6E4}">
                <adec:decorative xmlns:adec="http://schemas.microsoft.com/office/drawing/2017/decorative" val="1"/>
              </a:ext>
            </a:extLst>
          </p:cNvPr>
          <p:cNvGrpSpPr/>
          <p:nvPr/>
        </p:nvGrpSpPr>
        <p:grpSpPr>
          <a:xfrm>
            <a:off x="9172549" y="1376838"/>
            <a:ext cx="1108738" cy="920570"/>
            <a:chOff x="0" y="0"/>
            <a:chExt cx="419100" cy="347973"/>
          </a:xfrm>
        </p:grpSpPr>
        <p:sp>
          <p:nvSpPr>
            <p:cNvPr id="7" name="Freeform 7"/>
            <p:cNvSpPr/>
            <p:nvPr/>
          </p:nvSpPr>
          <p:spPr>
            <a:xfrm>
              <a:off x="0" y="0"/>
              <a:ext cx="419100" cy="347973"/>
            </a:xfrm>
            <a:custGeom>
              <a:avLst/>
              <a:gdLst/>
              <a:ahLst/>
              <a:cxnLst/>
              <a:rect l="l" t="t" r="r" b="b"/>
              <a:pathLst>
                <a:path w="419100" h="347973">
                  <a:moveTo>
                    <a:pt x="173986" y="0"/>
                  </a:moveTo>
                  <a:lnTo>
                    <a:pt x="245113" y="0"/>
                  </a:lnTo>
                  <a:cubicBezTo>
                    <a:pt x="291257" y="0"/>
                    <a:pt x="335511" y="18331"/>
                    <a:pt x="368140" y="50959"/>
                  </a:cubicBezTo>
                  <a:cubicBezTo>
                    <a:pt x="400769" y="83588"/>
                    <a:pt x="419100" y="127842"/>
                    <a:pt x="419100" y="173986"/>
                  </a:cubicBezTo>
                  <a:lnTo>
                    <a:pt x="419100" y="173986"/>
                  </a:lnTo>
                  <a:cubicBezTo>
                    <a:pt x="419100" y="220130"/>
                    <a:pt x="400769" y="264384"/>
                    <a:pt x="368140" y="297013"/>
                  </a:cubicBezTo>
                  <a:cubicBezTo>
                    <a:pt x="335511" y="329642"/>
                    <a:pt x="291257" y="347973"/>
                    <a:pt x="245113" y="347973"/>
                  </a:cubicBezTo>
                  <a:lnTo>
                    <a:pt x="173986" y="347973"/>
                  </a:lnTo>
                  <a:cubicBezTo>
                    <a:pt x="127842" y="347973"/>
                    <a:pt x="83588" y="329642"/>
                    <a:pt x="50959" y="297013"/>
                  </a:cubicBezTo>
                  <a:cubicBezTo>
                    <a:pt x="18331" y="264384"/>
                    <a:pt x="0" y="220130"/>
                    <a:pt x="0" y="173986"/>
                  </a:cubicBezTo>
                  <a:lnTo>
                    <a:pt x="0" y="173986"/>
                  </a:lnTo>
                  <a:cubicBezTo>
                    <a:pt x="0" y="127842"/>
                    <a:pt x="18331" y="83588"/>
                    <a:pt x="50959" y="50959"/>
                  </a:cubicBezTo>
                  <a:cubicBezTo>
                    <a:pt x="83588" y="18331"/>
                    <a:pt x="127842" y="0"/>
                    <a:pt x="173986" y="0"/>
                  </a:cubicBezTo>
                  <a:close/>
                </a:path>
              </a:pathLst>
            </a:custGeom>
            <a:solidFill>
              <a:srgbClr val="BCA37F"/>
            </a:solidFill>
          </p:spPr>
          <p:txBody>
            <a:bodyPr/>
            <a:lstStyle/>
            <a:p>
              <a:endParaRPr lang="en-US"/>
            </a:p>
          </p:txBody>
        </p:sp>
        <p:sp>
          <p:nvSpPr>
            <p:cNvPr id="8" name="TextBox 8"/>
            <p:cNvSpPr txBox="1"/>
            <p:nvPr/>
          </p:nvSpPr>
          <p:spPr>
            <a:xfrm>
              <a:off x="0" y="-57150"/>
              <a:ext cx="419100" cy="405123"/>
            </a:xfrm>
            <a:prstGeom prst="rect">
              <a:avLst/>
            </a:prstGeom>
          </p:spPr>
          <p:txBody>
            <a:bodyPr lIns="50800" tIns="50800" rIns="50800" bIns="50800" rtlCol="0" anchor="ctr"/>
            <a:lstStyle/>
            <a:p>
              <a:pPr algn="ctr">
                <a:lnSpc>
                  <a:spcPts val="3547"/>
                </a:lnSpc>
              </a:pPr>
              <a:endParaRPr/>
            </a:p>
          </p:txBody>
        </p:sp>
      </p:grpSp>
      <p:grpSp>
        <p:nvGrpSpPr>
          <p:cNvPr id="9" name="Group 9">
            <a:extLst>
              <a:ext uri="{C183D7F6-B498-43B3-948B-1728B52AA6E4}">
                <adec:decorative xmlns:adec="http://schemas.microsoft.com/office/drawing/2017/decorative" val="1"/>
              </a:ext>
            </a:extLst>
          </p:cNvPr>
          <p:cNvGrpSpPr/>
          <p:nvPr/>
        </p:nvGrpSpPr>
        <p:grpSpPr>
          <a:xfrm>
            <a:off x="9172549" y="4184492"/>
            <a:ext cx="1108738" cy="920570"/>
            <a:chOff x="0" y="0"/>
            <a:chExt cx="419100" cy="347973"/>
          </a:xfrm>
        </p:grpSpPr>
        <p:sp>
          <p:nvSpPr>
            <p:cNvPr id="10" name="Freeform 10"/>
            <p:cNvSpPr/>
            <p:nvPr/>
          </p:nvSpPr>
          <p:spPr>
            <a:xfrm>
              <a:off x="0" y="0"/>
              <a:ext cx="419100" cy="347973"/>
            </a:xfrm>
            <a:custGeom>
              <a:avLst/>
              <a:gdLst/>
              <a:ahLst/>
              <a:cxnLst/>
              <a:rect l="l" t="t" r="r" b="b"/>
              <a:pathLst>
                <a:path w="419100" h="347973">
                  <a:moveTo>
                    <a:pt x="173986" y="0"/>
                  </a:moveTo>
                  <a:lnTo>
                    <a:pt x="245113" y="0"/>
                  </a:lnTo>
                  <a:cubicBezTo>
                    <a:pt x="291257" y="0"/>
                    <a:pt x="335511" y="18331"/>
                    <a:pt x="368140" y="50959"/>
                  </a:cubicBezTo>
                  <a:cubicBezTo>
                    <a:pt x="400769" y="83588"/>
                    <a:pt x="419100" y="127842"/>
                    <a:pt x="419100" y="173986"/>
                  </a:cubicBezTo>
                  <a:lnTo>
                    <a:pt x="419100" y="173986"/>
                  </a:lnTo>
                  <a:cubicBezTo>
                    <a:pt x="419100" y="220130"/>
                    <a:pt x="400769" y="264384"/>
                    <a:pt x="368140" y="297013"/>
                  </a:cubicBezTo>
                  <a:cubicBezTo>
                    <a:pt x="335511" y="329642"/>
                    <a:pt x="291257" y="347973"/>
                    <a:pt x="245113" y="347973"/>
                  </a:cubicBezTo>
                  <a:lnTo>
                    <a:pt x="173986" y="347973"/>
                  </a:lnTo>
                  <a:cubicBezTo>
                    <a:pt x="127842" y="347973"/>
                    <a:pt x="83588" y="329642"/>
                    <a:pt x="50959" y="297013"/>
                  </a:cubicBezTo>
                  <a:cubicBezTo>
                    <a:pt x="18331" y="264384"/>
                    <a:pt x="0" y="220130"/>
                    <a:pt x="0" y="173986"/>
                  </a:cubicBezTo>
                  <a:lnTo>
                    <a:pt x="0" y="173986"/>
                  </a:lnTo>
                  <a:cubicBezTo>
                    <a:pt x="0" y="127842"/>
                    <a:pt x="18331" y="83588"/>
                    <a:pt x="50959" y="50959"/>
                  </a:cubicBezTo>
                  <a:cubicBezTo>
                    <a:pt x="83588" y="18331"/>
                    <a:pt x="127842" y="0"/>
                    <a:pt x="173986" y="0"/>
                  </a:cubicBezTo>
                  <a:close/>
                </a:path>
              </a:pathLst>
            </a:custGeom>
            <a:solidFill>
              <a:srgbClr val="BCA37F"/>
            </a:solidFill>
          </p:spPr>
          <p:txBody>
            <a:bodyPr/>
            <a:lstStyle/>
            <a:p>
              <a:endParaRPr lang="en-US"/>
            </a:p>
          </p:txBody>
        </p:sp>
        <p:sp>
          <p:nvSpPr>
            <p:cNvPr id="11" name="TextBox 11"/>
            <p:cNvSpPr txBox="1"/>
            <p:nvPr/>
          </p:nvSpPr>
          <p:spPr>
            <a:xfrm>
              <a:off x="0" y="-57150"/>
              <a:ext cx="419100" cy="405123"/>
            </a:xfrm>
            <a:prstGeom prst="rect">
              <a:avLst/>
            </a:prstGeom>
          </p:spPr>
          <p:txBody>
            <a:bodyPr lIns="50800" tIns="50800" rIns="50800" bIns="50800" rtlCol="0" anchor="ctr"/>
            <a:lstStyle/>
            <a:p>
              <a:pPr algn="ctr">
                <a:lnSpc>
                  <a:spcPts val="3547"/>
                </a:lnSpc>
              </a:pPr>
              <a:endParaRPr/>
            </a:p>
          </p:txBody>
        </p:sp>
      </p:grpSp>
      <p:grpSp>
        <p:nvGrpSpPr>
          <p:cNvPr id="12" name="Group 12">
            <a:extLst>
              <a:ext uri="{C183D7F6-B498-43B3-948B-1728B52AA6E4}">
                <adec:decorative xmlns:adec="http://schemas.microsoft.com/office/drawing/2017/decorative" val="1"/>
              </a:ext>
            </a:extLst>
          </p:cNvPr>
          <p:cNvGrpSpPr/>
          <p:nvPr/>
        </p:nvGrpSpPr>
        <p:grpSpPr>
          <a:xfrm>
            <a:off x="9172549" y="6991012"/>
            <a:ext cx="1108738" cy="920570"/>
            <a:chOff x="0" y="0"/>
            <a:chExt cx="419100" cy="347973"/>
          </a:xfrm>
        </p:grpSpPr>
        <p:sp>
          <p:nvSpPr>
            <p:cNvPr id="13" name="Freeform 13"/>
            <p:cNvSpPr/>
            <p:nvPr/>
          </p:nvSpPr>
          <p:spPr>
            <a:xfrm>
              <a:off x="0" y="0"/>
              <a:ext cx="419100" cy="347973"/>
            </a:xfrm>
            <a:custGeom>
              <a:avLst/>
              <a:gdLst/>
              <a:ahLst/>
              <a:cxnLst/>
              <a:rect l="l" t="t" r="r" b="b"/>
              <a:pathLst>
                <a:path w="419100" h="347973">
                  <a:moveTo>
                    <a:pt x="173986" y="0"/>
                  </a:moveTo>
                  <a:lnTo>
                    <a:pt x="245113" y="0"/>
                  </a:lnTo>
                  <a:cubicBezTo>
                    <a:pt x="291257" y="0"/>
                    <a:pt x="335511" y="18331"/>
                    <a:pt x="368140" y="50959"/>
                  </a:cubicBezTo>
                  <a:cubicBezTo>
                    <a:pt x="400769" y="83588"/>
                    <a:pt x="419100" y="127842"/>
                    <a:pt x="419100" y="173986"/>
                  </a:cubicBezTo>
                  <a:lnTo>
                    <a:pt x="419100" y="173986"/>
                  </a:lnTo>
                  <a:cubicBezTo>
                    <a:pt x="419100" y="220130"/>
                    <a:pt x="400769" y="264384"/>
                    <a:pt x="368140" y="297013"/>
                  </a:cubicBezTo>
                  <a:cubicBezTo>
                    <a:pt x="335511" y="329642"/>
                    <a:pt x="291257" y="347973"/>
                    <a:pt x="245113" y="347973"/>
                  </a:cubicBezTo>
                  <a:lnTo>
                    <a:pt x="173986" y="347973"/>
                  </a:lnTo>
                  <a:cubicBezTo>
                    <a:pt x="127842" y="347973"/>
                    <a:pt x="83588" y="329642"/>
                    <a:pt x="50959" y="297013"/>
                  </a:cubicBezTo>
                  <a:cubicBezTo>
                    <a:pt x="18331" y="264384"/>
                    <a:pt x="0" y="220130"/>
                    <a:pt x="0" y="173986"/>
                  </a:cubicBezTo>
                  <a:lnTo>
                    <a:pt x="0" y="173986"/>
                  </a:lnTo>
                  <a:cubicBezTo>
                    <a:pt x="0" y="127842"/>
                    <a:pt x="18331" y="83588"/>
                    <a:pt x="50959" y="50959"/>
                  </a:cubicBezTo>
                  <a:cubicBezTo>
                    <a:pt x="83588" y="18331"/>
                    <a:pt x="127842" y="0"/>
                    <a:pt x="173986" y="0"/>
                  </a:cubicBezTo>
                  <a:close/>
                </a:path>
              </a:pathLst>
            </a:custGeom>
            <a:solidFill>
              <a:srgbClr val="BCA37F"/>
            </a:solidFill>
          </p:spPr>
          <p:txBody>
            <a:bodyPr/>
            <a:lstStyle/>
            <a:p>
              <a:endParaRPr lang="en-US"/>
            </a:p>
          </p:txBody>
        </p:sp>
        <p:sp>
          <p:nvSpPr>
            <p:cNvPr id="14" name="TextBox 14"/>
            <p:cNvSpPr txBox="1"/>
            <p:nvPr/>
          </p:nvSpPr>
          <p:spPr>
            <a:xfrm>
              <a:off x="0" y="-57150"/>
              <a:ext cx="419100" cy="405123"/>
            </a:xfrm>
            <a:prstGeom prst="rect">
              <a:avLst/>
            </a:prstGeom>
          </p:spPr>
          <p:txBody>
            <a:bodyPr lIns="50800" tIns="50800" rIns="50800" bIns="50800" rtlCol="0" anchor="ctr"/>
            <a:lstStyle/>
            <a:p>
              <a:pPr algn="ctr">
                <a:lnSpc>
                  <a:spcPts val="3547"/>
                </a:lnSpc>
              </a:pPr>
              <a:endParaRPr/>
            </a:p>
          </p:txBody>
        </p:sp>
      </p:grpSp>
      <p:sp>
        <p:nvSpPr>
          <p:cNvPr id="15" name="TextBox 15"/>
          <p:cNvSpPr txBox="1"/>
          <p:nvPr/>
        </p:nvSpPr>
        <p:spPr>
          <a:xfrm>
            <a:off x="10819124" y="1433988"/>
            <a:ext cx="6924310" cy="469900"/>
          </a:xfrm>
          <a:prstGeom prst="rect">
            <a:avLst/>
          </a:prstGeom>
        </p:spPr>
        <p:txBody>
          <a:bodyPr lIns="0" tIns="0" rIns="0" bIns="0" rtlCol="0" anchor="t">
            <a:spAutoFit/>
          </a:bodyPr>
          <a:lstStyle/>
          <a:p>
            <a:pPr marL="0" lvl="0" indent="0" algn="l">
              <a:lnSpc>
                <a:spcPts val="3500"/>
              </a:lnSpc>
            </a:pPr>
            <a:r>
              <a:rPr lang="en-US" sz="3500" b="1" spc="350">
                <a:solidFill>
                  <a:srgbClr val="FFFFFF"/>
                </a:solidFill>
                <a:latin typeface="Glacial Indifference Bold"/>
                <a:ea typeface="Glacial Indifference Bold"/>
                <a:cs typeface="Glacial Indifference Bold"/>
                <a:sym typeface="Glacial Indifference Bold"/>
              </a:rPr>
              <a:t>Attire</a:t>
            </a:r>
          </a:p>
        </p:txBody>
      </p:sp>
      <p:sp>
        <p:nvSpPr>
          <p:cNvPr id="16" name="TextBox 16"/>
          <p:cNvSpPr txBox="1"/>
          <p:nvPr/>
        </p:nvSpPr>
        <p:spPr>
          <a:xfrm>
            <a:off x="10819124" y="4241642"/>
            <a:ext cx="6924310" cy="469900"/>
          </a:xfrm>
          <a:prstGeom prst="rect">
            <a:avLst/>
          </a:prstGeom>
        </p:spPr>
        <p:txBody>
          <a:bodyPr lIns="0" tIns="0" rIns="0" bIns="0" rtlCol="0" anchor="t">
            <a:spAutoFit/>
          </a:bodyPr>
          <a:lstStyle/>
          <a:p>
            <a:pPr marL="0" lvl="0" indent="0" algn="l">
              <a:lnSpc>
                <a:spcPts val="3500"/>
              </a:lnSpc>
            </a:pPr>
            <a:r>
              <a:rPr lang="en-US" sz="3500" b="1" spc="350">
                <a:solidFill>
                  <a:srgbClr val="FFFFFF"/>
                </a:solidFill>
                <a:latin typeface="Glacial Indifference Bold"/>
                <a:ea typeface="Glacial Indifference Bold"/>
                <a:cs typeface="Glacial Indifference Bold"/>
                <a:sym typeface="Glacial Indifference Bold"/>
              </a:rPr>
              <a:t>Grooming</a:t>
            </a:r>
          </a:p>
        </p:txBody>
      </p:sp>
      <p:sp>
        <p:nvSpPr>
          <p:cNvPr id="17" name="TextBox 17"/>
          <p:cNvSpPr txBox="1"/>
          <p:nvPr/>
        </p:nvSpPr>
        <p:spPr>
          <a:xfrm>
            <a:off x="10819124" y="7052152"/>
            <a:ext cx="6924310" cy="469900"/>
          </a:xfrm>
          <a:prstGeom prst="rect">
            <a:avLst/>
          </a:prstGeom>
        </p:spPr>
        <p:txBody>
          <a:bodyPr lIns="0" tIns="0" rIns="0" bIns="0" rtlCol="0" anchor="t">
            <a:spAutoFit/>
          </a:bodyPr>
          <a:lstStyle/>
          <a:p>
            <a:pPr marL="0" lvl="0" indent="0" algn="l">
              <a:lnSpc>
                <a:spcPts val="3500"/>
              </a:lnSpc>
            </a:pPr>
            <a:r>
              <a:rPr lang="en-US" sz="3500" b="1" spc="350">
                <a:solidFill>
                  <a:srgbClr val="FFFFFF"/>
                </a:solidFill>
                <a:latin typeface="Glacial Indifference Bold"/>
                <a:ea typeface="Glacial Indifference Bold"/>
                <a:cs typeface="Glacial Indifference Bold"/>
                <a:sym typeface="Glacial Indifference Bold"/>
              </a:rPr>
              <a:t>Body Language</a:t>
            </a:r>
          </a:p>
        </p:txBody>
      </p:sp>
      <p:sp>
        <p:nvSpPr>
          <p:cNvPr id="18" name="TextBox 18"/>
          <p:cNvSpPr txBox="1"/>
          <p:nvPr/>
        </p:nvSpPr>
        <p:spPr>
          <a:xfrm>
            <a:off x="10819124" y="1903889"/>
            <a:ext cx="6924310" cy="1705610"/>
          </a:xfrm>
          <a:prstGeom prst="rect">
            <a:avLst/>
          </a:prstGeom>
        </p:spPr>
        <p:txBody>
          <a:bodyPr lIns="0" tIns="0" rIns="0" bIns="0" rtlCol="0" anchor="t">
            <a:spAutoFit/>
          </a:bodyPr>
          <a:lstStyle/>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Dress code</a:t>
            </a:r>
          </a:p>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Uniform</a:t>
            </a:r>
          </a:p>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Nametag/badge placement</a:t>
            </a:r>
          </a:p>
        </p:txBody>
      </p:sp>
      <p:sp>
        <p:nvSpPr>
          <p:cNvPr id="19" name="TextBox 19"/>
          <p:cNvSpPr txBox="1"/>
          <p:nvPr/>
        </p:nvSpPr>
        <p:spPr>
          <a:xfrm>
            <a:off x="10819124" y="4711542"/>
            <a:ext cx="6924310" cy="1705610"/>
          </a:xfrm>
          <a:prstGeom prst="rect">
            <a:avLst/>
          </a:prstGeom>
        </p:spPr>
        <p:txBody>
          <a:bodyPr lIns="0" tIns="0" rIns="0" bIns="0" rtlCol="0" anchor="t">
            <a:spAutoFit/>
          </a:bodyPr>
          <a:lstStyle/>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Colognes/perfumes</a:t>
            </a:r>
          </a:p>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Hygiene</a:t>
            </a:r>
          </a:p>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PPE</a:t>
            </a:r>
          </a:p>
        </p:txBody>
      </p:sp>
      <p:sp>
        <p:nvSpPr>
          <p:cNvPr id="20" name="TextBox 20"/>
          <p:cNvSpPr txBox="1"/>
          <p:nvPr/>
        </p:nvSpPr>
        <p:spPr>
          <a:xfrm>
            <a:off x="10819124" y="7522052"/>
            <a:ext cx="6924310" cy="1705610"/>
          </a:xfrm>
          <a:prstGeom prst="rect">
            <a:avLst/>
          </a:prstGeom>
        </p:spPr>
        <p:txBody>
          <a:bodyPr lIns="0" tIns="0" rIns="0" bIns="0" rtlCol="0" anchor="t">
            <a:spAutoFit/>
          </a:bodyPr>
          <a:lstStyle/>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Nonverbal communication</a:t>
            </a:r>
          </a:p>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Facial position</a:t>
            </a:r>
          </a:p>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Posture awareness</a:t>
            </a:r>
          </a:p>
        </p:txBody>
      </p:sp>
      <p:sp>
        <p:nvSpPr>
          <p:cNvPr id="21" name="AutoShape 21">
            <a:extLst>
              <a:ext uri="{C183D7F6-B498-43B3-948B-1728B52AA6E4}">
                <adec:decorative xmlns:adec="http://schemas.microsoft.com/office/drawing/2017/decorative" val="1"/>
              </a:ext>
            </a:extLst>
          </p:cNvPr>
          <p:cNvSpPr/>
          <p:nvPr/>
        </p:nvSpPr>
        <p:spPr>
          <a:xfrm>
            <a:off x="-1031972" y="4851339"/>
            <a:ext cx="8810552" cy="0"/>
          </a:xfrm>
          <a:prstGeom prst="line">
            <a:avLst/>
          </a:prstGeom>
          <a:ln w="66675" cap="flat">
            <a:solidFill>
              <a:srgbClr val="765E3D"/>
            </a:solidFill>
            <a:prstDash val="solid"/>
            <a:headEnd type="none" w="sm" len="sm"/>
            <a:tailEnd type="none" w="sm" len="sm"/>
          </a:ln>
        </p:spPr>
        <p:txBody>
          <a:bodyPr/>
          <a:lstStyle/>
          <a:p>
            <a:endParaRPr lang="en-US"/>
          </a:p>
        </p:txBody>
      </p:sp>
      <p:sp>
        <p:nvSpPr>
          <p:cNvPr id="22" name="TextBox 22"/>
          <p:cNvSpPr txBox="1">
            <a:spLocks noGrp="1"/>
          </p:cNvSpPr>
          <p:nvPr>
            <p:ph type="title" idx="4294967295"/>
          </p:nvPr>
        </p:nvSpPr>
        <p:spPr>
          <a:xfrm>
            <a:off x="707575" y="3416336"/>
            <a:ext cx="8102976" cy="9302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999"/>
              </a:lnSpc>
              <a:spcBef>
                <a:spcPts val="0"/>
              </a:spcBef>
              <a:spcAft>
                <a:spcPts val="0"/>
              </a:spcAft>
              <a:buClrTx/>
              <a:buSzTx/>
              <a:buFontTx/>
              <a:buNone/>
              <a:tabLst/>
              <a:defRPr/>
            </a:pPr>
            <a:r>
              <a:rPr kumimoji="0" lang="en-US" sz="6999" b="1" i="0" u="none" strike="noStrike" kern="1200" cap="none" spc="209" normalizeH="0" baseline="0" noProof="0" dirty="0">
                <a:ln>
                  <a:noFill/>
                </a:ln>
                <a:solidFill>
                  <a:srgbClr val="113946"/>
                </a:solidFill>
                <a:effectLst/>
                <a:uLnTx/>
                <a:uFillTx/>
                <a:latin typeface="Montserrat Bold"/>
                <a:ea typeface="Montserrat Bold"/>
                <a:cs typeface="Montserrat Bold"/>
                <a:sym typeface="Montserrat Bold"/>
              </a:rPr>
              <a:t>APPEARANCE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262026" y="1348199"/>
            <a:ext cx="16550203" cy="1110658"/>
            <a:chOff x="0" y="0"/>
            <a:chExt cx="4358901" cy="292519"/>
          </a:xfrm>
        </p:grpSpPr>
        <p:sp>
          <p:nvSpPr>
            <p:cNvPr id="3" name="Freeform 3"/>
            <p:cNvSpPr/>
            <p:nvPr/>
          </p:nvSpPr>
          <p:spPr>
            <a:xfrm>
              <a:off x="0" y="0"/>
              <a:ext cx="4358901" cy="292519"/>
            </a:xfrm>
            <a:custGeom>
              <a:avLst/>
              <a:gdLst/>
              <a:ahLst/>
              <a:cxnLst/>
              <a:rect l="l" t="t" r="r" b="b"/>
              <a:pathLst>
                <a:path w="4358901" h="292519">
                  <a:moveTo>
                    <a:pt x="0" y="0"/>
                  </a:moveTo>
                  <a:lnTo>
                    <a:pt x="4358901" y="0"/>
                  </a:lnTo>
                  <a:lnTo>
                    <a:pt x="4358901" y="292519"/>
                  </a:lnTo>
                  <a:lnTo>
                    <a:pt x="0" y="292519"/>
                  </a:lnTo>
                  <a:close/>
                </a:path>
              </a:pathLst>
            </a:custGeom>
            <a:solidFill>
              <a:srgbClr val="E7E1D8"/>
            </a:solidFill>
          </p:spPr>
          <p:txBody>
            <a:bodyPr/>
            <a:lstStyle/>
            <a:p>
              <a:endParaRPr lang="en-US"/>
            </a:p>
          </p:txBody>
        </p:sp>
        <p:sp>
          <p:nvSpPr>
            <p:cNvPr id="4" name="TextBox 4"/>
            <p:cNvSpPr txBox="1"/>
            <p:nvPr/>
          </p:nvSpPr>
          <p:spPr>
            <a:xfrm>
              <a:off x="0" y="-57150"/>
              <a:ext cx="4358901" cy="349669"/>
            </a:xfrm>
            <a:prstGeom prst="rect">
              <a:avLst/>
            </a:prstGeom>
          </p:spPr>
          <p:txBody>
            <a:bodyPr lIns="50800" tIns="50800" rIns="50800" bIns="50800" rtlCol="0" anchor="ctr"/>
            <a:lstStyle/>
            <a:p>
              <a:pPr algn="ctr">
                <a:lnSpc>
                  <a:spcPts val="3547"/>
                </a:lnSpc>
              </a:pPr>
              <a:endParaRPr/>
            </a:p>
          </p:txBody>
        </p:sp>
      </p:grpSp>
      <p:sp>
        <p:nvSpPr>
          <p:cNvPr id="5" name="TextBox 5"/>
          <p:cNvSpPr txBox="1">
            <a:spLocks noGrp="1"/>
          </p:cNvSpPr>
          <p:nvPr>
            <p:ph type="title" idx="4294967295"/>
          </p:nvPr>
        </p:nvSpPr>
        <p:spPr>
          <a:xfrm>
            <a:off x="4264103" y="1800846"/>
            <a:ext cx="12995197" cy="126047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9499"/>
              </a:lnSpc>
              <a:spcBef>
                <a:spcPts val="0"/>
              </a:spcBef>
              <a:spcAft>
                <a:spcPts val="0"/>
              </a:spcAft>
              <a:buClrTx/>
              <a:buSzTx/>
              <a:buFontTx/>
              <a:buNone/>
              <a:tabLst/>
              <a:defRPr/>
            </a:pPr>
            <a:r>
              <a:rPr kumimoji="0" lang="en-US" sz="9499" b="1" i="0" u="none" strike="noStrike" kern="1200" cap="none" spc="284" normalizeH="0" baseline="0" noProof="0" dirty="0">
                <a:ln>
                  <a:noFill/>
                </a:ln>
                <a:solidFill>
                  <a:srgbClr val="113946"/>
                </a:solidFill>
                <a:effectLst/>
                <a:uLnTx/>
                <a:uFillTx/>
                <a:latin typeface="Montserrat Bold"/>
                <a:ea typeface="Montserrat Bold"/>
                <a:cs typeface="Montserrat Bold"/>
                <a:sym typeface="Montserrat Bold"/>
              </a:rPr>
              <a:t>BEHAVIOR</a:t>
            </a:r>
          </a:p>
        </p:txBody>
      </p:sp>
      <p:sp>
        <p:nvSpPr>
          <p:cNvPr id="6" name="TextBox 6"/>
          <p:cNvSpPr txBox="1"/>
          <p:nvPr/>
        </p:nvSpPr>
        <p:spPr>
          <a:xfrm>
            <a:off x="4264103" y="1035462"/>
            <a:ext cx="12363285" cy="730250"/>
          </a:xfrm>
          <a:prstGeom prst="rect">
            <a:avLst/>
          </a:prstGeom>
        </p:spPr>
        <p:txBody>
          <a:bodyPr lIns="0" tIns="0" rIns="0" bIns="0" rtlCol="0" anchor="t">
            <a:spAutoFit/>
          </a:bodyPr>
          <a:lstStyle/>
          <a:p>
            <a:pPr marL="0" lvl="0" indent="0" algn="just">
              <a:lnSpc>
                <a:spcPts val="5499"/>
              </a:lnSpc>
            </a:pPr>
            <a:r>
              <a:rPr lang="en-US" sz="5499" b="1" spc="164">
                <a:solidFill>
                  <a:srgbClr val="113946"/>
                </a:solidFill>
                <a:latin typeface="Montserrat Bold"/>
                <a:ea typeface="Montserrat Bold"/>
                <a:cs typeface="Montserrat Bold"/>
                <a:sym typeface="Montserrat Bold"/>
              </a:rPr>
              <a:t>PROFESSIONAL PRESENCE:</a:t>
            </a:r>
          </a:p>
        </p:txBody>
      </p:sp>
      <p:grpSp>
        <p:nvGrpSpPr>
          <p:cNvPr id="7" name="Group 7">
            <a:extLst>
              <a:ext uri="{C183D7F6-B498-43B3-948B-1728B52AA6E4}">
                <adec:decorative xmlns:adec="http://schemas.microsoft.com/office/drawing/2017/decorative" val="1"/>
              </a:ext>
            </a:extLst>
          </p:cNvPr>
          <p:cNvGrpSpPr/>
          <p:nvPr/>
        </p:nvGrpSpPr>
        <p:grpSpPr>
          <a:xfrm>
            <a:off x="1219790" y="777325"/>
            <a:ext cx="2252407" cy="2252407"/>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a:ln w="76200" cap="sq">
              <a:solidFill>
                <a:srgbClr val="FFFFFF"/>
              </a:solidFill>
              <a:prstDash val="solid"/>
              <a:miter/>
            </a:ln>
          </p:spPr>
          <p:txBody>
            <a:bodyPr/>
            <a:lstStyle/>
            <a:p>
              <a:endParaRPr lang="en-US"/>
            </a:p>
          </p:txBody>
        </p:sp>
        <p:sp>
          <p:nvSpPr>
            <p:cNvPr id="9" name="TextBox 9"/>
            <p:cNvSpPr txBox="1"/>
            <p:nvPr/>
          </p:nvSpPr>
          <p:spPr>
            <a:xfrm>
              <a:off x="76200" y="-76200"/>
              <a:ext cx="660400" cy="812800"/>
            </a:xfrm>
            <a:prstGeom prst="rect">
              <a:avLst/>
            </a:prstGeom>
          </p:spPr>
          <p:txBody>
            <a:bodyPr lIns="50800" tIns="50800" rIns="50800" bIns="50800" rtlCol="0" anchor="ctr"/>
            <a:lstStyle/>
            <a:p>
              <a:pPr algn="ctr">
                <a:lnSpc>
                  <a:spcPts val="11200"/>
                </a:lnSpc>
              </a:pPr>
              <a:r>
                <a:rPr lang="en-US" sz="8000" b="1">
                  <a:solidFill>
                    <a:srgbClr val="FFFFFF"/>
                  </a:solidFill>
                  <a:latin typeface="Montserrat Bold"/>
                  <a:ea typeface="Montserrat Bold"/>
                  <a:cs typeface="Montserrat Bold"/>
                  <a:sym typeface="Montserrat Bold"/>
                </a:rPr>
                <a:t>2</a:t>
              </a:r>
            </a:p>
          </p:txBody>
        </p:sp>
      </p:grpSp>
      <p:sp>
        <p:nvSpPr>
          <p:cNvPr id="10" name="TextBox 10"/>
          <p:cNvSpPr txBox="1"/>
          <p:nvPr/>
        </p:nvSpPr>
        <p:spPr>
          <a:xfrm>
            <a:off x="2262026" y="3952732"/>
            <a:ext cx="13696337" cy="1651221"/>
          </a:xfrm>
          <a:prstGeom prst="rect">
            <a:avLst/>
          </a:prstGeom>
        </p:spPr>
        <p:txBody>
          <a:bodyPr lIns="0" tIns="0" rIns="0" bIns="0" rtlCol="0" anchor="t">
            <a:spAutoFit/>
          </a:bodyPr>
          <a:lstStyle/>
          <a:p>
            <a:pPr marL="906780" lvl="1" indent="-453390" algn="l">
              <a:lnSpc>
                <a:spcPts val="6720"/>
              </a:lnSpc>
              <a:buFont typeface="Arial"/>
              <a:buChar char="•"/>
            </a:pPr>
            <a:r>
              <a:rPr lang="en-US" sz="4200" b="1" spc="420" dirty="0">
                <a:solidFill>
                  <a:srgbClr val="000000"/>
                </a:solidFill>
                <a:latin typeface="Arial MT Pro Bold"/>
                <a:ea typeface="Arial MT Pro Bold"/>
                <a:cs typeface="Arial MT Pro Bold"/>
                <a:sym typeface="Arial MT Pro Bold"/>
              </a:rPr>
              <a:t>What you are doing</a:t>
            </a:r>
            <a:r>
              <a:rPr lang="en-US" sz="4200" spc="420" dirty="0">
                <a:solidFill>
                  <a:srgbClr val="000000"/>
                </a:solidFill>
                <a:latin typeface="Arial MT Pro"/>
                <a:ea typeface="Arial MT Pro"/>
                <a:cs typeface="Arial MT Pro"/>
                <a:sym typeface="Arial MT Pro"/>
              </a:rPr>
              <a:t> when others encounter you.</a:t>
            </a:r>
          </a:p>
        </p:txBody>
      </p:sp>
      <p:sp>
        <p:nvSpPr>
          <p:cNvPr id="11" name="TextBox 11"/>
          <p:cNvSpPr txBox="1"/>
          <p:nvPr/>
        </p:nvSpPr>
        <p:spPr>
          <a:xfrm>
            <a:off x="2262026" y="6223389"/>
            <a:ext cx="13696337" cy="2577465"/>
          </a:xfrm>
          <a:prstGeom prst="rect">
            <a:avLst/>
          </a:prstGeom>
        </p:spPr>
        <p:txBody>
          <a:bodyPr lIns="0" tIns="0" rIns="0" bIns="0" rtlCol="0" anchor="t">
            <a:spAutoFit/>
          </a:bodyPr>
          <a:lstStyle/>
          <a:p>
            <a:pPr marL="906780" lvl="1" indent="-453390" algn="l">
              <a:lnSpc>
                <a:spcPts val="6720"/>
              </a:lnSpc>
              <a:buFont typeface="Arial"/>
              <a:buChar char="•"/>
            </a:pPr>
            <a:r>
              <a:rPr lang="en-US" sz="4200" b="1" spc="420">
                <a:solidFill>
                  <a:srgbClr val="000000"/>
                </a:solidFill>
                <a:latin typeface="Arial MT Pro Bold"/>
                <a:ea typeface="Arial MT Pro Bold"/>
                <a:cs typeface="Arial MT Pro Bold"/>
                <a:sym typeface="Arial MT Pro Bold"/>
              </a:rPr>
              <a:t>Active</a:t>
            </a:r>
            <a:r>
              <a:rPr lang="en-US" sz="4200" spc="420">
                <a:solidFill>
                  <a:srgbClr val="000000"/>
                </a:solidFill>
                <a:latin typeface="Arial MT Pro"/>
                <a:ea typeface="Arial MT Pro"/>
                <a:cs typeface="Arial MT Pro"/>
                <a:sym typeface="Arial MT Pro"/>
              </a:rPr>
              <a:t> cues that influence approachability, accessibility, professionalism, and readiness.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262026" y="1348199"/>
            <a:ext cx="16550203" cy="1110658"/>
            <a:chOff x="0" y="0"/>
            <a:chExt cx="4358901" cy="292519"/>
          </a:xfrm>
        </p:grpSpPr>
        <p:sp>
          <p:nvSpPr>
            <p:cNvPr id="3" name="Freeform 3"/>
            <p:cNvSpPr/>
            <p:nvPr/>
          </p:nvSpPr>
          <p:spPr>
            <a:xfrm>
              <a:off x="0" y="0"/>
              <a:ext cx="4358901" cy="292519"/>
            </a:xfrm>
            <a:custGeom>
              <a:avLst/>
              <a:gdLst/>
              <a:ahLst/>
              <a:cxnLst/>
              <a:rect l="l" t="t" r="r" b="b"/>
              <a:pathLst>
                <a:path w="4358901" h="292519">
                  <a:moveTo>
                    <a:pt x="0" y="0"/>
                  </a:moveTo>
                  <a:lnTo>
                    <a:pt x="4358901" y="0"/>
                  </a:lnTo>
                  <a:lnTo>
                    <a:pt x="4358901" y="292519"/>
                  </a:lnTo>
                  <a:lnTo>
                    <a:pt x="0" y="292519"/>
                  </a:lnTo>
                  <a:close/>
                </a:path>
              </a:pathLst>
            </a:custGeom>
            <a:solidFill>
              <a:srgbClr val="E7E1D8"/>
            </a:solidFill>
          </p:spPr>
          <p:txBody>
            <a:bodyPr/>
            <a:lstStyle/>
            <a:p>
              <a:endParaRPr lang="en-US"/>
            </a:p>
          </p:txBody>
        </p:sp>
        <p:sp>
          <p:nvSpPr>
            <p:cNvPr id="4" name="TextBox 4"/>
            <p:cNvSpPr txBox="1"/>
            <p:nvPr/>
          </p:nvSpPr>
          <p:spPr>
            <a:xfrm>
              <a:off x="0" y="-57150"/>
              <a:ext cx="4358901" cy="349669"/>
            </a:xfrm>
            <a:prstGeom prst="rect">
              <a:avLst/>
            </a:prstGeom>
          </p:spPr>
          <p:txBody>
            <a:bodyPr lIns="50800" tIns="50800" rIns="50800" bIns="50800" rtlCol="0" anchor="ctr"/>
            <a:lstStyle/>
            <a:p>
              <a:pPr algn="ctr">
                <a:lnSpc>
                  <a:spcPts val="3547"/>
                </a:lnSpc>
              </a:pPr>
              <a:endParaRPr/>
            </a:p>
          </p:txBody>
        </p:sp>
      </p:grpSp>
      <p:grpSp>
        <p:nvGrpSpPr>
          <p:cNvPr id="5" name="Group 5">
            <a:extLst>
              <a:ext uri="{C183D7F6-B498-43B3-948B-1728B52AA6E4}">
                <adec:decorative xmlns:adec="http://schemas.microsoft.com/office/drawing/2017/decorative" val="1"/>
              </a:ext>
            </a:extLst>
          </p:cNvPr>
          <p:cNvGrpSpPr/>
          <p:nvPr/>
        </p:nvGrpSpPr>
        <p:grpSpPr>
          <a:xfrm>
            <a:off x="1219790" y="777325"/>
            <a:ext cx="2252407" cy="225240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a:ln w="76200" cap="sq">
              <a:solidFill>
                <a:srgbClr val="FFFFFF"/>
              </a:solidFill>
              <a:prstDash val="solid"/>
              <a:miter/>
            </a:ln>
          </p:spPr>
          <p:txBody>
            <a:bodyPr/>
            <a:lstStyle/>
            <a:p>
              <a:endParaRPr lang="en-US"/>
            </a:p>
          </p:txBody>
        </p:sp>
        <p:sp>
          <p:nvSpPr>
            <p:cNvPr id="7" name="TextBox 7"/>
            <p:cNvSpPr txBox="1"/>
            <p:nvPr/>
          </p:nvSpPr>
          <p:spPr>
            <a:xfrm>
              <a:off x="76200" y="-76200"/>
              <a:ext cx="660400" cy="812800"/>
            </a:xfrm>
            <a:prstGeom prst="rect">
              <a:avLst/>
            </a:prstGeom>
          </p:spPr>
          <p:txBody>
            <a:bodyPr lIns="50800" tIns="50800" rIns="50800" bIns="50800" rtlCol="0" anchor="ctr"/>
            <a:lstStyle/>
            <a:p>
              <a:pPr algn="ctr">
                <a:lnSpc>
                  <a:spcPts val="11200"/>
                </a:lnSpc>
              </a:pPr>
              <a:r>
                <a:rPr lang="en-US" sz="8000" b="1">
                  <a:solidFill>
                    <a:srgbClr val="FFFFFF"/>
                  </a:solidFill>
                  <a:latin typeface="Montserrat Bold"/>
                  <a:ea typeface="Montserrat Bold"/>
                  <a:cs typeface="Montserrat Bold"/>
                  <a:sym typeface="Montserrat Bold"/>
                </a:rPr>
                <a:t>2</a:t>
              </a:r>
            </a:p>
          </p:txBody>
        </p:sp>
      </p:grpSp>
      <p:sp>
        <p:nvSpPr>
          <p:cNvPr id="8" name="TextBox 8"/>
          <p:cNvSpPr txBox="1">
            <a:spLocks noGrp="1"/>
          </p:cNvSpPr>
          <p:nvPr>
            <p:ph type="title" idx="4294967295"/>
          </p:nvPr>
        </p:nvSpPr>
        <p:spPr>
          <a:xfrm>
            <a:off x="4264103" y="1800846"/>
            <a:ext cx="9917975" cy="126047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0" eaLnBrk="1" fontAlgn="auto" latinLnBrk="0" hangingPunct="1">
              <a:lnSpc>
                <a:spcPts val="9499"/>
              </a:lnSpc>
              <a:spcBef>
                <a:spcPts val="0"/>
              </a:spcBef>
              <a:spcAft>
                <a:spcPts val="0"/>
              </a:spcAft>
              <a:buClrTx/>
              <a:buSzTx/>
              <a:buFontTx/>
              <a:buNone/>
              <a:tabLst/>
              <a:defRPr/>
            </a:pPr>
            <a:r>
              <a:rPr kumimoji="0" lang="en-US" sz="9499" b="1" i="0" u="none" strike="noStrike" kern="1200" cap="none" spc="284" normalizeH="0" baseline="0" noProof="0" dirty="0">
                <a:ln>
                  <a:noFill/>
                </a:ln>
                <a:solidFill>
                  <a:srgbClr val="113946"/>
                </a:solidFill>
                <a:effectLst/>
                <a:uLnTx/>
                <a:uFillTx/>
                <a:latin typeface="Montserrat Bold"/>
                <a:ea typeface="Montserrat Bold"/>
                <a:cs typeface="Montserrat Bold"/>
                <a:sym typeface="Montserrat Bold"/>
              </a:rPr>
              <a:t>BEHAVIOR</a:t>
            </a:r>
          </a:p>
        </p:txBody>
      </p:sp>
      <p:sp>
        <p:nvSpPr>
          <p:cNvPr id="9" name="TextBox 9"/>
          <p:cNvSpPr txBox="1"/>
          <p:nvPr/>
        </p:nvSpPr>
        <p:spPr>
          <a:xfrm>
            <a:off x="4264103" y="1064037"/>
            <a:ext cx="14023897" cy="636270"/>
          </a:xfrm>
          <a:prstGeom prst="rect">
            <a:avLst/>
          </a:prstGeom>
        </p:spPr>
        <p:txBody>
          <a:bodyPr lIns="0" tIns="0" rIns="0" bIns="0" rtlCol="0" anchor="t">
            <a:spAutoFit/>
          </a:bodyPr>
          <a:lstStyle/>
          <a:p>
            <a:pPr marL="0" lvl="0" indent="0" algn="just">
              <a:lnSpc>
                <a:spcPts val="4800"/>
              </a:lnSpc>
            </a:pPr>
            <a:r>
              <a:rPr lang="en-US" sz="4800" b="1" spc="144">
                <a:solidFill>
                  <a:srgbClr val="113946"/>
                </a:solidFill>
                <a:latin typeface="Montserrat Bold"/>
                <a:ea typeface="Montserrat Bold"/>
                <a:cs typeface="Montserrat Bold"/>
                <a:sym typeface="Montserrat Bold"/>
              </a:rPr>
              <a:t>HIGH-IMPACT LOW-INFO FACTORS</a:t>
            </a:r>
          </a:p>
        </p:txBody>
      </p:sp>
      <p:sp>
        <p:nvSpPr>
          <p:cNvPr id="10" name="TextBox 10"/>
          <p:cNvSpPr txBox="1"/>
          <p:nvPr/>
        </p:nvSpPr>
        <p:spPr>
          <a:xfrm>
            <a:off x="1028700" y="4533976"/>
            <a:ext cx="16032036" cy="2947035"/>
          </a:xfrm>
          <a:prstGeom prst="rect">
            <a:avLst/>
          </a:prstGeom>
        </p:spPr>
        <p:txBody>
          <a:bodyPr lIns="0" tIns="0" rIns="0" bIns="0" rtlCol="0" anchor="t">
            <a:spAutoFit/>
          </a:bodyPr>
          <a:lstStyle/>
          <a:p>
            <a:pPr marL="1036320" lvl="1" indent="-518160" algn="l">
              <a:lnSpc>
                <a:spcPts val="7680"/>
              </a:lnSpc>
              <a:buFont typeface="Arial"/>
              <a:buChar char="•"/>
            </a:pPr>
            <a:r>
              <a:rPr lang="en-US" sz="4800" b="1" spc="480">
                <a:solidFill>
                  <a:srgbClr val="000000"/>
                </a:solidFill>
                <a:latin typeface="Arial MT Pro Bold"/>
                <a:ea typeface="Arial MT Pro Bold"/>
                <a:cs typeface="Arial MT Pro Bold"/>
                <a:sym typeface="Arial MT Pro Bold"/>
              </a:rPr>
              <a:t>Attention </a:t>
            </a:r>
            <a:r>
              <a:rPr lang="en-US" sz="4800" spc="480">
                <a:solidFill>
                  <a:srgbClr val="000000"/>
                </a:solidFill>
                <a:latin typeface="Arial MT Pro"/>
                <a:ea typeface="Arial MT Pro"/>
                <a:cs typeface="Arial MT Pro"/>
                <a:sym typeface="Arial MT Pro"/>
              </a:rPr>
              <a:t>to responsibilities &amp; surroundings.</a:t>
            </a:r>
          </a:p>
          <a:p>
            <a:pPr marL="1036320" lvl="1" indent="-518160" algn="l">
              <a:lnSpc>
                <a:spcPts val="7680"/>
              </a:lnSpc>
              <a:buFont typeface="Arial"/>
              <a:buChar char="•"/>
            </a:pPr>
            <a:r>
              <a:rPr lang="en-US" sz="4800" b="1" spc="480">
                <a:solidFill>
                  <a:srgbClr val="000000"/>
                </a:solidFill>
                <a:latin typeface="Arial MT Pro Bold"/>
                <a:ea typeface="Arial MT Pro Bold"/>
                <a:cs typeface="Arial MT Pro Bold"/>
                <a:sym typeface="Arial MT Pro Bold"/>
              </a:rPr>
              <a:t>Engagement </a:t>
            </a:r>
            <a:r>
              <a:rPr lang="en-US" sz="4800" spc="480">
                <a:solidFill>
                  <a:srgbClr val="000000"/>
                </a:solidFill>
                <a:latin typeface="Arial MT Pro"/>
                <a:ea typeface="Arial MT Pro"/>
                <a:cs typeface="Arial MT Pro"/>
                <a:sym typeface="Arial MT Pro"/>
              </a:rPr>
              <a:t>with work, tasks, &amp; people.</a:t>
            </a:r>
          </a:p>
          <a:p>
            <a:pPr marL="1036320" lvl="1" indent="-518160" algn="l">
              <a:lnSpc>
                <a:spcPts val="7680"/>
              </a:lnSpc>
              <a:buFont typeface="Arial"/>
              <a:buChar char="•"/>
            </a:pPr>
            <a:r>
              <a:rPr lang="en-US" sz="4800" b="1" spc="480">
                <a:solidFill>
                  <a:srgbClr val="000000"/>
                </a:solidFill>
                <a:latin typeface="Arial MT Pro Bold"/>
                <a:ea typeface="Arial MT Pro Bold"/>
                <a:cs typeface="Arial MT Pro Bold"/>
                <a:sym typeface="Arial MT Pro Bold"/>
              </a:rPr>
              <a:t>Reacting </a:t>
            </a:r>
            <a:r>
              <a:rPr lang="en-US" sz="4800" spc="480">
                <a:solidFill>
                  <a:srgbClr val="000000"/>
                </a:solidFill>
                <a:latin typeface="Arial MT Pro"/>
                <a:ea typeface="Arial MT Pro"/>
                <a:cs typeface="Arial MT Pro"/>
                <a:sym typeface="Arial MT Pro"/>
              </a:rPr>
              <a:t>to people &amp; situations.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9726919" y="609886"/>
            <a:ext cx="9259524" cy="9067229"/>
            <a:chOff x="0" y="0"/>
            <a:chExt cx="2438722" cy="2388077"/>
          </a:xfrm>
        </p:grpSpPr>
        <p:sp>
          <p:nvSpPr>
            <p:cNvPr id="3" name="Freeform 3"/>
            <p:cNvSpPr/>
            <p:nvPr/>
          </p:nvSpPr>
          <p:spPr>
            <a:xfrm>
              <a:off x="0" y="0"/>
              <a:ext cx="2438722" cy="2388077"/>
            </a:xfrm>
            <a:custGeom>
              <a:avLst/>
              <a:gdLst/>
              <a:ahLst/>
              <a:cxnLst/>
              <a:rect l="l" t="t" r="r" b="b"/>
              <a:pathLst>
                <a:path w="2438722" h="2388077">
                  <a:moveTo>
                    <a:pt x="25083" y="0"/>
                  </a:moveTo>
                  <a:lnTo>
                    <a:pt x="2413639" y="0"/>
                  </a:lnTo>
                  <a:cubicBezTo>
                    <a:pt x="2420292" y="0"/>
                    <a:pt x="2426672" y="2643"/>
                    <a:pt x="2431376" y="7347"/>
                  </a:cubicBezTo>
                  <a:cubicBezTo>
                    <a:pt x="2436080" y="12051"/>
                    <a:pt x="2438722" y="18431"/>
                    <a:pt x="2438722" y="25083"/>
                  </a:cubicBezTo>
                  <a:lnTo>
                    <a:pt x="2438722" y="2362994"/>
                  </a:lnTo>
                  <a:cubicBezTo>
                    <a:pt x="2438722" y="2376847"/>
                    <a:pt x="2427492" y="2388077"/>
                    <a:pt x="2413639" y="2388077"/>
                  </a:cubicBezTo>
                  <a:lnTo>
                    <a:pt x="25083" y="2388077"/>
                  </a:lnTo>
                  <a:cubicBezTo>
                    <a:pt x="11230" y="2388077"/>
                    <a:pt x="0" y="2376847"/>
                    <a:pt x="0" y="2362994"/>
                  </a:cubicBezTo>
                  <a:lnTo>
                    <a:pt x="0" y="25083"/>
                  </a:lnTo>
                  <a:cubicBezTo>
                    <a:pt x="0" y="11230"/>
                    <a:pt x="11230" y="0"/>
                    <a:pt x="25083" y="0"/>
                  </a:cubicBezTo>
                  <a:close/>
                </a:path>
              </a:pathLst>
            </a:custGeom>
            <a:solidFill>
              <a:srgbClr val="113946"/>
            </a:solidFill>
          </p:spPr>
          <p:txBody>
            <a:bodyPr/>
            <a:lstStyle/>
            <a:p>
              <a:endParaRPr lang="en-US"/>
            </a:p>
          </p:txBody>
        </p:sp>
        <p:sp>
          <p:nvSpPr>
            <p:cNvPr id="4" name="TextBox 4"/>
            <p:cNvSpPr txBox="1"/>
            <p:nvPr/>
          </p:nvSpPr>
          <p:spPr>
            <a:xfrm>
              <a:off x="0" y="-57150"/>
              <a:ext cx="2438722" cy="2445227"/>
            </a:xfrm>
            <a:prstGeom prst="rect">
              <a:avLst/>
            </a:prstGeom>
          </p:spPr>
          <p:txBody>
            <a:bodyPr lIns="50800" tIns="50800" rIns="50800" bIns="50800" rtlCol="0" anchor="ctr"/>
            <a:lstStyle/>
            <a:p>
              <a:pPr algn="ctr">
                <a:lnSpc>
                  <a:spcPts val="3547"/>
                </a:lnSpc>
              </a:pPr>
              <a:endParaRPr/>
            </a:p>
          </p:txBody>
        </p:sp>
      </p:grpSp>
      <p:grpSp>
        <p:nvGrpSpPr>
          <p:cNvPr id="5" name="Group 5">
            <a:extLst>
              <a:ext uri="{C183D7F6-B498-43B3-948B-1728B52AA6E4}">
                <adec:decorative xmlns:adec="http://schemas.microsoft.com/office/drawing/2017/decorative" val="1"/>
              </a:ext>
            </a:extLst>
          </p:cNvPr>
          <p:cNvGrpSpPr/>
          <p:nvPr/>
        </p:nvGrpSpPr>
        <p:grpSpPr>
          <a:xfrm>
            <a:off x="9172549" y="902651"/>
            <a:ext cx="1108738" cy="920570"/>
            <a:chOff x="0" y="0"/>
            <a:chExt cx="419100" cy="347973"/>
          </a:xfrm>
        </p:grpSpPr>
        <p:sp>
          <p:nvSpPr>
            <p:cNvPr id="6" name="Freeform 6"/>
            <p:cNvSpPr/>
            <p:nvPr/>
          </p:nvSpPr>
          <p:spPr>
            <a:xfrm>
              <a:off x="0" y="0"/>
              <a:ext cx="419100" cy="347973"/>
            </a:xfrm>
            <a:custGeom>
              <a:avLst/>
              <a:gdLst/>
              <a:ahLst/>
              <a:cxnLst/>
              <a:rect l="l" t="t" r="r" b="b"/>
              <a:pathLst>
                <a:path w="419100" h="347973">
                  <a:moveTo>
                    <a:pt x="173986" y="0"/>
                  </a:moveTo>
                  <a:lnTo>
                    <a:pt x="245113" y="0"/>
                  </a:lnTo>
                  <a:cubicBezTo>
                    <a:pt x="291257" y="0"/>
                    <a:pt x="335511" y="18331"/>
                    <a:pt x="368140" y="50959"/>
                  </a:cubicBezTo>
                  <a:cubicBezTo>
                    <a:pt x="400769" y="83588"/>
                    <a:pt x="419100" y="127842"/>
                    <a:pt x="419100" y="173986"/>
                  </a:cubicBezTo>
                  <a:lnTo>
                    <a:pt x="419100" y="173986"/>
                  </a:lnTo>
                  <a:cubicBezTo>
                    <a:pt x="419100" y="220130"/>
                    <a:pt x="400769" y="264384"/>
                    <a:pt x="368140" y="297013"/>
                  </a:cubicBezTo>
                  <a:cubicBezTo>
                    <a:pt x="335511" y="329642"/>
                    <a:pt x="291257" y="347973"/>
                    <a:pt x="245113" y="347973"/>
                  </a:cubicBezTo>
                  <a:lnTo>
                    <a:pt x="173986" y="347973"/>
                  </a:lnTo>
                  <a:cubicBezTo>
                    <a:pt x="127842" y="347973"/>
                    <a:pt x="83588" y="329642"/>
                    <a:pt x="50959" y="297013"/>
                  </a:cubicBezTo>
                  <a:cubicBezTo>
                    <a:pt x="18331" y="264384"/>
                    <a:pt x="0" y="220130"/>
                    <a:pt x="0" y="173986"/>
                  </a:cubicBezTo>
                  <a:lnTo>
                    <a:pt x="0" y="173986"/>
                  </a:lnTo>
                  <a:cubicBezTo>
                    <a:pt x="0" y="127842"/>
                    <a:pt x="18331" y="83588"/>
                    <a:pt x="50959" y="50959"/>
                  </a:cubicBezTo>
                  <a:cubicBezTo>
                    <a:pt x="83588" y="18331"/>
                    <a:pt x="127842" y="0"/>
                    <a:pt x="173986" y="0"/>
                  </a:cubicBezTo>
                  <a:close/>
                </a:path>
              </a:pathLst>
            </a:custGeom>
            <a:solidFill>
              <a:srgbClr val="BCA37F"/>
            </a:solidFill>
          </p:spPr>
          <p:txBody>
            <a:bodyPr/>
            <a:lstStyle/>
            <a:p>
              <a:endParaRPr lang="en-US"/>
            </a:p>
          </p:txBody>
        </p:sp>
        <p:sp>
          <p:nvSpPr>
            <p:cNvPr id="7" name="TextBox 7"/>
            <p:cNvSpPr txBox="1"/>
            <p:nvPr/>
          </p:nvSpPr>
          <p:spPr>
            <a:xfrm>
              <a:off x="0" y="-57150"/>
              <a:ext cx="419100" cy="405123"/>
            </a:xfrm>
            <a:prstGeom prst="rect">
              <a:avLst/>
            </a:prstGeom>
          </p:spPr>
          <p:txBody>
            <a:bodyPr lIns="50800" tIns="50800" rIns="50800" bIns="50800" rtlCol="0" anchor="ctr"/>
            <a:lstStyle/>
            <a:p>
              <a:pPr algn="ctr">
                <a:lnSpc>
                  <a:spcPts val="3547"/>
                </a:lnSpc>
              </a:pPr>
              <a:endParaRPr/>
            </a:p>
          </p:txBody>
        </p:sp>
      </p:grpSp>
      <p:grpSp>
        <p:nvGrpSpPr>
          <p:cNvPr id="8" name="Group 8">
            <a:extLst>
              <a:ext uri="{C183D7F6-B498-43B3-948B-1728B52AA6E4}">
                <adec:decorative xmlns:adec="http://schemas.microsoft.com/office/drawing/2017/decorative" val="1"/>
              </a:ext>
            </a:extLst>
          </p:cNvPr>
          <p:cNvGrpSpPr/>
          <p:nvPr/>
        </p:nvGrpSpPr>
        <p:grpSpPr>
          <a:xfrm>
            <a:off x="9172549" y="3710304"/>
            <a:ext cx="1108738" cy="920570"/>
            <a:chOff x="0" y="0"/>
            <a:chExt cx="419100" cy="347973"/>
          </a:xfrm>
        </p:grpSpPr>
        <p:sp>
          <p:nvSpPr>
            <p:cNvPr id="9" name="Freeform 9"/>
            <p:cNvSpPr/>
            <p:nvPr/>
          </p:nvSpPr>
          <p:spPr>
            <a:xfrm>
              <a:off x="0" y="0"/>
              <a:ext cx="419100" cy="347973"/>
            </a:xfrm>
            <a:custGeom>
              <a:avLst/>
              <a:gdLst/>
              <a:ahLst/>
              <a:cxnLst/>
              <a:rect l="l" t="t" r="r" b="b"/>
              <a:pathLst>
                <a:path w="419100" h="347973">
                  <a:moveTo>
                    <a:pt x="173986" y="0"/>
                  </a:moveTo>
                  <a:lnTo>
                    <a:pt x="245113" y="0"/>
                  </a:lnTo>
                  <a:cubicBezTo>
                    <a:pt x="291257" y="0"/>
                    <a:pt x="335511" y="18331"/>
                    <a:pt x="368140" y="50959"/>
                  </a:cubicBezTo>
                  <a:cubicBezTo>
                    <a:pt x="400769" y="83588"/>
                    <a:pt x="419100" y="127842"/>
                    <a:pt x="419100" y="173986"/>
                  </a:cubicBezTo>
                  <a:lnTo>
                    <a:pt x="419100" y="173986"/>
                  </a:lnTo>
                  <a:cubicBezTo>
                    <a:pt x="419100" y="220130"/>
                    <a:pt x="400769" y="264384"/>
                    <a:pt x="368140" y="297013"/>
                  </a:cubicBezTo>
                  <a:cubicBezTo>
                    <a:pt x="335511" y="329642"/>
                    <a:pt x="291257" y="347973"/>
                    <a:pt x="245113" y="347973"/>
                  </a:cubicBezTo>
                  <a:lnTo>
                    <a:pt x="173986" y="347973"/>
                  </a:lnTo>
                  <a:cubicBezTo>
                    <a:pt x="127842" y="347973"/>
                    <a:pt x="83588" y="329642"/>
                    <a:pt x="50959" y="297013"/>
                  </a:cubicBezTo>
                  <a:cubicBezTo>
                    <a:pt x="18331" y="264384"/>
                    <a:pt x="0" y="220130"/>
                    <a:pt x="0" y="173986"/>
                  </a:cubicBezTo>
                  <a:lnTo>
                    <a:pt x="0" y="173986"/>
                  </a:lnTo>
                  <a:cubicBezTo>
                    <a:pt x="0" y="127842"/>
                    <a:pt x="18331" y="83588"/>
                    <a:pt x="50959" y="50959"/>
                  </a:cubicBezTo>
                  <a:cubicBezTo>
                    <a:pt x="83588" y="18331"/>
                    <a:pt x="127842" y="0"/>
                    <a:pt x="173986" y="0"/>
                  </a:cubicBezTo>
                  <a:close/>
                </a:path>
              </a:pathLst>
            </a:custGeom>
            <a:solidFill>
              <a:srgbClr val="BCA37F"/>
            </a:solidFill>
          </p:spPr>
          <p:txBody>
            <a:bodyPr/>
            <a:lstStyle/>
            <a:p>
              <a:endParaRPr lang="en-US"/>
            </a:p>
          </p:txBody>
        </p:sp>
        <p:sp>
          <p:nvSpPr>
            <p:cNvPr id="10" name="TextBox 10"/>
            <p:cNvSpPr txBox="1"/>
            <p:nvPr/>
          </p:nvSpPr>
          <p:spPr>
            <a:xfrm>
              <a:off x="0" y="-57150"/>
              <a:ext cx="419100" cy="405123"/>
            </a:xfrm>
            <a:prstGeom prst="rect">
              <a:avLst/>
            </a:prstGeom>
          </p:spPr>
          <p:txBody>
            <a:bodyPr lIns="50800" tIns="50800" rIns="50800" bIns="50800" rtlCol="0" anchor="ctr"/>
            <a:lstStyle/>
            <a:p>
              <a:pPr algn="ctr">
                <a:lnSpc>
                  <a:spcPts val="3547"/>
                </a:lnSpc>
              </a:pPr>
              <a:endParaRPr/>
            </a:p>
          </p:txBody>
        </p:sp>
      </p:grpSp>
      <p:grpSp>
        <p:nvGrpSpPr>
          <p:cNvPr id="11" name="Group 11">
            <a:extLst>
              <a:ext uri="{C183D7F6-B498-43B3-948B-1728B52AA6E4}">
                <adec:decorative xmlns:adec="http://schemas.microsoft.com/office/drawing/2017/decorative" val="1"/>
              </a:ext>
            </a:extLst>
          </p:cNvPr>
          <p:cNvGrpSpPr/>
          <p:nvPr/>
        </p:nvGrpSpPr>
        <p:grpSpPr>
          <a:xfrm>
            <a:off x="9172549" y="6516824"/>
            <a:ext cx="1108738" cy="920570"/>
            <a:chOff x="0" y="0"/>
            <a:chExt cx="419100" cy="347973"/>
          </a:xfrm>
        </p:grpSpPr>
        <p:sp>
          <p:nvSpPr>
            <p:cNvPr id="12" name="Freeform 12"/>
            <p:cNvSpPr/>
            <p:nvPr/>
          </p:nvSpPr>
          <p:spPr>
            <a:xfrm>
              <a:off x="0" y="0"/>
              <a:ext cx="419100" cy="347973"/>
            </a:xfrm>
            <a:custGeom>
              <a:avLst/>
              <a:gdLst/>
              <a:ahLst/>
              <a:cxnLst/>
              <a:rect l="l" t="t" r="r" b="b"/>
              <a:pathLst>
                <a:path w="419100" h="347973">
                  <a:moveTo>
                    <a:pt x="173986" y="0"/>
                  </a:moveTo>
                  <a:lnTo>
                    <a:pt x="245113" y="0"/>
                  </a:lnTo>
                  <a:cubicBezTo>
                    <a:pt x="291257" y="0"/>
                    <a:pt x="335511" y="18331"/>
                    <a:pt x="368140" y="50959"/>
                  </a:cubicBezTo>
                  <a:cubicBezTo>
                    <a:pt x="400769" y="83588"/>
                    <a:pt x="419100" y="127842"/>
                    <a:pt x="419100" y="173986"/>
                  </a:cubicBezTo>
                  <a:lnTo>
                    <a:pt x="419100" y="173986"/>
                  </a:lnTo>
                  <a:cubicBezTo>
                    <a:pt x="419100" y="220130"/>
                    <a:pt x="400769" y="264384"/>
                    <a:pt x="368140" y="297013"/>
                  </a:cubicBezTo>
                  <a:cubicBezTo>
                    <a:pt x="335511" y="329642"/>
                    <a:pt x="291257" y="347973"/>
                    <a:pt x="245113" y="347973"/>
                  </a:cubicBezTo>
                  <a:lnTo>
                    <a:pt x="173986" y="347973"/>
                  </a:lnTo>
                  <a:cubicBezTo>
                    <a:pt x="127842" y="347973"/>
                    <a:pt x="83588" y="329642"/>
                    <a:pt x="50959" y="297013"/>
                  </a:cubicBezTo>
                  <a:cubicBezTo>
                    <a:pt x="18331" y="264384"/>
                    <a:pt x="0" y="220130"/>
                    <a:pt x="0" y="173986"/>
                  </a:cubicBezTo>
                  <a:lnTo>
                    <a:pt x="0" y="173986"/>
                  </a:lnTo>
                  <a:cubicBezTo>
                    <a:pt x="0" y="127842"/>
                    <a:pt x="18331" y="83588"/>
                    <a:pt x="50959" y="50959"/>
                  </a:cubicBezTo>
                  <a:cubicBezTo>
                    <a:pt x="83588" y="18331"/>
                    <a:pt x="127842" y="0"/>
                    <a:pt x="173986" y="0"/>
                  </a:cubicBezTo>
                  <a:close/>
                </a:path>
              </a:pathLst>
            </a:custGeom>
            <a:solidFill>
              <a:srgbClr val="BCA37F"/>
            </a:solidFill>
          </p:spPr>
          <p:txBody>
            <a:bodyPr/>
            <a:lstStyle/>
            <a:p>
              <a:endParaRPr lang="en-US"/>
            </a:p>
          </p:txBody>
        </p:sp>
        <p:sp>
          <p:nvSpPr>
            <p:cNvPr id="13" name="TextBox 13"/>
            <p:cNvSpPr txBox="1"/>
            <p:nvPr/>
          </p:nvSpPr>
          <p:spPr>
            <a:xfrm>
              <a:off x="0" y="-57150"/>
              <a:ext cx="419100" cy="405123"/>
            </a:xfrm>
            <a:prstGeom prst="rect">
              <a:avLst/>
            </a:prstGeom>
          </p:spPr>
          <p:txBody>
            <a:bodyPr lIns="50800" tIns="50800" rIns="50800" bIns="50800" rtlCol="0" anchor="ctr"/>
            <a:lstStyle/>
            <a:p>
              <a:pPr algn="ctr">
                <a:lnSpc>
                  <a:spcPts val="3547"/>
                </a:lnSpc>
              </a:pPr>
              <a:endParaRPr/>
            </a:p>
          </p:txBody>
        </p:sp>
      </p:grpSp>
      <p:sp>
        <p:nvSpPr>
          <p:cNvPr id="14" name="TextBox 14"/>
          <p:cNvSpPr txBox="1"/>
          <p:nvPr/>
        </p:nvSpPr>
        <p:spPr>
          <a:xfrm>
            <a:off x="10819124" y="959801"/>
            <a:ext cx="6924310" cy="469900"/>
          </a:xfrm>
          <a:prstGeom prst="rect">
            <a:avLst/>
          </a:prstGeom>
        </p:spPr>
        <p:txBody>
          <a:bodyPr lIns="0" tIns="0" rIns="0" bIns="0" rtlCol="0" anchor="t">
            <a:spAutoFit/>
          </a:bodyPr>
          <a:lstStyle/>
          <a:p>
            <a:pPr marL="0" lvl="0" indent="0" algn="l">
              <a:lnSpc>
                <a:spcPts val="3500"/>
              </a:lnSpc>
            </a:pPr>
            <a:r>
              <a:rPr lang="en-US" sz="3500" b="1" spc="350">
                <a:solidFill>
                  <a:srgbClr val="FFFFFF"/>
                </a:solidFill>
                <a:latin typeface="Glacial Indifference Bold"/>
                <a:ea typeface="Glacial Indifference Bold"/>
                <a:cs typeface="Glacial Indifference Bold"/>
                <a:sym typeface="Glacial Indifference Bold"/>
              </a:rPr>
              <a:t>Attendance</a:t>
            </a:r>
          </a:p>
        </p:txBody>
      </p:sp>
      <p:sp>
        <p:nvSpPr>
          <p:cNvPr id="15" name="TextBox 15"/>
          <p:cNvSpPr txBox="1"/>
          <p:nvPr/>
        </p:nvSpPr>
        <p:spPr>
          <a:xfrm>
            <a:off x="10819124" y="3767454"/>
            <a:ext cx="6924310" cy="469900"/>
          </a:xfrm>
          <a:prstGeom prst="rect">
            <a:avLst/>
          </a:prstGeom>
        </p:spPr>
        <p:txBody>
          <a:bodyPr lIns="0" tIns="0" rIns="0" bIns="0" rtlCol="0" anchor="t">
            <a:spAutoFit/>
          </a:bodyPr>
          <a:lstStyle/>
          <a:p>
            <a:pPr marL="0" lvl="0" indent="0" algn="l">
              <a:lnSpc>
                <a:spcPts val="3500"/>
              </a:lnSpc>
            </a:pPr>
            <a:r>
              <a:rPr lang="en-US" sz="3500" b="1" spc="350">
                <a:solidFill>
                  <a:srgbClr val="FFFFFF"/>
                </a:solidFill>
                <a:latin typeface="Glacial Indifference Bold"/>
                <a:ea typeface="Glacial Indifference Bold"/>
                <a:cs typeface="Glacial Indifference Bold"/>
                <a:sym typeface="Glacial Indifference Bold"/>
              </a:rPr>
              <a:t>Technology Usage</a:t>
            </a:r>
          </a:p>
        </p:txBody>
      </p:sp>
      <p:sp>
        <p:nvSpPr>
          <p:cNvPr id="16" name="TextBox 16"/>
          <p:cNvSpPr txBox="1"/>
          <p:nvPr/>
        </p:nvSpPr>
        <p:spPr>
          <a:xfrm>
            <a:off x="10819124" y="6577964"/>
            <a:ext cx="6924310" cy="469900"/>
          </a:xfrm>
          <a:prstGeom prst="rect">
            <a:avLst/>
          </a:prstGeom>
        </p:spPr>
        <p:txBody>
          <a:bodyPr lIns="0" tIns="0" rIns="0" bIns="0" rtlCol="0" anchor="t">
            <a:spAutoFit/>
          </a:bodyPr>
          <a:lstStyle/>
          <a:p>
            <a:pPr marL="0" lvl="0" indent="0" algn="l">
              <a:lnSpc>
                <a:spcPts val="3500"/>
              </a:lnSpc>
            </a:pPr>
            <a:r>
              <a:rPr lang="en-US" sz="3500" b="1" spc="350">
                <a:solidFill>
                  <a:srgbClr val="FFFFFF"/>
                </a:solidFill>
                <a:latin typeface="Glacial Indifference Bold"/>
                <a:ea typeface="Glacial Indifference Bold"/>
                <a:cs typeface="Glacial Indifference Bold"/>
                <a:sym typeface="Glacial Indifference Bold"/>
              </a:rPr>
              <a:t>Daily Expectations</a:t>
            </a:r>
          </a:p>
        </p:txBody>
      </p:sp>
      <p:sp>
        <p:nvSpPr>
          <p:cNvPr id="17" name="TextBox 17"/>
          <p:cNvSpPr txBox="1"/>
          <p:nvPr/>
        </p:nvSpPr>
        <p:spPr>
          <a:xfrm>
            <a:off x="10819124" y="1372552"/>
            <a:ext cx="6924310" cy="1705610"/>
          </a:xfrm>
          <a:prstGeom prst="rect">
            <a:avLst/>
          </a:prstGeom>
        </p:spPr>
        <p:txBody>
          <a:bodyPr lIns="0" tIns="0" rIns="0" bIns="0" rtlCol="0" anchor="t">
            <a:spAutoFit/>
          </a:bodyPr>
          <a:lstStyle/>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Punctuality</a:t>
            </a:r>
          </a:p>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Time reporting</a:t>
            </a:r>
          </a:p>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Absence/time off requests</a:t>
            </a:r>
          </a:p>
        </p:txBody>
      </p:sp>
      <p:sp>
        <p:nvSpPr>
          <p:cNvPr id="18" name="TextBox 18"/>
          <p:cNvSpPr txBox="1"/>
          <p:nvPr/>
        </p:nvSpPr>
        <p:spPr>
          <a:xfrm>
            <a:off x="10819124" y="4180205"/>
            <a:ext cx="6924310" cy="1705610"/>
          </a:xfrm>
          <a:prstGeom prst="rect">
            <a:avLst/>
          </a:prstGeom>
        </p:spPr>
        <p:txBody>
          <a:bodyPr lIns="0" tIns="0" rIns="0" bIns="0" rtlCol="0" anchor="t">
            <a:spAutoFit/>
          </a:bodyPr>
          <a:lstStyle/>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Cell phones</a:t>
            </a:r>
          </a:p>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Headphones</a:t>
            </a:r>
          </a:p>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Entertainment</a:t>
            </a:r>
          </a:p>
        </p:txBody>
      </p:sp>
      <p:sp>
        <p:nvSpPr>
          <p:cNvPr id="19" name="TextBox 19"/>
          <p:cNvSpPr txBox="1"/>
          <p:nvPr/>
        </p:nvSpPr>
        <p:spPr>
          <a:xfrm>
            <a:off x="10819124" y="6990715"/>
            <a:ext cx="6924310" cy="2267585"/>
          </a:xfrm>
          <a:prstGeom prst="rect">
            <a:avLst/>
          </a:prstGeom>
        </p:spPr>
        <p:txBody>
          <a:bodyPr lIns="0" tIns="0" rIns="0" bIns="0" rtlCol="0" anchor="t">
            <a:spAutoFit/>
          </a:bodyPr>
          <a:lstStyle/>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Opening/Closing processes</a:t>
            </a:r>
          </a:p>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Socializing with colleagues/visitors</a:t>
            </a:r>
          </a:p>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Shift transitions</a:t>
            </a:r>
          </a:p>
        </p:txBody>
      </p:sp>
      <p:sp>
        <p:nvSpPr>
          <p:cNvPr id="20" name="TextBox 20"/>
          <p:cNvSpPr txBox="1"/>
          <p:nvPr/>
        </p:nvSpPr>
        <p:spPr>
          <a:xfrm>
            <a:off x="707575" y="5460842"/>
            <a:ext cx="7347432" cy="2061210"/>
          </a:xfrm>
          <a:prstGeom prst="rect">
            <a:avLst/>
          </a:prstGeom>
        </p:spPr>
        <p:txBody>
          <a:bodyPr lIns="0" tIns="0" rIns="0" bIns="0" rtlCol="0" anchor="t">
            <a:spAutoFit/>
          </a:bodyPr>
          <a:lstStyle/>
          <a:p>
            <a:pPr marL="0" lvl="0" indent="0" algn="l">
              <a:lnSpc>
                <a:spcPts val="5399"/>
              </a:lnSpc>
            </a:pPr>
            <a:r>
              <a:rPr lang="en-US" sz="5399" spc="161">
                <a:solidFill>
                  <a:srgbClr val="113946"/>
                </a:solidFill>
                <a:latin typeface="Montserrat"/>
                <a:ea typeface="Montserrat"/>
                <a:cs typeface="Montserrat"/>
                <a:sym typeface="Montserrat"/>
              </a:rPr>
              <a:t>Workplace Policies, Procedures, &amp; Expectations</a:t>
            </a:r>
          </a:p>
        </p:txBody>
      </p:sp>
      <p:sp>
        <p:nvSpPr>
          <p:cNvPr id="21" name="AutoShape 21">
            <a:extLst>
              <a:ext uri="{C183D7F6-B498-43B3-948B-1728B52AA6E4}">
                <adec:decorative xmlns:adec="http://schemas.microsoft.com/office/drawing/2017/decorative" val="1"/>
              </a:ext>
            </a:extLst>
          </p:cNvPr>
          <p:cNvSpPr/>
          <p:nvPr/>
        </p:nvSpPr>
        <p:spPr>
          <a:xfrm>
            <a:off x="-1031972" y="4851339"/>
            <a:ext cx="8810552" cy="0"/>
          </a:xfrm>
          <a:prstGeom prst="line">
            <a:avLst/>
          </a:prstGeom>
          <a:ln w="66675" cap="flat">
            <a:solidFill>
              <a:srgbClr val="765E3D"/>
            </a:solidFill>
            <a:prstDash val="solid"/>
            <a:headEnd type="none" w="sm" len="sm"/>
            <a:tailEnd type="none" w="sm" len="sm"/>
          </a:ln>
        </p:spPr>
        <p:txBody>
          <a:bodyPr/>
          <a:lstStyle/>
          <a:p>
            <a:endParaRPr lang="en-US"/>
          </a:p>
        </p:txBody>
      </p:sp>
      <p:sp>
        <p:nvSpPr>
          <p:cNvPr id="22" name="TextBox 22"/>
          <p:cNvSpPr txBox="1">
            <a:spLocks noGrp="1"/>
          </p:cNvSpPr>
          <p:nvPr>
            <p:ph type="title" idx="4294967295"/>
          </p:nvPr>
        </p:nvSpPr>
        <p:spPr>
          <a:xfrm>
            <a:off x="707575" y="3416336"/>
            <a:ext cx="8102976" cy="9302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999"/>
              </a:lnSpc>
              <a:spcBef>
                <a:spcPts val="0"/>
              </a:spcBef>
              <a:spcAft>
                <a:spcPts val="0"/>
              </a:spcAft>
              <a:buClrTx/>
              <a:buSzTx/>
              <a:buFontTx/>
              <a:buNone/>
              <a:tabLst/>
              <a:defRPr/>
            </a:pPr>
            <a:r>
              <a:rPr kumimoji="0" lang="en-US" sz="6999" b="1" i="0" u="none" strike="noStrike" kern="1200" cap="none" spc="209" normalizeH="0" baseline="0" noProof="0" dirty="0">
                <a:ln>
                  <a:noFill/>
                </a:ln>
                <a:solidFill>
                  <a:srgbClr val="113946"/>
                </a:solidFill>
                <a:effectLst/>
                <a:uLnTx/>
                <a:uFillTx/>
                <a:latin typeface="Montserrat Bold"/>
                <a:ea typeface="Montserrat Bold"/>
                <a:cs typeface="Montserrat Bold"/>
                <a:sym typeface="Montserrat Bold"/>
              </a:rPr>
              <a:t>BEHAVIOR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262026" y="1348199"/>
            <a:ext cx="16550203" cy="1110658"/>
            <a:chOff x="0" y="0"/>
            <a:chExt cx="4358901" cy="292519"/>
          </a:xfrm>
        </p:grpSpPr>
        <p:sp>
          <p:nvSpPr>
            <p:cNvPr id="3" name="Freeform 3"/>
            <p:cNvSpPr/>
            <p:nvPr/>
          </p:nvSpPr>
          <p:spPr>
            <a:xfrm>
              <a:off x="0" y="0"/>
              <a:ext cx="4358901" cy="292519"/>
            </a:xfrm>
            <a:custGeom>
              <a:avLst/>
              <a:gdLst/>
              <a:ahLst/>
              <a:cxnLst/>
              <a:rect l="l" t="t" r="r" b="b"/>
              <a:pathLst>
                <a:path w="4358901" h="292519">
                  <a:moveTo>
                    <a:pt x="0" y="0"/>
                  </a:moveTo>
                  <a:lnTo>
                    <a:pt x="4358901" y="0"/>
                  </a:lnTo>
                  <a:lnTo>
                    <a:pt x="4358901" y="292519"/>
                  </a:lnTo>
                  <a:lnTo>
                    <a:pt x="0" y="292519"/>
                  </a:lnTo>
                  <a:close/>
                </a:path>
              </a:pathLst>
            </a:custGeom>
            <a:solidFill>
              <a:srgbClr val="E7E1D8"/>
            </a:solidFill>
          </p:spPr>
          <p:txBody>
            <a:bodyPr/>
            <a:lstStyle/>
            <a:p>
              <a:endParaRPr lang="en-US"/>
            </a:p>
          </p:txBody>
        </p:sp>
        <p:sp>
          <p:nvSpPr>
            <p:cNvPr id="4" name="TextBox 4"/>
            <p:cNvSpPr txBox="1"/>
            <p:nvPr/>
          </p:nvSpPr>
          <p:spPr>
            <a:xfrm>
              <a:off x="0" y="-57150"/>
              <a:ext cx="4358901" cy="349669"/>
            </a:xfrm>
            <a:prstGeom prst="rect">
              <a:avLst/>
            </a:prstGeom>
          </p:spPr>
          <p:txBody>
            <a:bodyPr lIns="50800" tIns="50800" rIns="50800" bIns="50800" rtlCol="0" anchor="ctr"/>
            <a:lstStyle/>
            <a:p>
              <a:pPr algn="ctr">
                <a:lnSpc>
                  <a:spcPts val="3547"/>
                </a:lnSpc>
              </a:pPr>
              <a:endParaRPr/>
            </a:p>
          </p:txBody>
        </p:sp>
      </p:grpSp>
      <p:sp>
        <p:nvSpPr>
          <p:cNvPr id="5" name="TextBox 5"/>
          <p:cNvSpPr txBox="1">
            <a:spLocks noGrp="1"/>
          </p:cNvSpPr>
          <p:nvPr>
            <p:ph type="title" idx="4294967295"/>
          </p:nvPr>
        </p:nvSpPr>
        <p:spPr>
          <a:xfrm>
            <a:off x="4264103" y="1800846"/>
            <a:ext cx="12995197" cy="126047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9499"/>
              </a:lnSpc>
              <a:spcBef>
                <a:spcPts val="0"/>
              </a:spcBef>
              <a:spcAft>
                <a:spcPts val="0"/>
              </a:spcAft>
              <a:buClrTx/>
              <a:buSzTx/>
              <a:buFontTx/>
              <a:buNone/>
              <a:tabLst/>
              <a:defRPr/>
            </a:pPr>
            <a:r>
              <a:rPr kumimoji="0" lang="en-US" sz="9499" b="1" i="0" u="none" strike="noStrike" kern="1200" cap="none" spc="284" normalizeH="0" baseline="0" noProof="0" dirty="0">
                <a:ln>
                  <a:noFill/>
                </a:ln>
                <a:solidFill>
                  <a:srgbClr val="113946"/>
                </a:solidFill>
                <a:effectLst/>
                <a:uLnTx/>
                <a:uFillTx/>
                <a:latin typeface="Montserrat Bold"/>
                <a:ea typeface="Montserrat Bold"/>
                <a:cs typeface="Montserrat Bold"/>
                <a:sym typeface="Montserrat Bold"/>
              </a:rPr>
              <a:t>ENVIRONMENT IS...</a:t>
            </a:r>
          </a:p>
        </p:txBody>
      </p:sp>
      <p:sp>
        <p:nvSpPr>
          <p:cNvPr id="6" name="TextBox 6"/>
          <p:cNvSpPr txBox="1"/>
          <p:nvPr/>
        </p:nvSpPr>
        <p:spPr>
          <a:xfrm>
            <a:off x="4264103" y="1035462"/>
            <a:ext cx="12363285" cy="730250"/>
          </a:xfrm>
          <a:prstGeom prst="rect">
            <a:avLst/>
          </a:prstGeom>
        </p:spPr>
        <p:txBody>
          <a:bodyPr lIns="0" tIns="0" rIns="0" bIns="0" rtlCol="0" anchor="t">
            <a:spAutoFit/>
          </a:bodyPr>
          <a:lstStyle/>
          <a:p>
            <a:pPr marL="0" lvl="0" indent="0" algn="just">
              <a:lnSpc>
                <a:spcPts val="5499"/>
              </a:lnSpc>
            </a:pPr>
            <a:r>
              <a:rPr lang="en-US" sz="5499" b="1" spc="164">
                <a:solidFill>
                  <a:srgbClr val="113946"/>
                </a:solidFill>
                <a:latin typeface="Montserrat Bold"/>
                <a:ea typeface="Montserrat Bold"/>
                <a:cs typeface="Montserrat Bold"/>
                <a:sym typeface="Montserrat Bold"/>
              </a:rPr>
              <a:t>PROFESSIONAL PRESENCE:</a:t>
            </a:r>
          </a:p>
        </p:txBody>
      </p:sp>
      <p:sp>
        <p:nvSpPr>
          <p:cNvPr id="7" name="TextBox 7"/>
          <p:cNvSpPr txBox="1"/>
          <p:nvPr/>
        </p:nvSpPr>
        <p:spPr>
          <a:xfrm>
            <a:off x="2262026" y="3952732"/>
            <a:ext cx="13696337" cy="2577465"/>
          </a:xfrm>
          <a:prstGeom prst="rect">
            <a:avLst/>
          </a:prstGeom>
        </p:spPr>
        <p:txBody>
          <a:bodyPr lIns="0" tIns="0" rIns="0" bIns="0" rtlCol="0" anchor="t">
            <a:spAutoFit/>
          </a:bodyPr>
          <a:lstStyle/>
          <a:p>
            <a:pPr marL="906780" lvl="1" indent="-453390" algn="l">
              <a:lnSpc>
                <a:spcPts val="6720"/>
              </a:lnSpc>
              <a:buFont typeface="Arial"/>
              <a:buChar char="•"/>
            </a:pPr>
            <a:r>
              <a:rPr lang="en-US" sz="4200" spc="420">
                <a:solidFill>
                  <a:srgbClr val="000000"/>
                </a:solidFill>
                <a:latin typeface="Arial MT Pro"/>
                <a:ea typeface="Arial MT Pro"/>
                <a:cs typeface="Arial MT Pro"/>
                <a:sym typeface="Arial MT Pro"/>
              </a:rPr>
              <a:t>How you </a:t>
            </a:r>
            <a:r>
              <a:rPr lang="en-US" sz="4200" b="1" spc="420">
                <a:solidFill>
                  <a:srgbClr val="000000"/>
                </a:solidFill>
                <a:latin typeface="Arial MT Pro Bold"/>
                <a:ea typeface="Arial MT Pro Bold"/>
                <a:cs typeface="Arial MT Pro Bold"/>
                <a:sym typeface="Arial MT Pro Bold"/>
              </a:rPr>
              <a:t>influence physical spaces</a:t>
            </a:r>
            <a:r>
              <a:rPr lang="en-US" sz="4200" spc="420">
                <a:solidFill>
                  <a:srgbClr val="000000"/>
                </a:solidFill>
                <a:latin typeface="Arial MT Pro"/>
                <a:ea typeface="Arial MT Pro"/>
                <a:cs typeface="Arial MT Pro"/>
                <a:sym typeface="Arial MT Pro"/>
              </a:rPr>
              <a:t> to support your role and the people around you.</a:t>
            </a:r>
          </a:p>
        </p:txBody>
      </p:sp>
      <p:grpSp>
        <p:nvGrpSpPr>
          <p:cNvPr id="8" name="Group 8">
            <a:extLst>
              <a:ext uri="{C183D7F6-B498-43B3-948B-1728B52AA6E4}">
                <adec:decorative xmlns:adec="http://schemas.microsoft.com/office/drawing/2017/decorative" val="1"/>
              </a:ext>
            </a:extLst>
          </p:cNvPr>
          <p:cNvGrpSpPr/>
          <p:nvPr/>
        </p:nvGrpSpPr>
        <p:grpSpPr>
          <a:xfrm>
            <a:off x="1219790" y="777325"/>
            <a:ext cx="2252407" cy="2252407"/>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a:ln w="76200" cap="sq">
              <a:solidFill>
                <a:srgbClr val="FFFFFF"/>
              </a:solidFill>
              <a:prstDash val="solid"/>
              <a:miter/>
            </a:ln>
          </p:spPr>
          <p:txBody>
            <a:bodyPr/>
            <a:lstStyle/>
            <a:p>
              <a:endParaRPr lang="en-US"/>
            </a:p>
          </p:txBody>
        </p:sp>
        <p:sp>
          <p:nvSpPr>
            <p:cNvPr id="10" name="TextBox 10"/>
            <p:cNvSpPr txBox="1"/>
            <p:nvPr/>
          </p:nvSpPr>
          <p:spPr>
            <a:xfrm>
              <a:off x="76200" y="-76200"/>
              <a:ext cx="660400" cy="812800"/>
            </a:xfrm>
            <a:prstGeom prst="rect">
              <a:avLst/>
            </a:prstGeom>
          </p:spPr>
          <p:txBody>
            <a:bodyPr lIns="50800" tIns="50800" rIns="50800" bIns="50800" rtlCol="0" anchor="ctr"/>
            <a:lstStyle/>
            <a:p>
              <a:pPr algn="ctr">
                <a:lnSpc>
                  <a:spcPts val="11200"/>
                </a:lnSpc>
              </a:pPr>
              <a:r>
                <a:rPr lang="en-US" sz="8000" b="1">
                  <a:solidFill>
                    <a:srgbClr val="FFFFFF"/>
                  </a:solidFill>
                  <a:latin typeface="Montserrat Bold"/>
                  <a:ea typeface="Montserrat Bold"/>
                  <a:cs typeface="Montserrat Bold"/>
                  <a:sym typeface="Montserrat Bold"/>
                </a:rPr>
                <a:t>3</a:t>
              </a:r>
            </a:p>
          </p:txBody>
        </p:sp>
      </p:grpSp>
      <p:sp>
        <p:nvSpPr>
          <p:cNvPr id="11" name="TextBox 11"/>
          <p:cNvSpPr txBox="1"/>
          <p:nvPr/>
        </p:nvSpPr>
        <p:spPr>
          <a:xfrm>
            <a:off x="2262026" y="6815734"/>
            <a:ext cx="13696337" cy="2577465"/>
          </a:xfrm>
          <a:prstGeom prst="rect">
            <a:avLst/>
          </a:prstGeom>
        </p:spPr>
        <p:txBody>
          <a:bodyPr lIns="0" tIns="0" rIns="0" bIns="0" rtlCol="0" anchor="t">
            <a:spAutoFit/>
          </a:bodyPr>
          <a:lstStyle/>
          <a:p>
            <a:pPr marL="906780" lvl="1" indent="-453390" algn="l">
              <a:lnSpc>
                <a:spcPts val="6720"/>
              </a:lnSpc>
              <a:buFont typeface="Arial"/>
              <a:buChar char="•"/>
            </a:pPr>
            <a:r>
              <a:rPr lang="en-US" sz="4200" spc="420">
                <a:solidFill>
                  <a:srgbClr val="000000"/>
                </a:solidFill>
                <a:latin typeface="Arial MT Pro"/>
                <a:ea typeface="Arial MT Pro"/>
                <a:cs typeface="Arial MT Pro"/>
                <a:sym typeface="Arial MT Pro"/>
              </a:rPr>
              <a:t>A set of passive signals that influence perceptions of organization, preparedness, &amp; professionalism.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262026" y="1348199"/>
            <a:ext cx="16550203" cy="1110658"/>
            <a:chOff x="0" y="0"/>
            <a:chExt cx="4358901" cy="292519"/>
          </a:xfrm>
        </p:grpSpPr>
        <p:sp>
          <p:nvSpPr>
            <p:cNvPr id="3" name="Freeform 3"/>
            <p:cNvSpPr/>
            <p:nvPr/>
          </p:nvSpPr>
          <p:spPr>
            <a:xfrm>
              <a:off x="0" y="0"/>
              <a:ext cx="4358901" cy="292519"/>
            </a:xfrm>
            <a:custGeom>
              <a:avLst/>
              <a:gdLst/>
              <a:ahLst/>
              <a:cxnLst/>
              <a:rect l="l" t="t" r="r" b="b"/>
              <a:pathLst>
                <a:path w="4358901" h="292519">
                  <a:moveTo>
                    <a:pt x="0" y="0"/>
                  </a:moveTo>
                  <a:lnTo>
                    <a:pt x="4358901" y="0"/>
                  </a:lnTo>
                  <a:lnTo>
                    <a:pt x="4358901" y="292519"/>
                  </a:lnTo>
                  <a:lnTo>
                    <a:pt x="0" y="292519"/>
                  </a:lnTo>
                  <a:close/>
                </a:path>
              </a:pathLst>
            </a:custGeom>
            <a:solidFill>
              <a:srgbClr val="E7E1D8"/>
            </a:solidFill>
          </p:spPr>
          <p:txBody>
            <a:bodyPr/>
            <a:lstStyle/>
            <a:p>
              <a:endParaRPr lang="en-US"/>
            </a:p>
          </p:txBody>
        </p:sp>
        <p:sp>
          <p:nvSpPr>
            <p:cNvPr id="4" name="TextBox 4"/>
            <p:cNvSpPr txBox="1"/>
            <p:nvPr/>
          </p:nvSpPr>
          <p:spPr>
            <a:xfrm>
              <a:off x="0" y="-57150"/>
              <a:ext cx="4358901" cy="349669"/>
            </a:xfrm>
            <a:prstGeom prst="rect">
              <a:avLst/>
            </a:prstGeom>
          </p:spPr>
          <p:txBody>
            <a:bodyPr lIns="50800" tIns="50800" rIns="50800" bIns="50800" rtlCol="0" anchor="ctr"/>
            <a:lstStyle/>
            <a:p>
              <a:pPr algn="ctr">
                <a:lnSpc>
                  <a:spcPts val="3547"/>
                </a:lnSpc>
              </a:pPr>
              <a:endParaRPr/>
            </a:p>
          </p:txBody>
        </p:sp>
      </p:grpSp>
      <p:grpSp>
        <p:nvGrpSpPr>
          <p:cNvPr id="5" name="Group 5">
            <a:extLst>
              <a:ext uri="{C183D7F6-B498-43B3-948B-1728B52AA6E4}">
                <adec:decorative xmlns:adec="http://schemas.microsoft.com/office/drawing/2017/decorative" val="1"/>
              </a:ext>
            </a:extLst>
          </p:cNvPr>
          <p:cNvGrpSpPr/>
          <p:nvPr/>
        </p:nvGrpSpPr>
        <p:grpSpPr>
          <a:xfrm>
            <a:off x="1219790" y="777325"/>
            <a:ext cx="2252407" cy="225240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a:ln w="76200" cap="sq">
              <a:solidFill>
                <a:srgbClr val="FFFFFF"/>
              </a:solidFill>
              <a:prstDash val="solid"/>
              <a:miter/>
            </a:ln>
          </p:spPr>
          <p:txBody>
            <a:bodyPr/>
            <a:lstStyle/>
            <a:p>
              <a:endParaRPr lang="en-US"/>
            </a:p>
          </p:txBody>
        </p:sp>
        <p:sp>
          <p:nvSpPr>
            <p:cNvPr id="7" name="TextBox 7"/>
            <p:cNvSpPr txBox="1"/>
            <p:nvPr/>
          </p:nvSpPr>
          <p:spPr>
            <a:xfrm>
              <a:off x="76200" y="-76200"/>
              <a:ext cx="660400" cy="812800"/>
            </a:xfrm>
            <a:prstGeom prst="rect">
              <a:avLst/>
            </a:prstGeom>
          </p:spPr>
          <p:txBody>
            <a:bodyPr lIns="50800" tIns="50800" rIns="50800" bIns="50800" rtlCol="0" anchor="ctr"/>
            <a:lstStyle/>
            <a:p>
              <a:pPr algn="ctr">
                <a:lnSpc>
                  <a:spcPts val="11200"/>
                </a:lnSpc>
              </a:pPr>
              <a:r>
                <a:rPr lang="en-US" sz="8000" b="1">
                  <a:solidFill>
                    <a:srgbClr val="FFFFFF"/>
                  </a:solidFill>
                  <a:latin typeface="Montserrat Bold"/>
                  <a:ea typeface="Montserrat Bold"/>
                  <a:cs typeface="Montserrat Bold"/>
                  <a:sym typeface="Montserrat Bold"/>
                </a:rPr>
                <a:t>3</a:t>
              </a:r>
            </a:p>
          </p:txBody>
        </p:sp>
      </p:grpSp>
      <p:sp>
        <p:nvSpPr>
          <p:cNvPr id="8" name="TextBox 8"/>
          <p:cNvSpPr txBox="1">
            <a:spLocks noGrp="1"/>
          </p:cNvSpPr>
          <p:nvPr>
            <p:ph type="title" idx="4294967295"/>
          </p:nvPr>
        </p:nvSpPr>
        <p:spPr>
          <a:xfrm>
            <a:off x="4264103" y="1918112"/>
            <a:ext cx="12995197" cy="101472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7699"/>
              </a:lnSpc>
              <a:spcBef>
                <a:spcPts val="0"/>
              </a:spcBef>
              <a:spcAft>
                <a:spcPts val="0"/>
              </a:spcAft>
              <a:buClrTx/>
              <a:buSzTx/>
              <a:buFontTx/>
              <a:buNone/>
              <a:tabLst/>
              <a:defRPr/>
            </a:pPr>
            <a:r>
              <a:rPr kumimoji="0" lang="en-US" sz="7699" b="1" i="0" u="none" strike="noStrike" kern="1200" cap="none" spc="230" normalizeH="0" baseline="0" noProof="0" dirty="0">
                <a:ln>
                  <a:noFill/>
                </a:ln>
                <a:solidFill>
                  <a:srgbClr val="113946"/>
                </a:solidFill>
                <a:effectLst/>
                <a:uLnTx/>
                <a:uFillTx/>
                <a:latin typeface="Montserrat Bold"/>
                <a:ea typeface="Montserrat Bold"/>
                <a:cs typeface="Montserrat Bold"/>
                <a:sym typeface="Montserrat Bold"/>
              </a:rPr>
              <a:t>ENVIRONMENT IS NOT...</a:t>
            </a:r>
          </a:p>
        </p:txBody>
      </p:sp>
      <p:sp>
        <p:nvSpPr>
          <p:cNvPr id="9" name="TextBox 9"/>
          <p:cNvSpPr txBox="1"/>
          <p:nvPr/>
        </p:nvSpPr>
        <p:spPr>
          <a:xfrm>
            <a:off x="4264103" y="1035462"/>
            <a:ext cx="12363285" cy="730250"/>
          </a:xfrm>
          <a:prstGeom prst="rect">
            <a:avLst/>
          </a:prstGeom>
        </p:spPr>
        <p:txBody>
          <a:bodyPr lIns="0" tIns="0" rIns="0" bIns="0" rtlCol="0" anchor="t">
            <a:spAutoFit/>
          </a:bodyPr>
          <a:lstStyle/>
          <a:p>
            <a:pPr marL="0" lvl="0" indent="0" algn="just">
              <a:lnSpc>
                <a:spcPts val="5499"/>
              </a:lnSpc>
            </a:pPr>
            <a:r>
              <a:rPr lang="en-US" sz="5499" b="1" spc="164" dirty="0">
                <a:solidFill>
                  <a:srgbClr val="113946"/>
                </a:solidFill>
                <a:latin typeface="Montserrat Bold"/>
                <a:ea typeface="Montserrat Bold"/>
                <a:cs typeface="Montserrat Bold"/>
                <a:sym typeface="Montserrat Bold"/>
              </a:rPr>
              <a:t>PROFESSIONAL PRESENCE</a:t>
            </a:r>
          </a:p>
        </p:txBody>
      </p:sp>
      <p:sp>
        <p:nvSpPr>
          <p:cNvPr id="10" name="TextBox 10"/>
          <p:cNvSpPr txBox="1"/>
          <p:nvPr/>
        </p:nvSpPr>
        <p:spPr>
          <a:xfrm>
            <a:off x="1643257" y="5251257"/>
            <a:ext cx="14625870" cy="2577465"/>
          </a:xfrm>
          <a:prstGeom prst="rect">
            <a:avLst/>
          </a:prstGeom>
        </p:spPr>
        <p:txBody>
          <a:bodyPr lIns="0" tIns="0" rIns="0" bIns="0" rtlCol="0" anchor="t">
            <a:spAutoFit/>
          </a:bodyPr>
          <a:lstStyle/>
          <a:p>
            <a:pPr marL="906780" lvl="1" indent="-453390" algn="l">
              <a:lnSpc>
                <a:spcPts val="6720"/>
              </a:lnSpc>
              <a:buFont typeface="Arial"/>
              <a:buChar char="•"/>
            </a:pPr>
            <a:r>
              <a:rPr lang="en-US" sz="4200" spc="420">
                <a:solidFill>
                  <a:srgbClr val="000000"/>
                </a:solidFill>
                <a:latin typeface="Arial MT Pro"/>
                <a:ea typeface="Arial MT Pro"/>
                <a:cs typeface="Arial MT Pro"/>
                <a:sym typeface="Arial MT Pro"/>
              </a:rPr>
              <a:t>Maintaining perfect or sterile spaces (usually).</a:t>
            </a:r>
          </a:p>
          <a:p>
            <a:pPr marL="906780" lvl="1" indent="-453390" algn="l">
              <a:lnSpc>
                <a:spcPts val="6720"/>
              </a:lnSpc>
              <a:buFont typeface="Arial"/>
              <a:buChar char="•"/>
            </a:pPr>
            <a:r>
              <a:rPr lang="en-US" sz="4200" spc="420">
                <a:solidFill>
                  <a:srgbClr val="000000"/>
                </a:solidFill>
                <a:latin typeface="Arial MT Pro"/>
                <a:ea typeface="Arial MT Pro"/>
                <a:cs typeface="Arial MT Pro"/>
                <a:sym typeface="Arial MT Pro"/>
              </a:rPr>
              <a:t>Dependent on funding or ideal conditions.</a:t>
            </a:r>
          </a:p>
          <a:p>
            <a:pPr marL="906780" lvl="1" indent="-453390" algn="l">
              <a:lnSpc>
                <a:spcPts val="6720"/>
              </a:lnSpc>
              <a:buFont typeface="Arial"/>
              <a:buChar char="•"/>
            </a:pPr>
            <a:r>
              <a:rPr lang="en-US" sz="4200" spc="420">
                <a:solidFill>
                  <a:srgbClr val="000000"/>
                </a:solidFill>
                <a:latin typeface="Arial MT Pro"/>
                <a:ea typeface="Arial MT Pro"/>
                <a:cs typeface="Arial MT Pro"/>
                <a:sym typeface="Arial MT Pro"/>
              </a:rPr>
              <a:t>Controlling every aspect of a space.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23527" y="4686376"/>
            <a:ext cx="15840947" cy="2947035"/>
          </a:xfrm>
          <a:prstGeom prst="rect">
            <a:avLst/>
          </a:prstGeom>
        </p:spPr>
        <p:txBody>
          <a:bodyPr lIns="0" tIns="0" rIns="0" bIns="0" rtlCol="0" anchor="t">
            <a:spAutoFit/>
          </a:bodyPr>
          <a:lstStyle/>
          <a:p>
            <a:pPr marL="1036320" lvl="1" indent="-518160" algn="l">
              <a:lnSpc>
                <a:spcPts val="7680"/>
              </a:lnSpc>
              <a:buFont typeface="Arial"/>
              <a:buChar char="•"/>
            </a:pPr>
            <a:r>
              <a:rPr lang="en-US" sz="4800" b="1" spc="480">
                <a:solidFill>
                  <a:srgbClr val="000000"/>
                </a:solidFill>
                <a:latin typeface="Arial MT Pro Bold"/>
                <a:ea typeface="Arial MT Pro Bold"/>
                <a:cs typeface="Arial MT Pro Bold"/>
                <a:sym typeface="Arial MT Pro Bold"/>
              </a:rPr>
              <a:t>Cleanliness</a:t>
            </a:r>
            <a:r>
              <a:rPr lang="en-US" sz="4800" spc="480">
                <a:solidFill>
                  <a:srgbClr val="000000"/>
                </a:solidFill>
                <a:latin typeface="Arial MT Pro"/>
                <a:ea typeface="Arial MT Pro"/>
                <a:cs typeface="Arial MT Pro"/>
                <a:sym typeface="Arial MT Pro"/>
              </a:rPr>
              <a:t> of the workspace(s).</a:t>
            </a:r>
          </a:p>
          <a:p>
            <a:pPr marL="1036320" lvl="1" indent="-518160" algn="l">
              <a:lnSpc>
                <a:spcPts val="7680"/>
              </a:lnSpc>
              <a:buFont typeface="Arial"/>
              <a:buChar char="•"/>
            </a:pPr>
            <a:r>
              <a:rPr lang="en-US" sz="4800" b="1" spc="480">
                <a:solidFill>
                  <a:srgbClr val="000000"/>
                </a:solidFill>
                <a:latin typeface="Arial MT Pro Bold"/>
                <a:ea typeface="Arial MT Pro Bold"/>
                <a:cs typeface="Arial MT Pro Bold"/>
                <a:sym typeface="Arial MT Pro Bold"/>
              </a:rPr>
              <a:t>Organization </a:t>
            </a:r>
            <a:r>
              <a:rPr lang="en-US" sz="4800" spc="480">
                <a:solidFill>
                  <a:srgbClr val="000000"/>
                </a:solidFill>
                <a:latin typeface="Arial MT Pro"/>
                <a:ea typeface="Arial MT Pro"/>
                <a:cs typeface="Arial MT Pro"/>
                <a:sym typeface="Arial MT Pro"/>
              </a:rPr>
              <a:t>of resources &amp; supplies.</a:t>
            </a:r>
          </a:p>
          <a:p>
            <a:pPr marL="1036320" lvl="1" indent="-518160" algn="l">
              <a:lnSpc>
                <a:spcPts val="7680"/>
              </a:lnSpc>
              <a:buFont typeface="Arial"/>
              <a:buChar char="•"/>
            </a:pPr>
            <a:r>
              <a:rPr lang="en-US" sz="4800" b="1" spc="480">
                <a:solidFill>
                  <a:srgbClr val="000000"/>
                </a:solidFill>
                <a:latin typeface="Arial MT Pro Bold"/>
                <a:ea typeface="Arial MT Pro Bold"/>
                <a:cs typeface="Arial MT Pro Bold"/>
                <a:sym typeface="Arial MT Pro Bold"/>
              </a:rPr>
              <a:t>Proper Accessibility </a:t>
            </a:r>
            <a:r>
              <a:rPr lang="en-US" sz="4800" spc="480">
                <a:solidFill>
                  <a:srgbClr val="000000"/>
                </a:solidFill>
                <a:latin typeface="Arial MT Pro"/>
                <a:ea typeface="Arial MT Pro"/>
                <a:cs typeface="Arial MT Pro"/>
                <a:sym typeface="Arial MT Pro"/>
              </a:rPr>
              <a:t>to tools &amp; information.</a:t>
            </a:r>
          </a:p>
        </p:txBody>
      </p:sp>
      <p:grpSp>
        <p:nvGrpSpPr>
          <p:cNvPr id="3" name="Group 3">
            <a:extLst>
              <a:ext uri="{C183D7F6-B498-43B3-948B-1728B52AA6E4}">
                <adec:decorative xmlns:adec="http://schemas.microsoft.com/office/drawing/2017/decorative" val="1"/>
              </a:ext>
            </a:extLst>
          </p:cNvPr>
          <p:cNvGrpSpPr/>
          <p:nvPr/>
        </p:nvGrpSpPr>
        <p:grpSpPr>
          <a:xfrm>
            <a:off x="2262026" y="1348199"/>
            <a:ext cx="16550203" cy="1110658"/>
            <a:chOff x="0" y="0"/>
            <a:chExt cx="4358901" cy="292519"/>
          </a:xfrm>
        </p:grpSpPr>
        <p:sp>
          <p:nvSpPr>
            <p:cNvPr id="4" name="Freeform 4"/>
            <p:cNvSpPr/>
            <p:nvPr/>
          </p:nvSpPr>
          <p:spPr>
            <a:xfrm>
              <a:off x="0" y="0"/>
              <a:ext cx="4358901" cy="292519"/>
            </a:xfrm>
            <a:custGeom>
              <a:avLst/>
              <a:gdLst/>
              <a:ahLst/>
              <a:cxnLst/>
              <a:rect l="l" t="t" r="r" b="b"/>
              <a:pathLst>
                <a:path w="4358901" h="292519">
                  <a:moveTo>
                    <a:pt x="0" y="0"/>
                  </a:moveTo>
                  <a:lnTo>
                    <a:pt x="4358901" y="0"/>
                  </a:lnTo>
                  <a:lnTo>
                    <a:pt x="4358901" y="292519"/>
                  </a:lnTo>
                  <a:lnTo>
                    <a:pt x="0" y="292519"/>
                  </a:lnTo>
                  <a:close/>
                </a:path>
              </a:pathLst>
            </a:custGeom>
            <a:solidFill>
              <a:srgbClr val="E7E1D8"/>
            </a:solidFill>
          </p:spPr>
          <p:txBody>
            <a:bodyPr/>
            <a:lstStyle/>
            <a:p>
              <a:endParaRPr lang="en-US"/>
            </a:p>
          </p:txBody>
        </p:sp>
        <p:sp>
          <p:nvSpPr>
            <p:cNvPr id="5" name="TextBox 5"/>
            <p:cNvSpPr txBox="1"/>
            <p:nvPr/>
          </p:nvSpPr>
          <p:spPr>
            <a:xfrm>
              <a:off x="0" y="-57150"/>
              <a:ext cx="4358901" cy="349669"/>
            </a:xfrm>
            <a:prstGeom prst="rect">
              <a:avLst/>
            </a:prstGeom>
          </p:spPr>
          <p:txBody>
            <a:bodyPr lIns="50800" tIns="50800" rIns="50800" bIns="50800" rtlCol="0" anchor="ctr"/>
            <a:lstStyle/>
            <a:p>
              <a:pPr algn="ctr">
                <a:lnSpc>
                  <a:spcPts val="3547"/>
                </a:lnSpc>
              </a:pPr>
              <a:endParaRPr/>
            </a:p>
          </p:txBody>
        </p:sp>
      </p:grpSp>
      <p:grpSp>
        <p:nvGrpSpPr>
          <p:cNvPr id="6" name="Group 6">
            <a:extLst>
              <a:ext uri="{C183D7F6-B498-43B3-948B-1728B52AA6E4}">
                <adec:decorative xmlns:adec="http://schemas.microsoft.com/office/drawing/2017/decorative" val="1"/>
              </a:ext>
            </a:extLst>
          </p:cNvPr>
          <p:cNvGrpSpPr/>
          <p:nvPr/>
        </p:nvGrpSpPr>
        <p:grpSpPr>
          <a:xfrm>
            <a:off x="1219790" y="777325"/>
            <a:ext cx="2252407" cy="225240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a:ln w="76200" cap="sq">
              <a:solidFill>
                <a:srgbClr val="FFFFFF"/>
              </a:solidFill>
              <a:prstDash val="solid"/>
              <a:miter/>
            </a:ln>
          </p:spPr>
          <p:txBody>
            <a:bodyPr/>
            <a:lstStyle/>
            <a:p>
              <a:endParaRPr lang="en-US"/>
            </a:p>
          </p:txBody>
        </p:sp>
        <p:sp>
          <p:nvSpPr>
            <p:cNvPr id="8" name="TextBox 8"/>
            <p:cNvSpPr txBox="1"/>
            <p:nvPr/>
          </p:nvSpPr>
          <p:spPr>
            <a:xfrm>
              <a:off x="76200" y="-76200"/>
              <a:ext cx="660400" cy="812800"/>
            </a:xfrm>
            <a:prstGeom prst="rect">
              <a:avLst/>
            </a:prstGeom>
          </p:spPr>
          <p:txBody>
            <a:bodyPr lIns="50800" tIns="50800" rIns="50800" bIns="50800" rtlCol="0" anchor="ctr"/>
            <a:lstStyle/>
            <a:p>
              <a:pPr algn="ctr">
                <a:lnSpc>
                  <a:spcPts val="11200"/>
                </a:lnSpc>
              </a:pPr>
              <a:r>
                <a:rPr lang="en-US" sz="8000" b="1">
                  <a:solidFill>
                    <a:srgbClr val="FFFFFF"/>
                  </a:solidFill>
                  <a:latin typeface="Montserrat Bold"/>
                  <a:ea typeface="Montserrat Bold"/>
                  <a:cs typeface="Montserrat Bold"/>
                  <a:sym typeface="Montserrat Bold"/>
                </a:rPr>
                <a:t>3</a:t>
              </a:r>
            </a:p>
          </p:txBody>
        </p:sp>
      </p:grpSp>
      <p:sp>
        <p:nvSpPr>
          <p:cNvPr id="9" name="TextBox 9"/>
          <p:cNvSpPr txBox="1">
            <a:spLocks noGrp="1"/>
          </p:cNvSpPr>
          <p:nvPr>
            <p:ph type="title" idx="4294967295"/>
          </p:nvPr>
        </p:nvSpPr>
        <p:spPr>
          <a:xfrm>
            <a:off x="4264103" y="1918112"/>
            <a:ext cx="12995197" cy="101472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7699"/>
              </a:lnSpc>
              <a:spcBef>
                <a:spcPts val="0"/>
              </a:spcBef>
              <a:spcAft>
                <a:spcPts val="0"/>
              </a:spcAft>
              <a:buClrTx/>
              <a:buSzTx/>
              <a:buFontTx/>
              <a:buNone/>
              <a:tabLst/>
              <a:defRPr/>
            </a:pPr>
            <a:r>
              <a:rPr kumimoji="0" lang="en-US" sz="7699" b="1" i="0" u="none" strike="noStrike" kern="1200" cap="none" spc="230" normalizeH="0" baseline="0" noProof="0" dirty="0">
                <a:ln>
                  <a:noFill/>
                </a:ln>
                <a:solidFill>
                  <a:srgbClr val="113946"/>
                </a:solidFill>
                <a:effectLst/>
                <a:uLnTx/>
                <a:uFillTx/>
                <a:latin typeface="Montserrat Bold"/>
                <a:ea typeface="Montserrat Bold"/>
                <a:cs typeface="Montserrat Bold"/>
                <a:sym typeface="Montserrat Bold"/>
              </a:rPr>
              <a:t>ENVIRONMENT</a:t>
            </a:r>
          </a:p>
        </p:txBody>
      </p:sp>
      <p:sp>
        <p:nvSpPr>
          <p:cNvPr id="10" name="TextBox 10"/>
          <p:cNvSpPr txBox="1"/>
          <p:nvPr/>
        </p:nvSpPr>
        <p:spPr>
          <a:xfrm>
            <a:off x="4264103" y="1064037"/>
            <a:ext cx="14023897" cy="636270"/>
          </a:xfrm>
          <a:prstGeom prst="rect">
            <a:avLst/>
          </a:prstGeom>
        </p:spPr>
        <p:txBody>
          <a:bodyPr lIns="0" tIns="0" rIns="0" bIns="0" rtlCol="0" anchor="t">
            <a:spAutoFit/>
          </a:bodyPr>
          <a:lstStyle/>
          <a:p>
            <a:pPr marL="0" lvl="0" indent="0" algn="just">
              <a:lnSpc>
                <a:spcPts val="4800"/>
              </a:lnSpc>
            </a:pPr>
            <a:r>
              <a:rPr lang="en-US" sz="4800" b="1" spc="144">
                <a:solidFill>
                  <a:srgbClr val="113946"/>
                </a:solidFill>
                <a:latin typeface="Montserrat Bold"/>
                <a:ea typeface="Montserrat Bold"/>
                <a:cs typeface="Montserrat Bold"/>
                <a:sym typeface="Montserrat Bold"/>
              </a:rPr>
              <a:t>HIGH-IMPACT LOW-INFO FACTORS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9726919" y="609886"/>
            <a:ext cx="9259524" cy="9067229"/>
            <a:chOff x="0" y="0"/>
            <a:chExt cx="2438722" cy="2388077"/>
          </a:xfrm>
        </p:grpSpPr>
        <p:sp>
          <p:nvSpPr>
            <p:cNvPr id="3" name="Freeform 3"/>
            <p:cNvSpPr/>
            <p:nvPr/>
          </p:nvSpPr>
          <p:spPr>
            <a:xfrm>
              <a:off x="0" y="0"/>
              <a:ext cx="2438722" cy="2388077"/>
            </a:xfrm>
            <a:custGeom>
              <a:avLst/>
              <a:gdLst/>
              <a:ahLst/>
              <a:cxnLst/>
              <a:rect l="l" t="t" r="r" b="b"/>
              <a:pathLst>
                <a:path w="2438722" h="2388077">
                  <a:moveTo>
                    <a:pt x="25083" y="0"/>
                  </a:moveTo>
                  <a:lnTo>
                    <a:pt x="2413639" y="0"/>
                  </a:lnTo>
                  <a:cubicBezTo>
                    <a:pt x="2420292" y="0"/>
                    <a:pt x="2426672" y="2643"/>
                    <a:pt x="2431376" y="7347"/>
                  </a:cubicBezTo>
                  <a:cubicBezTo>
                    <a:pt x="2436080" y="12051"/>
                    <a:pt x="2438722" y="18431"/>
                    <a:pt x="2438722" y="25083"/>
                  </a:cubicBezTo>
                  <a:lnTo>
                    <a:pt x="2438722" y="2362994"/>
                  </a:lnTo>
                  <a:cubicBezTo>
                    <a:pt x="2438722" y="2376847"/>
                    <a:pt x="2427492" y="2388077"/>
                    <a:pt x="2413639" y="2388077"/>
                  </a:cubicBezTo>
                  <a:lnTo>
                    <a:pt x="25083" y="2388077"/>
                  </a:lnTo>
                  <a:cubicBezTo>
                    <a:pt x="11230" y="2388077"/>
                    <a:pt x="0" y="2376847"/>
                    <a:pt x="0" y="2362994"/>
                  </a:cubicBezTo>
                  <a:lnTo>
                    <a:pt x="0" y="25083"/>
                  </a:lnTo>
                  <a:cubicBezTo>
                    <a:pt x="0" y="11230"/>
                    <a:pt x="11230" y="0"/>
                    <a:pt x="25083" y="0"/>
                  </a:cubicBezTo>
                  <a:close/>
                </a:path>
              </a:pathLst>
            </a:custGeom>
            <a:solidFill>
              <a:srgbClr val="113946"/>
            </a:solidFill>
          </p:spPr>
          <p:txBody>
            <a:bodyPr/>
            <a:lstStyle/>
            <a:p>
              <a:endParaRPr lang="en-US"/>
            </a:p>
          </p:txBody>
        </p:sp>
        <p:sp>
          <p:nvSpPr>
            <p:cNvPr id="4" name="TextBox 4"/>
            <p:cNvSpPr txBox="1"/>
            <p:nvPr/>
          </p:nvSpPr>
          <p:spPr>
            <a:xfrm>
              <a:off x="0" y="-57150"/>
              <a:ext cx="2438722" cy="2445227"/>
            </a:xfrm>
            <a:prstGeom prst="rect">
              <a:avLst/>
            </a:prstGeom>
          </p:spPr>
          <p:txBody>
            <a:bodyPr lIns="50800" tIns="50800" rIns="50800" bIns="50800" rtlCol="0" anchor="ctr"/>
            <a:lstStyle/>
            <a:p>
              <a:pPr algn="ctr">
                <a:lnSpc>
                  <a:spcPts val="3547"/>
                </a:lnSpc>
              </a:pPr>
              <a:endParaRPr/>
            </a:p>
          </p:txBody>
        </p:sp>
      </p:grpSp>
      <p:grpSp>
        <p:nvGrpSpPr>
          <p:cNvPr id="5" name="Group 5">
            <a:extLst>
              <a:ext uri="{C183D7F6-B498-43B3-948B-1728B52AA6E4}">
                <adec:decorative xmlns:adec="http://schemas.microsoft.com/office/drawing/2017/decorative" val="1"/>
              </a:ext>
            </a:extLst>
          </p:cNvPr>
          <p:cNvGrpSpPr/>
          <p:nvPr/>
        </p:nvGrpSpPr>
        <p:grpSpPr>
          <a:xfrm>
            <a:off x="9172549" y="1376838"/>
            <a:ext cx="1108738" cy="920570"/>
            <a:chOff x="0" y="0"/>
            <a:chExt cx="419100" cy="347973"/>
          </a:xfrm>
        </p:grpSpPr>
        <p:sp>
          <p:nvSpPr>
            <p:cNvPr id="6" name="Freeform 6"/>
            <p:cNvSpPr/>
            <p:nvPr/>
          </p:nvSpPr>
          <p:spPr>
            <a:xfrm>
              <a:off x="0" y="0"/>
              <a:ext cx="419100" cy="347973"/>
            </a:xfrm>
            <a:custGeom>
              <a:avLst/>
              <a:gdLst/>
              <a:ahLst/>
              <a:cxnLst/>
              <a:rect l="l" t="t" r="r" b="b"/>
              <a:pathLst>
                <a:path w="419100" h="347973">
                  <a:moveTo>
                    <a:pt x="173986" y="0"/>
                  </a:moveTo>
                  <a:lnTo>
                    <a:pt x="245113" y="0"/>
                  </a:lnTo>
                  <a:cubicBezTo>
                    <a:pt x="291257" y="0"/>
                    <a:pt x="335511" y="18331"/>
                    <a:pt x="368140" y="50959"/>
                  </a:cubicBezTo>
                  <a:cubicBezTo>
                    <a:pt x="400769" y="83588"/>
                    <a:pt x="419100" y="127842"/>
                    <a:pt x="419100" y="173986"/>
                  </a:cubicBezTo>
                  <a:lnTo>
                    <a:pt x="419100" y="173986"/>
                  </a:lnTo>
                  <a:cubicBezTo>
                    <a:pt x="419100" y="220130"/>
                    <a:pt x="400769" y="264384"/>
                    <a:pt x="368140" y="297013"/>
                  </a:cubicBezTo>
                  <a:cubicBezTo>
                    <a:pt x="335511" y="329642"/>
                    <a:pt x="291257" y="347973"/>
                    <a:pt x="245113" y="347973"/>
                  </a:cubicBezTo>
                  <a:lnTo>
                    <a:pt x="173986" y="347973"/>
                  </a:lnTo>
                  <a:cubicBezTo>
                    <a:pt x="127842" y="347973"/>
                    <a:pt x="83588" y="329642"/>
                    <a:pt x="50959" y="297013"/>
                  </a:cubicBezTo>
                  <a:cubicBezTo>
                    <a:pt x="18331" y="264384"/>
                    <a:pt x="0" y="220130"/>
                    <a:pt x="0" y="173986"/>
                  </a:cubicBezTo>
                  <a:lnTo>
                    <a:pt x="0" y="173986"/>
                  </a:lnTo>
                  <a:cubicBezTo>
                    <a:pt x="0" y="127842"/>
                    <a:pt x="18331" y="83588"/>
                    <a:pt x="50959" y="50959"/>
                  </a:cubicBezTo>
                  <a:cubicBezTo>
                    <a:pt x="83588" y="18331"/>
                    <a:pt x="127842" y="0"/>
                    <a:pt x="173986" y="0"/>
                  </a:cubicBezTo>
                  <a:close/>
                </a:path>
              </a:pathLst>
            </a:custGeom>
            <a:solidFill>
              <a:srgbClr val="BCA37F"/>
            </a:solidFill>
          </p:spPr>
          <p:txBody>
            <a:bodyPr/>
            <a:lstStyle/>
            <a:p>
              <a:endParaRPr lang="en-US"/>
            </a:p>
          </p:txBody>
        </p:sp>
        <p:sp>
          <p:nvSpPr>
            <p:cNvPr id="7" name="TextBox 7"/>
            <p:cNvSpPr txBox="1"/>
            <p:nvPr/>
          </p:nvSpPr>
          <p:spPr>
            <a:xfrm>
              <a:off x="0" y="-57150"/>
              <a:ext cx="419100" cy="405123"/>
            </a:xfrm>
            <a:prstGeom prst="rect">
              <a:avLst/>
            </a:prstGeom>
          </p:spPr>
          <p:txBody>
            <a:bodyPr lIns="50800" tIns="50800" rIns="50800" bIns="50800" rtlCol="0" anchor="ctr"/>
            <a:lstStyle/>
            <a:p>
              <a:pPr algn="ctr">
                <a:lnSpc>
                  <a:spcPts val="3547"/>
                </a:lnSpc>
              </a:pPr>
              <a:endParaRPr/>
            </a:p>
          </p:txBody>
        </p:sp>
      </p:grpSp>
      <p:grpSp>
        <p:nvGrpSpPr>
          <p:cNvPr id="8" name="Group 8">
            <a:extLst>
              <a:ext uri="{C183D7F6-B498-43B3-948B-1728B52AA6E4}">
                <adec:decorative xmlns:adec="http://schemas.microsoft.com/office/drawing/2017/decorative" val="1"/>
              </a:ext>
            </a:extLst>
          </p:cNvPr>
          <p:cNvGrpSpPr/>
          <p:nvPr/>
        </p:nvGrpSpPr>
        <p:grpSpPr>
          <a:xfrm>
            <a:off x="9172549" y="4184492"/>
            <a:ext cx="1108738" cy="920570"/>
            <a:chOff x="0" y="0"/>
            <a:chExt cx="419100" cy="347973"/>
          </a:xfrm>
        </p:grpSpPr>
        <p:sp>
          <p:nvSpPr>
            <p:cNvPr id="9" name="Freeform 9"/>
            <p:cNvSpPr/>
            <p:nvPr/>
          </p:nvSpPr>
          <p:spPr>
            <a:xfrm>
              <a:off x="0" y="0"/>
              <a:ext cx="419100" cy="347973"/>
            </a:xfrm>
            <a:custGeom>
              <a:avLst/>
              <a:gdLst/>
              <a:ahLst/>
              <a:cxnLst/>
              <a:rect l="l" t="t" r="r" b="b"/>
              <a:pathLst>
                <a:path w="419100" h="347973">
                  <a:moveTo>
                    <a:pt x="173986" y="0"/>
                  </a:moveTo>
                  <a:lnTo>
                    <a:pt x="245113" y="0"/>
                  </a:lnTo>
                  <a:cubicBezTo>
                    <a:pt x="291257" y="0"/>
                    <a:pt x="335511" y="18331"/>
                    <a:pt x="368140" y="50959"/>
                  </a:cubicBezTo>
                  <a:cubicBezTo>
                    <a:pt x="400769" y="83588"/>
                    <a:pt x="419100" y="127842"/>
                    <a:pt x="419100" y="173986"/>
                  </a:cubicBezTo>
                  <a:lnTo>
                    <a:pt x="419100" y="173986"/>
                  </a:lnTo>
                  <a:cubicBezTo>
                    <a:pt x="419100" y="220130"/>
                    <a:pt x="400769" y="264384"/>
                    <a:pt x="368140" y="297013"/>
                  </a:cubicBezTo>
                  <a:cubicBezTo>
                    <a:pt x="335511" y="329642"/>
                    <a:pt x="291257" y="347973"/>
                    <a:pt x="245113" y="347973"/>
                  </a:cubicBezTo>
                  <a:lnTo>
                    <a:pt x="173986" y="347973"/>
                  </a:lnTo>
                  <a:cubicBezTo>
                    <a:pt x="127842" y="347973"/>
                    <a:pt x="83588" y="329642"/>
                    <a:pt x="50959" y="297013"/>
                  </a:cubicBezTo>
                  <a:cubicBezTo>
                    <a:pt x="18331" y="264384"/>
                    <a:pt x="0" y="220130"/>
                    <a:pt x="0" y="173986"/>
                  </a:cubicBezTo>
                  <a:lnTo>
                    <a:pt x="0" y="173986"/>
                  </a:lnTo>
                  <a:cubicBezTo>
                    <a:pt x="0" y="127842"/>
                    <a:pt x="18331" y="83588"/>
                    <a:pt x="50959" y="50959"/>
                  </a:cubicBezTo>
                  <a:cubicBezTo>
                    <a:pt x="83588" y="18331"/>
                    <a:pt x="127842" y="0"/>
                    <a:pt x="173986" y="0"/>
                  </a:cubicBezTo>
                  <a:close/>
                </a:path>
              </a:pathLst>
            </a:custGeom>
            <a:solidFill>
              <a:srgbClr val="BCA37F"/>
            </a:solidFill>
          </p:spPr>
          <p:txBody>
            <a:bodyPr/>
            <a:lstStyle/>
            <a:p>
              <a:endParaRPr lang="en-US"/>
            </a:p>
          </p:txBody>
        </p:sp>
        <p:sp>
          <p:nvSpPr>
            <p:cNvPr id="10" name="TextBox 10"/>
            <p:cNvSpPr txBox="1"/>
            <p:nvPr/>
          </p:nvSpPr>
          <p:spPr>
            <a:xfrm>
              <a:off x="0" y="-57150"/>
              <a:ext cx="419100" cy="405123"/>
            </a:xfrm>
            <a:prstGeom prst="rect">
              <a:avLst/>
            </a:prstGeom>
          </p:spPr>
          <p:txBody>
            <a:bodyPr lIns="50800" tIns="50800" rIns="50800" bIns="50800" rtlCol="0" anchor="ctr"/>
            <a:lstStyle/>
            <a:p>
              <a:pPr algn="ctr">
                <a:lnSpc>
                  <a:spcPts val="3547"/>
                </a:lnSpc>
              </a:pPr>
              <a:endParaRPr/>
            </a:p>
          </p:txBody>
        </p:sp>
      </p:grpSp>
      <p:grpSp>
        <p:nvGrpSpPr>
          <p:cNvPr id="11" name="Group 11">
            <a:extLst>
              <a:ext uri="{C183D7F6-B498-43B3-948B-1728B52AA6E4}">
                <adec:decorative xmlns:adec="http://schemas.microsoft.com/office/drawing/2017/decorative" val="1"/>
              </a:ext>
            </a:extLst>
          </p:cNvPr>
          <p:cNvGrpSpPr/>
          <p:nvPr/>
        </p:nvGrpSpPr>
        <p:grpSpPr>
          <a:xfrm>
            <a:off x="9172549" y="6991012"/>
            <a:ext cx="1108738" cy="920570"/>
            <a:chOff x="0" y="0"/>
            <a:chExt cx="419100" cy="347973"/>
          </a:xfrm>
        </p:grpSpPr>
        <p:sp>
          <p:nvSpPr>
            <p:cNvPr id="12" name="Freeform 12"/>
            <p:cNvSpPr/>
            <p:nvPr/>
          </p:nvSpPr>
          <p:spPr>
            <a:xfrm>
              <a:off x="0" y="0"/>
              <a:ext cx="419100" cy="347973"/>
            </a:xfrm>
            <a:custGeom>
              <a:avLst/>
              <a:gdLst/>
              <a:ahLst/>
              <a:cxnLst/>
              <a:rect l="l" t="t" r="r" b="b"/>
              <a:pathLst>
                <a:path w="419100" h="347973">
                  <a:moveTo>
                    <a:pt x="173986" y="0"/>
                  </a:moveTo>
                  <a:lnTo>
                    <a:pt x="245113" y="0"/>
                  </a:lnTo>
                  <a:cubicBezTo>
                    <a:pt x="291257" y="0"/>
                    <a:pt x="335511" y="18331"/>
                    <a:pt x="368140" y="50959"/>
                  </a:cubicBezTo>
                  <a:cubicBezTo>
                    <a:pt x="400769" y="83588"/>
                    <a:pt x="419100" y="127842"/>
                    <a:pt x="419100" y="173986"/>
                  </a:cubicBezTo>
                  <a:lnTo>
                    <a:pt x="419100" y="173986"/>
                  </a:lnTo>
                  <a:cubicBezTo>
                    <a:pt x="419100" y="220130"/>
                    <a:pt x="400769" y="264384"/>
                    <a:pt x="368140" y="297013"/>
                  </a:cubicBezTo>
                  <a:cubicBezTo>
                    <a:pt x="335511" y="329642"/>
                    <a:pt x="291257" y="347973"/>
                    <a:pt x="245113" y="347973"/>
                  </a:cubicBezTo>
                  <a:lnTo>
                    <a:pt x="173986" y="347973"/>
                  </a:lnTo>
                  <a:cubicBezTo>
                    <a:pt x="127842" y="347973"/>
                    <a:pt x="83588" y="329642"/>
                    <a:pt x="50959" y="297013"/>
                  </a:cubicBezTo>
                  <a:cubicBezTo>
                    <a:pt x="18331" y="264384"/>
                    <a:pt x="0" y="220130"/>
                    <a:pt x="0" y="173986"/>
                  </a:cubicBezTo>
                  <a:lnTo>
                    <a:pt x="0" y="173986"/>
                  </a:lnTo>
                  <a:cubicBezTo>
                    <a:pt x="0" y="127842"/>
                    <a:pt x="18331" y="83588"/>
                    <a:pt x="50959" y="50959"/>
                  </a:cubicBezTo>
                  <a:cubicBezTo>
                    <a:pt x="83588" y="18331"/>
                    <a:pt x="127842" y="0"/>
                    <a:pt x="173986" y="0"/>
                  </a:cubicBezTo>
                  <a:close/>
                </a:path>
              </a:pathLst>
            </a:custGeom>
            <a:solidFill>
              <a:srgbClr val="BCA37F"/>
            </a:solidFill>
          </p:spPr>
          <p:txBody>
            <a:bodyPr/>
            <a:lstStyle/>
            <a:p>
              <a:endParaRPr lang="en-US"/>
            </a:p>
          </p:txBody>
        </p:sp>
        <p:sp>
          <p:nvSpPr>
            <p:cNvPr id="13" name="TextBox 13"/>
            <p:cNvSpPr txBox="1"/>
            <p:nvPr/>
          </p:nvSpPr>
          <p:spPr>
            <a:xfrm>
              <a:off x="0" y="-57150"/>
              <a:ext cx="419100" cy="405123"/>
            </a:xfrm>
            <a:prstGeom prst="rect">
              <a:avLst/>
            </a:prstGeom>
          </p:spPr>
          <p:txBody>
            <a:bodyPr lIns="50800" tIns="50800" rIns="50800" bIns="50800" rtlCol="0" anchor="ctr"/>
            <a:lstStyle/>
            <a:p>
              <a:pPr algn="ctr">
                <a:lnSpc>
                  <a:spcPts val="3547"/>
                </a:lnSpc>
              </a:pPr>
              <a:endParaRPr/>
            </a:p>
          </p:txBody>
        </p:sp>
      </p:grpSp>
      <p:sp>
        <p:nvSpPr>
          <p:cNvPr id="14" name="TextBox 14"/>
          <p:cNvSpPr txBox="1"/>
          <p:nvPr/>
        </p:nvSpPr>
        <p:spPr>
          <a:xfrm>
            <a:off x="10819124" y="1433988"/>
            <a:ext cx="6924310" cy="469900"/>
          </a:xfrm>
          <a:prstGeom prst="rect">
            <a:avLst/>
          </a:prstGeom>
        </p:spPr>
        <p:txBody>
          <a:bodyPr lIns="0" tIns="0" rIns="0" bIns="0" rtlCol="0" anchor="t">
            <a:spAutoFit/>
          </a:bodyPr>
          <a:lstStyle/>
          <a:p>
            <a:pPr marL="0" lvl="0" indent="0" algn="l">
              <a:lnSpc>
                <a:spcPts val="3500"/>
              </a:lnSpc>
            </a:pPr>
            <a:r>
              <a:rPr lang="en-US" sz="3500" b="1" spc="350">
                <a:solidFill>
                  <a:srgbClr val="FFFFFF"/>
                </a:solidFill>
                <a:latin typeface="Glacial Indifference Bold"/>
                <a:ea typeface="Glacial Indifference Bold"/>
                <a:cs typeface="Glacial Indifference Bold"/>
                <a:sym typeface="Glacial Indifference Bold"/>
              </a:rPr>
              <a:t>Janitorial</a:t>
            </a:r>
          </a:p>
        </p:txBody>
      </p:sp>
      <p:sp>
        <p:nvSpPr>
          <p:cNvPr id="15" name="TextBox 15"/>
          <p:cNvSpPr txBox="1"/>
          <p:nvPr/>
        </p:nvSpPr>
        <p:spPr>
          <a:xfrm>
            <a:off x="10819124" y="4241642"/>
            <a:ext cx="6924310" cy="469900"/>
          </a:xfrm>
          <a:prstGeom prst="rect">
            <a:avLst/>
          </a:prstGeom>
        </p:spPr>
        <p:txBody>
          <a:bodyPr lIns="0" tIns="0" rIns="0" bIns="0" rtlCol="0" anchor="t">
            <a:spAutoFit/>
          </a:bodyPr>
          <a:lstStyle/>
          <a:p>
            <a:pPr marL="0" lvl="0" indent="0" algn="l">
              <a:lnSpc>
                <a:spcPts val="3500"/>
              </a:lnSpc>
            </a:pPr>
            <a:r>
              <a:rPr lang="en-US" sz="3500" b="1" spc="350">
                <a:solidFill>
                  <a:srgbClr val="FFFFFF"/>
                </a:solidFill>
                <a:latin typeface="Glacial Indifference Bold"/>
                <a:ea typeface="Glacial Indifference Bold"/>
                <a:cs typeface="Glacial Indifference Bold"/>
                <a:sym typeface="Glacial Indifference Bold"/>
              </a:rPr>
              <a:t>Inventory Management</a:t>
            </a:r>
          </a:p>
        </p:txBody>
      </p:sp>
      <p:sp>
        <p:nvSpPr>
          <p:cNvPr id="16" name="TextBox 16"/>
          <p:cNvSpPr txBox="1"/>
          <p:nvPr/>
        </p:nvSpPr>
        <p:spPr>
          <a:xfrm>
            <a:off x="10819124" y="7052152"/>
            <a:ext cx="6924310" cy="469900"/>
          </a:xfrm>
          <a:prstGeom prst="rect">
            <a:avLst/>
          </a:prstGeom>
        </p:spPr>
        <p:txBody>
          <a:bodyPr lIns="0" tIns="0" rIns="0" bIns="0" rtlCol="0" anchor="t">
            <a:spAutoFit/>
          </a:bodyPr>
          <a:lstStyle/>
          <a:p>
            <a:pPr marL="0" lvl="0" indent="0" algn="l">
              <a:lnSpc>
                <a:spcPts val="3500"/>
              </a:lnSpc>
            </a:pPr>
            <a:r>
              <a:rPr lang="en-US" sz="3500" b="1" spc="350">
                <a:solidFill>
                  <a:srgbClr val="FFFFFF"/>
                </a:solidFill>
                <a:latin typeface="Glacial Indifference Bold"/>
                <a:ea typeface="Glacial Indifference Bold"/>
                <a:cs typeface="Glacial Indifference Bold"/>
                <a:sym typeface="Glacial Indifference Bold"/>
              </a:rPr>
              <a:t>Space Management</a:t>
            </a:r>
          </a:p>
        </p:txBody>
      </p:sp>
      <p:sp>
        <p:nvSpPr>
          <p:cNvPr id="17" name="TextBox 17"/>
          <p:cNvSpPr txBox="1"/>
          <p:nvPr/>
        </p:nvSpPr>
        <p:spPr>
          <a:xfrm>
            <a:off x="10819124" y="1903889"/>
            <a:ext cx="6924310" cy="1705610"/>
          </a:xfrm>
          <a:prstGeom prst="rect">
            <a:avLst/>
          </a:prstGeom>
        </p:spPr>
        <p:txBody>
          <a:bodyPr lIns="0" tIns="0" rIns="0" bIns="0" rtlCol="0" anchor="t">
            <a:spAutoFit/>
          </a:bodyPr>
          <a:lstStyle/>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Disinfecting surfaces</a:t>
            </a:r>
          </a:p>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Cleaning messes</a:t>
            </a:r>
          </a:p>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Biohazard responses</a:t>
            </a:r>
          </a:p>
        </p:txBody>
      </p:sp>
      <p:sp>
        <p:nvSpPr>
          <p:cNvPr id="18" name="TextBox 18"/>
          <p:cNvSpPr txBox="1"/>
          <p:nvPr/>
        </p:nvSpPr>
        <p:spPr>
          <a:xfrm>
            <a:off x="10819124" y="4711542"/>
            <a:ext cx="6924310" cy="1705610"/>
          </a:xfrm>
          <a:prstGeom prst="rect">
            <a:avLst/>
          </a:prstGeom>
        </p:spPr>
        <p:txBody>
          <a:bodyPr lIns="0" tIns="0" rIns="0" bIns="0" rtlCol="0" anchor="t">
            <a:spAutoFit/>
          </a:bodyPr>
          <a:lstStyle/>
          <a:p>
            <a:pPr marL="604519" lvl="1" indent="-302260" algn="l">
              <a:lnSpc>
                <a:spcPts val="4479"/>
              </a:lnSpc>
              <a:buFont typeface="Arial"/>
              <a:buChar char="•"/>
            </a:pPr>
            <a:r>
              <a:rPr lang="en-US" sz="2799" spc="279" dirty="0">
                <a:solidFill>
                  <a:srgbClr val="FFFFFF"/>
                </a:solidFill>
                <a:latin typeface="Arial MT Pro"/>
                <a:ea typeface="Arial MT Pro"/>
                <a:cs typeface="Arial MT Pro"/>
                <a:sym typeface="Arial MT Pro"/>
              </a:rPr>
              <a:t>Restocking</a:t>
            </a:r>
          </a:p>
          <a:p>
            <a:pPr marL="604519" lvl="1" indent="-302260" algn="l">
              <a:lnSpc>
                <a:spcPts val="4479"/>
              </a:lnSpc>
              <a:buFont typeface="Arial"/>
              <a:buChar char="•"/>
            </a:pPr>
            <a:r>
              <a:rPr lang="en-US" sz="2799" spc="279" dirty="0">
                <a:solidFill>
                  <a:srgbClr val="FFFFFF"/>
                </a:solidFill>
                <a:latin typeface="Arial MT Pro"/>
                <a:ea typeface="Arial MT Pro"/>
                <a:cs typeface="Arial MT Pro"/>
                <a:sym typeface="Arial MT Pro"/>
              </a:rPr>
              <a:t>Reorganizing storage</a:t>
            </a:r>
          </a:p>
          <a:p>
            <a:pPr marL="604519" lvl="1" indent="-302260" algn="l">
              <a:lnSpc>
                <a:spcPts val="4479"/>
              </a:lnSpc>
              <a:buFont typeface="Arial"/>
              <a:buChar char="•"/>
            </a:pPr>
            <a:r>
              <a:rPr lang="en-US" sz="2799" spc="279" dirty="0">
                <a:solidFill>
                  <a:srgbClr val="FFFFFF"/>
                </a:solidFill>
                <a:latin typeface="Arial MT Pro"/>
                <a:ea typeface="Arial MT Pro"/>
                <a:cs typeface="Arial MT Pro"/>
                <a:sym typeface="Arial MT Pro"/>
              </a:rPr>
              <a:t>Purchasing</a:t>
            </a:r>
          </a:p>
        </p:txBody>
      </p:sp>
      <p:sp>
        <p:nvSpPr>
          <p:cNvPr id="19" name="TextBox 19"/>
          <p:cNvSpPr txBox="1"/>
          <p:nvPr/>
        </p:nvSpPr>
        <p:spPr>
          <a:xfrm>
            <a:off x="10819124" y="7522052"/>
            <a:ext cx="6924310" cy="1705610"/>
          </a:xfrm>
          <a:prstGeom prst="rect">
            <a:avLst/>
          </a:prstGeom>
        </p:spPr>
        <p:txBody>
          <a:bodyPr lIns="0" tIns="0" rIns="0" bIns="0" rtlCol="0" anchor="t">
            <a:spAutoFit/>
          </a:bodyPr>
          <a:lstStyle/>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Event setup</a:t>
            </a:r>
          </a:p>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Noise control</a:t>
            </a:r>
          </a:p>
          <a:p>
            <a:pPr marL="604519" lvl="1" indent="-302260" algn="l">
              <a:lnSpc>
                <a:spcPts val="4479"/>
              </a:lnSpc>
              <a:buFont typeface="Arial"/>
              <a:buChar char="•"/>
            </a:pPr>
            <a:r>
              <a:rPr lang="en-US" sz="2799" spc="279">
                <a:solidFill>
                  <a:srgbClr val="FFFFFF"/>
                </a:solidFill>
                <a:latin typeface="Arial MT Pro"/>
                <a:ea typeface="Arial MT Pro"/>
                <a:cs typeface="Arial MT Pro"/>
                <a:sym typeface="Arial MT Pro"/>
              </a:rPr>
              <a:t>Avoiding danger</a:t>
            </a:r>
          </a:p>
        </p:txBody>
      </p:sp>
      <p:sp>
        <p:nvSpPr>
          <p:cNvPr id="20" name="TextBox 20"/>
          <p:cNvSpPr txBox="1"/>
          <p:nvPr/>
        </p:nvSpPr>
        <p:spPr>
          <a:xfrm>
            <a:off x="707575" y="5460842"/>
            <a:ext cx="7347432" cy="2061210"/>
          </a:xfrm>
          <a:prstGeom prst="rect">
            <a:avLst/>
          </a:prstGeom>
        </p:spPr>
        <p:txBody>
          <a:bodyPr lIns="0" tIns="0" rIns="0" bIns="0" rtlCol="0" anchor="t">
            <a:spAutoFit/>
          </a:bodyPr>
          <a:lstStyle/>
          <a:p>
            <a:pPr marL="0" lvl="0" indent="0" algn="l">
              <a:lnSpc>
                <a:spcPts val="5399"/>
              </a:lnSpc>
            </a:pPr>
            <a:r>
              <a:rPr lang="en-US" sz="5399" spc="161">
                <a:solidFill>
                  <a:srgbClr val="113946"/>
                </a:solidFill>
                <a:latin typeface="Montserrat"/>
                <a:ea typeface="Montserrat"/>
                <a:cs typeface="Montserrat"/>
                <a:sym typeface="Montserrat"/>
              </a:rPr>
              <a:t>Workplace Policies, Procedures, &amp; Expectations</a:t>
            </a:r>
          </a:p>
        </p:txBody>
      </p:sp>
      <p:sp>
        <p:nvSpPr>
          <p:cNvPr id="21" name="AutoShape 21">
            <a:extLst>
              <a:ext uri="{C183D7F6-B498-43B3-948B-1728B52AA6E4}">
                <adec:decorative xmlns:adec="http://schemas.microsoft.com/office/drawing/2017/decorative" val="1"/>
              </a:ext>
            </a:extLst>
          </p:cNvPr>
          <p:cNvSpPr/>
          <p:nvPr/>
        </p:nvSpPr>
        <p:spPr>
          <a:xfrm>
            <a:off x="-1031972" y="4851339"/>
            <a:ext cx="8810552" cy="0"/>
          </a:xfrm>
          <a:prstGeom prst="line">
            <a:avLst/>
          </a:prstGeom>
          <a:ln w="66675" cap="flat">
            <a:solidFill>
              <a:srgbClr val="765E3D"/>
            </a:solidFill>
            <a:prstDash val="solid"/>
            <a:headEnd type="none" w="sm" len="sm"/>
            <a:tailEnd type="none" w="sm" len="sm"/>
          </a:ln>
        </p:spPr>
        <p:txBody>
          <a:bodyPr/>
          <a:lstStyle/>
          <a:p>
            <a:endParaRPr lang="en-US"/>
          </a:p>
        </p:txBody>
      </p:sp>
      <p:sp>
        <p:nvSpPr>
          <p:cNvPr id="22" name="TextBox 22"/>
          <p:cNvSpPr txBox="1">
            <a:spLocks noGrp="1"/>
          </p:cNvSpPr>
          <p:nvPr>
            <p:ph type="title" idx="4294967295"/>
          </p:nvPr>
        </p:nvSpPr>
        <p:spPr>
          <a:xfrm>
            <a:off x="707575" y="3397286"/>
            <a:ext cx="8102976" cy="90360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700"/>
              </a:lnSpc>
              <a:spcBef>
                <a:spcPts val="0"/>
              </a:spcBef>
              <a:spcAft>
                <a:spcPts val="0"/>
              </a:spcAft>
              <a:buClrTx/>
              <a:buSzTx/>
              <a:buFontTx/>
              <a:buNone/>
              <a:tabLst/>
              <a:defRPr/>
            </a:pPr>
            <a:r>
              <a:rPr kumimoji="0" lang="en-US" sz="6700" b="1" i="0" u="none" strike="noStrike" kern="1200" cap="none" spc="201" normalizeH="0" baseline="0" noProof="0" dirty="0">
                <a:ln>
                  <a:noFill/>
                </a:ln>
                <a:solidFill>
                  <a:srgbClr val="113946"/>
                </a:solidFill>
                <a:effectLst/>
                <a:uLnTx/>
                <a:uFillTx/>
                <a:latin typeface="Montserrat Bold"/>
                <a:ea typeface="Montserrat Bold"/>
                <a:cs typeface="Montserrat Bold"/>
                <a:sym typeface="Montserrat Bold"/>
              </a:rPr>
              <a:t>ENVIRONMENT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4468" r="-37388" b="-48566"/>
            </a:stretch>
          </a:blipFill>
        </p:spPr>
        <p:txBody>
          <a:bodyPr/>
          <a:lstStyle/>
          <a:p>
            <a:endParaRPr lang="en-US"/>
          </a:p>
        </p:txBody>
      </p:sp>
      <p:sp>
        <p:nvSpPr>
          <p:cNvPr id="3" name="TextBox 3"/>
          <p:cNvSpPr txBox="1"/>
          <p:nvPr/>
        </p:nvSpPr>
        <p:spPr>
          <a:xfrm>
            <a:off x="0" y="392430"/>
            <a:ext cx="18288000" cy="636270"/>
          </a:xfrm>
          <a:prstGeom prst="rect">
            <a:avLst/>
          </a:prstGeom>
        </p:spPr>
        <p:txBody>
          <a:bodyPr lIns="0" tIns="0" rIns="0" bIns="0" rtlCol="0" anchor="t">
            <a:spAutoFit/>
          </a:bodyPr>
          <a:lstStyle/>
          <a:p>
            <a:pPr marL="0" lvl="0" indent="0" algn="ctr">
              <a:lnSpc>
                <a:spcPts val="4800"/>
              </a:lnSpc>
            </a:pPr>
            <a:r>
              <a:rPr lang="en-US" sz="4800" b="1" spc="144">
                <a:solidFill>
                  <a:srgbClr val="FFFFFF"/>
                </a:solidFill>
                <a:latin typeface="Montserrat Bold"/>
                <a:ea typeface="Montserrat Bold"/>
                <a:cs typeface="Montserrat Bold"/>
                <a:sym typeface="Montserrat Bold"/>
              </a:rPr>
              <a:t>THE PERCEPTION MANAGEMENT FRAMEWORK</a:t>
            </a:r>
          </a:p>
        </p:txBody>
      </p:sp>
      <p:sp>
        <p:nvSpPr>
          <p:cNvPr id="4" name="TextBox 4"/>
          <p:cNvSpPr txBox="1">
            <a:spLocks noGrp="1"/>
          </p:cNvSpPr>
          <p:nvPr>
            <p:ph type="title" idx="4294967295"/>
          </p:nvPr>
        </p:nvSpPr>
        <p:spPr>
          <a:xfrm>
            <a:off x="1165451" y="5118979"/>
            <a:ext cx="15957098" cy="22713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799"/>
              </a:lnSpc>
              <a:spcBef>
                <a:spcPts val="0"/>
              </a:spcBef>
              <a:spcAft>
                <a:spcPts val="0"/>
              </a:spcAft>
              <a:buClrTx/>
              <a:buSzTx/>
              <a:buFontTx/>
              <a:buNone/>
              <a:tabLst/>
              <a:defRPr/>
            </a:pPr>
            <a:r>
              <a:rPr kumimoji="0" lang="en-US" sz="8799" b="1" i="0" u="none" strike="noStrike" kern="1200" cap="none" spc="263" normalizeH="0" baseline="0" noProof="0" dirty="0">
                <a:ln>
                  <a:noFill/>
                </a:ln>
                <a:solidFill>
                  <a:srgbClr val="FFFFFF"/>
                </a:solidFill>
                <a:effectLst/>
                <a:uLnTx/>
                <a:uFillTx/>
                <a:latin typeface="Montserrat Bold"/>
                <a:ea typeface="Montserrat Bold"/>
                <a:cs typeface="Montserrat Bold"/>
                <a:sym typeface="Montserrat Bold"/>
              </a:rPr>
              <a:t>06 INTERPERSONAL COMMUNICATION</a:t>
            </a:r>
          </a:p>
        </p:txBody>
      </p:sp>
      <p:sp>
        <p:nvSpPr>
          <p:cNvPr id="5" name="TextBox 5"/>
          <p:cNvSpPr txBox="1"/>
          <p:nvPr/>
        </p:nvSpPr>
        <p:spPr>
          <a:xfrm>
            <a:off x="0" y="3686739"/>
            <a:ext cx="18288000" cy="636270"/>
          </a:xfrm>
          <a:prstGeom prst="rect">
            <a:avLst/>
          </a:prstGeom>
        </p:spPr>
        <p:txBody>
          <a:bodyPr lIns="0" tIns="0" rIns="0" bIns="0" rtlCol="0" anchor="t">
            <a:spAutoFit/>
          </a:bodyPr>
          <a:lstStyle/>
          <a:p>
            <a:pPr marL="0" lvl="0" indent="0" algn="ctr">
              <a:lnSpc>
                <a:spcPts val="4800"/>
              </a:lnSpc>
            </a:pPr>
            <a:r>
              <a:rPr lang="en-US" sz="4800" spc="144">
                <a:solidFill>
                  <a:srgbClr val="FFFFFF"/>
                </a:solidFill>
                <a:latin typeface="Montserrat"/>
                <a:ea typeface="Montserrat"/>
                <a:cs typeface="Montserrat"/>
                <a:sym typeface="Montserrat"/>
              </a:rPr>
              <a:t>PART 2: DURING INTERACTIONS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8038157" y="1918727"/>
            <a:ext cx="20499687" cy="1653908"/>
            <a:chOff x="0" y="0"/>
            <a:chExt cx="27332916" cy="2205211"/>
          </a:xfrm>
        </p:grpSpPr>
        <p:grpSp>
          <p:nvGrpSpPr>
            <p:cNvPr id="3" name="Group 3"/>
            <p:cNvGrpSpPr/>
            <p:nvPr/>
          </p:nvGrpSpPr>
          <p:grpSpPr>
            <a:xfrm>
              <a:off x="1490170" y="536540"/>
              <a:ext cx="25842746" cy="1132130"/>
              <a:chOff x="0" y="0"/>
              <a:chExt cx="4512307" cy="197677"/>
            </a:xfrm>
          </p:grpSpPr>
          <p:sp>
            <p:nvSpPr>
              <p:cNvPr id="4" name="Freeform 4"/>
              <p:cNvSpPr/>
              <p:nvPr/>
            </p:nvSpPr>
            <p:spPr>
              <a:xfrm>
                <a:off x="0" y="0"/>
                <a:ext cx="4512308" cy="197677"/>
              </a:xfrm>
              <a:custGeom>
                <a:avLst/>
                <a:gdLst/>
                <a:ahLst/>
                <a:cxnLst/>
                <a:rect l="l" t="t" r="r" b="b"/>
                <a:pathLst>
                  <a:path w="4512308" h="197677">
                    <a:moveTo>
                      <a:pt x="0" y="0"/>
                    </a:moveTo>
                    <a:lnTo>
                      <a:pt x="4512308" y="0"/>
                    </a:lnTo>
                    <a:lnTo>
                      <a:pt x="4512308" y="197677"/>
                    </a:lnTo>
                    <a:lnTo>
                      <a:pt x="0" y="197677"/>
                    </a:lnTo>
                    <a:close/>
                  </a:path>
                </a:pathLst>
              </a:custGeom>
              <a:solidFill>
                <a:srgbClr val="E7E1D8"/>
              </a:solidFill>
            </p:spPr>
            <p:txBody>
              <a:bodyPr/>
              <a:lstStyle/>
              <a:p>
                <a:endParaRPr lang="en-US"/>
              </a:p>
            </p:txBody>
          </p:sp>
          <p:sp>
            <p:nvSpPr>
              <p:cNvPr id="5" name="TextBox 5"/>
              <p:cNvSpPr txBox="1"/>
              <p:nvPr/>
            </p:nvSpPr>
            <p:spPr>
              <a:xfrm>
                <a:off x="0" y="-57150"/>
                <a:ext cx="4512307" cy="254827"/>
              </a:xfrm>
              <a:prstGeom prst="rect">
                <a:avLst/>
              </a:prstGeom>
            </p:spPr>
            <p:txBody>
              <a:bodyPr lIns="50800" tIns="50800" rIns="50800" bIns="50800" rtlCol="0" anchor="ctr"/>
              <a:lstStyle/>
              <a:p>
                <a:pPr algn="ctr">
                  <a:lnSpc>
                    <a:spcPts val="3547"/>
                  </a:lnSpc>
                </a:pPr>
                <a:endParaRPr/>
              </a:p>
            </p:txBody>
          </p:sp>
        </p:grpSp>
        <p:sp>
          <p:nvSpPr>
            <p:cNvPr id="6" name="TextBox 6"/>
            <p:cNvSpPr txBox="1"/>
            <p:nvPr/>
          </p:nvSpPr>
          <p:spPr>
            <a:xfrm>
              <a:off x="2662372" y="150988"/>
              <a:ext cx="15583402" cy="1163442"/>
            </a:xfrm>
            <a:prstGeom prst="rect">
              <a:avLst/>
            </a:prstGeom>
          </p:spPr>
          <p:txBody>
            <a:bodyPr lIns="0" tIns="0" rIns="0" bIns="0" rtlCol="0" anchor="t">
              <a:spAutoFit/>
            </a:bodyPr>
            <a:lstStyle/>
            <a:p>
              <a:pPr marL="0" lvl="0" indent="0" algn="just">
                <a:lnSpc>
                  <a:spcPts val="6335"/>
                </a:lnSpc>
              </a:pPr>
              <a:r>
                <a:rPr lang="en-US" sz="6335" b="1" spc="633">
                  <a:solidFill>
                    <a:srgbClr val="765E3D"/>
                  </a:solidFill>
                  <a:latin typeface="Glacial Indifference Bold"/>
                  <a:ea typeface="Glacial Indifference Bold"/>
                  <a:cs typeface="Glacial Indifference Bold"/>
                  <a:sym typeface="Glacial Indifference Bold"/>
                </a:rPr>
                <a:t>RESPONSIVENESS</a:t>
              </a:r>
            </a:p>
          </p:txBody>
        </p:sp>
        <p:grpSp>
          <p:nvGrpSpPr>
            <p:cNvPr id="7" name="Group 7"/>
            <p:cNvGrpSpPr/>
            <p:nvPr/>
          </p:nvGrpSpPr>
          <p:grpSpPr>
            <a:xfrm>
              <a:off x="0" y="0"/>
              <a:ext cx="2198752" cy="2205211"/>
              <a:chOff x="0" y="0"/>
              <a:chExt cx="812800" cy="815188"/>
            </a:xfrm>
          </p:grpSpPr>
          <p:sp>
            <p:nvSpPr>
              <p:cNvPr id="8" name="Freeform 8"/>
              <p:cNvSpPr/>
              <p:nvPr/>
            </p:nvSpPr>
            <p:spPr>
              <a:xfrm>
                <a:off x="0" y="0"/>
                <a:ext cx="812800" cy="815188"/>
              </a:xfrm>
              <a:custGeom>
                <a:avLst/>
                <a:gdLst/>
                <a:ahLst/>
                <a:cxnLst/>
                <a:rect l="l" t="t" r="r" b="b"/>
                <a:pathLst>
                  <a:path w="812800" h="815188">
                    <a:moveTo>
                      <a:pt x="406400" y="0"/>
                    </a:moveTo>
                    <a:cubicBezTo>
                      <a:pt x="181951" y="0"/>
                      <a:pt x="0" y="182486"/>
                      <a:pt x="0" y="407594"/>
                    </a:cubicBezTo>
                    <a:cubicBezTo>
                      <a:pt x="0" y="632702"/>
                      <a:pt x="181951" y="815188"/>
                      <a:pt x="406400" y="815188"/>
                    </a:cubicBezTo>
                    <a:cubicBezTo>
                      <a:pt x="630849" y="815188"/>
                      <a:pt x="812800" y="632702"/>
                      <a:pt x="812800" y="407594"/>
                    </a:cubicBezTo>
                    <a:cubicBezTo>
                      <a:pt x="812800" y="182486"/>
                      <a:pt x="630849" y="0"/>
                      <a:pt x="406400" y="0"/>
                    </a:cubicBezTo>
                    <a:close/>
                  </a:path>
                </a:pathLst>
              </a:custGeom>
              <a:solidFill>
                <a:srgbClr val="113946"/>
              </a:solidFill>
              <a:ln w="76200" cap="sq">
                <a:solidFill>
                  <a:srgbClr val="E5E5E5"/>
                </a:solidFill>
                <a:prstDash val="solid"/>
                <a:miter/>
              </a:ln>
            </p:spPr>
            <p:txBody>
              <a:bodyPr/>
              <a:lstStyle/>
              <a:p>
                <a:endParaRPr lang="en-US"/>
              </a:p>
            </p:txBody>
          </p:sp>
          <p:sp>
            <p:nvSpPr>
              <p:cNvPr id="9" name="TextBox 9"/>
              <p:cNvSpPr txBox="1"/>
              <p:nvPr/>
            </p:nvSpPr>
            <p:spPr>
              <a:xfrm>
                <a:off x="76200" y="-9301"/>
                <a:ext cx="660400" cy="748065"/>
              </a:xfrm>
              <a:prstGeom prst="rect">
                <a:avLst/>
              </a:prstGeom>
            </p:spPr>
            <p:txBody>
              <a:bodyPr lIns="50800" tIns="50800" rIns="50800" bIns="50800" rtlCol="0" anchor="ctr"/>
              <a:lstStyle/>
              <a:p>
                <a:pPr algn="ctr">
                  <a:lnSpc>
                    <a:spcPts val="5879"/>
                  </a:lnSpc>
                </a:pPr>
                <a:r>
                  <a:rPr lang="en-US" sz="4199" b="1">
                    <a:solidFill>
                      <a:srgbClr val="FFFFFF"/>
                    </a:solidFill>
                    <a:latin typeface="Glacial Indifference Bold"/>
                    <a:ea typeface="Glacial Indifference Bold"/>
                    <a:cs typeface="Glacial Indifference Bold"/>
                    <a:sym typeface="Glacial Indifference Bold"/>
                  </a:rPr>
                  <a:t>1</a:t>
                </a:r>
              </a:p>
            </p:txBody>
          </p:sp>
        </p:grpSp>
        <p:sp>
          <p:nvSpPr>
            <p:cNvPr id="10" name="TextBox 10"/>
            <p:cNvSpPr txBox="1"/>
            <p:nvPr/>
          </p:nvSpPr>
          <p:spPr>
            <a:xfrm>
              <a:off x="2662372" y="1443418"/>
              <a:ext cx="10713538" cy="581721"/>
            </a:xfrm>
            <a:prstGeom prst="rect">
              <a:avLst/>
            </a:prstGeom>
          </p:spPr>
          <p:txBody>
            <a:bodyPr lIns="0" tIns="0" rIns="0" bIns="0" rtlCol="0" anchor="t">
              <a:spAutoFit/>
            </a:bodyPr>
            <a:lstStyle/>
            <a:p>
              <a:pPr marL="0" lvl="0" indent="0" algn="l">
                <a:lnSpc>
                  <a:spcPts val="3167"/>
                </a:lnSpc>
              </a:pPr>
              <a:r>
                <a:rPr lang="en-US" sz="3167" b="1" spc="316">
                  <a:solidFill>
                    <a:srgbClr val="765E3D"/>
                  </a:solidFill>
                  <a:latin typeface="Glacial Indifference Bold"/>
                  <a:ea typeface="Glacial Indifference Bold"/>
                  <a:cs typeface="Glacial Indifference Bold"/>
                  <a:sym typeface="Glacial Indifference Bold"/>
                </a:rPr>
                <a:t>HOW DO YOU REACT TO OTHERS?</a:t>
              </a:r>
            </a:p>
          </p:txBody>
        </p:sp>
      </p:grpSp>
      <p:grpSp>
        <p:nvGrpSpPr>
          <p:cNvPr id="11" name="Group 11">
            <a:extLst>
              <a:ext uri="{C183D7F6-B498-43B3-948B-1728B52AA6E4}">
                <adec:decorative xmlns:adec="http://schemas.microsoft.com/office/drawing/2017/decorative" val="1"/>
              </a:ext>
            </a:extLst>
          </p:cNvPr>
          <p:cNvGrpSpPr/>
          <p:nvPr/>
        </p:nvGrpSpPr>
        <p:grpSpPr>
          <a:xfrm>
            <a:off x="8038157" y="4469381"/>
            <a:ext cx="20206591" cy="1653908"/>
            <a:chOff x="0" y="0"/>
            <a:chExt cx="26942121" cy="2205211"/>
          </a:xfrm>
        </p:grpSpPr>
        <p:grpSp>
          <p:nvGrpSpPr>
            <p:cNvPr id="12" name="Group 12"/>
            <p:cNvGrpSpPr/>
            <p:nvPr/>
          </p:nvGrpSpPr>
          <p:grpSpPr>
            <a:xfrm>
              <a:off x="1099376" y="586745"/>
              <a:ext cx="25842746" cy="1132130"/>
              <a:chOff x="0" y="0"/>
              <a:chExt cx="4512307" cy="197677"/>
            </a:xfrm>
          </p:grpSpPr>
          <p:sp>
            <p:nvSpPr>
              <p:cNvPr id="13" name="Freeform 13"/>
              <p:cNvSpPr/>
              <p:nvPr/>
            </p:nvSpPr>
            <p:spPr>
              <a:xfrm>
                <a:off x="0" y="0"/>
                <a:ext cx="4512308" cy="197677"/>
              </a:xfrm>
              <a:custGeom>
                <a:avLst/>
                <a:gdLst/>
                <a:ahLst/>
                <a:cxnLst/>
                <a:rect l="l" t="t" r="r" b="b"/>
                <a:pathLst>
                  <a:path w="4512308" h="197677">
                    <a:moveTo>
                      <a:pt x="0" y="0"/>
                    </a:moveTo>
                    <a:lnTo>
                      <a:pt x="4512308" y="0"/>
                    </a:lnTo>
                    <a:lnTo>
                      <a:pt x="4512308" y="197677"/>
                    </a:lnTo>
                    <a:lnTo>
                      <a:pt x="0" y="197677"/>
                    </a:lnTo>
                    <a:close/>
                  </a:path>
                </a:pathLst>
              </a:custGeom>
              <a:solidFill>
                <a:srgbClr val="E7E1D8"/>
              </a:solidFill>
            </p:spPr>
            <p:txBody>
              <a:bodyPr/>
              <a:lstStyle/>
              <a:p>
                <a:endParaRPr lang="en-US"/>
              </a:p>
            </p:txBody>
          </p:sp>
          <p:sp>
            <p:nvSpPr>
              <p:cNvPr id="14" name="TextBox 14"/>
              <p:cNvSpPr txBox="1"/>
              <p:nvPr/>
            </p:nvSpPr>
            <p:spPr>
              <a:xfrm>
                <a:off x="0" y="-57150"/>
                <a:ext cx="4512307" cy="254827"/>
              </a:xfrm>
              <a:prstGeom prst="rect">
                <a:avLst/>
              </a:prstGeom>
            </p:spPr>
            <p:txBody>
              <a:bodyPr lIns="50800" tIns="50800" rIns="50800" bIns="50800" rtlCol="0" anchor="ctr"/>
              <a:lstStyle/>
              <a:p>
                <a:pPr algn="ctr">
                  <a:lnSpc>
                    <a:spcPts val="3547"/>
                  </a:lnSpc>
                </a:pPr>
                <a:endParaRPr/>
              </a:p>
            </p:txBody>
          </p:sp>
        </p:grpSp>
        <p:grpSp>
          <p:nvGrpSpPr>
            <p:cNvPr id="15" name="Group 15"/>
            <p:cNvGrpSpPr/>
            <p:nvPr/>
          </p:nvGrpSpPr>
          <p:grpSpPr>
            <a:xfrm>
              <a:off x="0" y="0"/>
              <a:ext cx="2198752" cy="2205211"/>
              <a:chOff x="0" y="0"/>
              <a:chExt cx="812800" cy="815188"/>
            </a:xfrm>
          </p:grpSpPr>
          <p:sp>
            <p:nvSpPr>
              <p:cNvPr id="16" name="Freeform 16"/>
              <p:cNvSpPr/>
              <p:nvPr/>
            </p:nvSpPr>
            <p:spPr>
              <a:xfrm>
                <a:off x="0" y="0"/>
                <a:ext cx="812800" cy="815188"/>
              </a:xfrm>
              <a:custGeom>
                <a:avLst/>
                <a:gdLst/>
                <a:ahLst/>
                <a:cxnLst/>
                <a:rect l="l" t="t" r="r" b="b"/>
                <a:pathLst>
                  <a:path w="812800" h="815188">
                    <a:moveTo>
                      <a:pt x="406400" y="0"/>
                    </a:moveTo>
                    <a:cubicBezTo>
                      <a:pt x="181951" y="0"/>
                      <a:pt x="0" y="182486"/>
                      <a:pt x="0" y="407594"/>
                    </a:cubicBezTo>
                    <a:cubicBezTo>
                      <a:pt x="0" y="632702"/>
                      <a:pt x="181951" y="815188"/>
                      <a:pt x="406400" y="815188"/>
                    </a:cubicBezTo>
                    <a:cubicBezTo>
                      <a:pt x="630849" y="815188"/>
                      <a:pt x="812800" y="632702"/>
                      <a:pt x="812800" y="407594"/>
                    </a:cubicBezTo>
                    <a:cubicBezTo>
                      <a:pt x="812800" y="182486"/>
                      <a:pt x="630849" y="0"/>
                      <a:pt x="406400" y="0"/>
                    </a:cubicBezTo>
                    <a:close/>
                  </a:path>
                </a:pathLst>
              </a:custGeom>
              <a:solidFill>
                <a:srgbClr val="113946"/>
              </a:solidFill>
              <a:ln w="76200" cap="sq">
                <a:solidFill>
                  <a:srgbClr val="E5E5E5"/>
                </a:solidFill>
                <a:prstDash val="solid"/>
                <a:miter/>
              </a:ln>
            </p:spPr>
            <p:txBody>
              <a:bodyPr/>
              <a:lstStyle/>
              <a:p>
                <a:endParaRPr lang="en-US"/>
              </a:p>
            </p:txBody>
          </p:sp>
          <p:sp>
            <p:nvSpPr>
              <p:cNvPr id="17" name="TextBox 17"/>
              <p:cNvSpPr txBox="1"/>
              <p:nvPr/>
            </p:nvSpPr>
            <p:spPr>
              <a:xfrm>
                <a:off x="76200" y="-9301"/>
                <a:ext cx="660400" cy="748065"/>
              </a:xfrm>
              <a:prstGeom prst="rect">
                <a:avLst/>
              </a:prstGeom>
            </p:spPr>
            <p:txBody>
              <a:bodyPr lIns="50800" tIns="50800" rIns="50800" bIns="50800" rtlCol="0" anchor="ctr"/>
              <a:lstStyle/>
              <a:p>
                <a:pPr algn="ctr">
                  <a:lnSpc>
                    <a:spcPts val="5879"/>
                  </a:lnSpc>
                </a:pPr>
                <a:r>
                  <a:rPr lang="en-US" sz="4199" b="1">
                    <a:solidFill>
                      <a:srgbClr val="FFFFFF"/>
                    </a:solidFill>
                    <a:latin typeface="Glacial Indifference Bold"/>
                    <a:ea typeface="Glacial Indifference Bold"/>
                    <a:cs typeface="Glacial Indifference Bold"/>
                    <a:sym typeface="Glacial Indifference Bold"/>
                  </a:rPr>
                  <a:t>2</a:t>
                </a:r>
              </a:p>
            </p:txBody>
          </p:sp>
        </p:grpSp>
        <p:sp>
          <p:nvSpPr>
            <p:cNvPr id="18" name="TextBox 18"/>
            <p:cNvSpPr txBox="1"/>
            <p:nvPr/>
          </p:nvSpPr>
          <p:spPr>
            <a:xfrm>
              <a:off x="2662372" y="222680"/>
              <a:ext cx="15583402" cy="1163442"/>
            </a:xfrm>
            <a:prstGeom prst="rect">
              <a:avLst/>
            </a:prstGeom>
          </p:spPr>
          <p:txBody>
            <a:bodyPr lIns="0" tIns="0" rIns="0" bIns="0" rtlCol="0" anchor="t">
              <a:spAutoFit/>
            </a:bodyPr>
            <a:lstStyle/>
            <a:p>
              <a:pPr marL="0" lvl="0" indent="0" algn="just">
                <a:lnSpc>
                  <a:spcPts val="6335"/>
                </a:lnSpc>
              </a:pPr>
              <a:r>
                <a:rPr lang="en-US" sz="6335" b="1" spc="633">
                  <a:solidFill>
                    <a:srgbClr val="765E3D"/>
                  </a:solidFill>
                  <a:latin typeface="Glacial Indifference Bold"/>
                  <a:ea typeface="Glacial Indifference Bold"/>
                  <a:cs typeface="Glacial Indifference Bold"/>
                  <a:sym typeface="Glacial Indifference Bold"/>
                </a:rPr>
                <a:t>HOSPITALITY</a:t>
              </a:r>
            </a:p>
          </p:txBody>
        </p:sp>
        <p:sp>
          <p:nvSpPr>
            <p:cNvPr id="19" name="TextBox 19"/>
            <p:cNvSpPr txBox="1"/>
            <p:nvPr/>
          </p:nvSpPr>
          <p:spPr>
            <a:xfrm>
              <a:off x="2662372" y="1515109"/>
              <a:ext cx="10713538" cy="581721"/>
            </a:xfrm>
            <a:prstGeom prst="rect">
              <a:avLst/>
            </a:prstGeom>
          </p:spPr>
          <p:txBody>
            <a:bodyPr lIns="0" tIns="0" rIns="0" bIns="0" rtlCol="0" anchor="t">
              <a:spAutoFit/>
            </a:bodyPr>
            <a:lstStyle/>
            <a:p>
              <a:pPr marL="0" lvl="0" indent="0" algn="l">
                <a:lnSpc>
                  <a:spcPts val="3167"/>
                </a:lnSpc>
              </a:pPr>
              <a:r>
                <a:rPr lang="en-US" sz="3167" b="1" spc="316">
                  <a:solidFill>
                    <a:srgbClr val="765E3D"/>
                  </a:solidFill>
                  <a:latin typeface="Glacial Indifference Bold"/>
                  <a:ea typeface="Glacial Indifference Bold"/>
                  <a:cs typeface="Glacial Indifference Bold"/>
                  <a:sym typeface="Glacial Indifference Bold"/>
                </a:rPr>
                <a:t>HOW DO YOU MAKE PEOPLE FEEL?</a:t>
              </a:r>
            </a:p>
          </p:txBody>
        </p:sp>
      </p:grpSp>
      <p:grpSp>
        <p:nvGrpSpPr>
          <p:cNvPr id="20" name="Group 20">
            <a:extLst>
              <a:ext uri="{C183D7F6-B498-43B3-948B-1728B52AA6E4}">
                <adec:decorative xmlns:adec="http://schemas.microsoft.com/office/drawing/2017/decorative" val="1"/>
              </a:ext>
            </a:extLst>
          </p:cNvPr>
          <p:cNvGrpSpPr/>
          <p:nvPr/>
        </p:nvGrpSpPr>
        <p:grpSpPr>
          <a:xfrm>
            <a:off x="8038157" y="7020035"/>
            <a:ext cx="20206591" cy="1653908"/>
            <a:chOff x="0" y="0"/>
            <a:chExt cx="26942121" cy="2205211"/>
          </a:xfrm>
        </p:grpSpPr>
        <p:grpSp>
          <p:nvGrpSpPr>
            <p:cNvPr id="21" name="Group 21"/>
            <p:cNvGrpSpPr/>
            <p:nvPr/>
          </p:nvGrpSpPr>
          <p:grpSpPr>
            <a:xfrm>
              <a:off x="1099376" y="586745"/>
              <a:ext cx="25842746" cy="1132130"/>
              <a:chOff x="0" y="0"/>
              <a:chExt cx="4512307" cy="197677"/>
            </a:xfrm>
          </p:grpSpPr>
          <p:sp>
            <p:nvSpPr>
              <p:cNvPr id="22" name="Freeform 22"/>
              <p:cNvSpPr/>
              <p:nvPr/>
            </p:nvSpPr>
            <p:spPr>
              <a:xfrm>
                <a:off x="0" y="0"/>
                <a:ext cx="4512308" cy="197677"/>
              </a:xfrm>
              <a:custGeom>
                <a:avLst/>
                <a:gdLst/>
                <a:ahLst/>
                <a:cxnLst/>
                <a:rect l="l" t="t" r="r" b="b"/>
                <a:pathLst>
                  <a:path w="4512308" h="197677">
                    <a:moveTo>
                      <a:pt x="0" y="0"/>
                    </a:moveTo>
                    <a:lnTo>
                      <a:pt x="4512308" y="0"/>
                    </a:lnTo>
                    <a:lnTo>
                      <a:pt x="4512308" y="197677"/>
                    </a:lnTo>
                    <a:lnTo>
                      <a:pt x="0" y="197677"/>
                    </a:lnTo>
                    <a:close/>
                  </a:path>
                </a:pathLst>
              </a:custGeom>
              <a:solidFill>
                <a:srgbClr val="E7E1D8"/>
              </a:solidFill>
            </p:spPr>
            <p:txBody>
              <a:bodyPr/>
              <a:lstStyle/>
              <a:p>
                <a:endParaRPr lang="en-US"/>
              </a:p>
            </p:txBody>
          </p:sp>
          <p:sp>
            <p:nvSpPr>
              <p:cNvPr id="23" name="TextBox 23"/>
              <p:cNvSpPr txBox="1"/>
              <p:nvPr/>
            </p:nvSpPr>
            <p:spPr>
              <a:xfrm>
                <a:off x="0" y="-57150"/>
                <a:ext cx="4512307" cy="254827"/>
              </a:xfrm>
              <a:prstGeom prst="rect">
                <a:avLst/>
              </a:prstGeom>
            </p:spPr>
            <p:txBody>
              <a:bodyPr lIns="50800" tIns="50800" rIns="50800" bIns="50800" rtlCol="0" anchor="ctr"/>
              <a:lstStyle/>
              <a:p>
                <a:pPr algn="ctr">
                  <a:lnSpc>
                    <a:spcPts val="3547"/>
                  </a:lnSpc>
                </a:pPr>
                <a:endParaRPr/>
              </a:p>
            </p:txBody>
          </p:sp>
        </p:grpSp>
        <p:grpSp>
          <p:nvGrpSpPr>
            <p:cNvPr id="24" name="Group 24"/>
            <p:cNvGrpSpPr/>
            <p:nvPr/>
          </p:nvGrpSpPr>
          <p:grpSpPr>
            <a:xfrm>
              <a:off x="0" y="0"/>
              <a:ext cx="2198752" cy="2205211"/>
              <a:chOff x="0" y="0"/>
              <a:chExt cx="812800" cy="815188"/>
            </a:xfrm>
          </p:grpSpPr>
          <p:sp>
            <p:nvSpPr>
              <p:cNvPr id="25" name="Freeform 25"/>
              <p:cNvSpPr/>
              <p:nvPr/>
            </p:nvSpPr>
            <p:spPr>
              <a:xfrm>
                <a:off x="0" y="0"/>
                <a:ext cx="812800" cy="815188"/>
              </a:xfrm>
              <a:custGeom>
                <a:avLst/>
                <a:gdLst/>
                <a:ahLst/>
                <a:cxnLst/>
                <a:rect l="l" t="t" r="r" b="b"/>
                <a:pathLst>
                  <a:path w="812800" h="815188">
                    <a:moveTo>
                      <a:pt x="406400" y="0"/>
                    </a:moveTo>
                    <a:cubicBezTo>
                      <a:pt x="181951" y="0"/>
                      <a:pt x="0" y="182486"/>
                      <a:pt x="0" y="407594"/>
                    </a:cubicBezTo>
                    <a:cubicBezTo>
                      <a:pt x="0" y="632702"/>
                      <a:pt x="181951" y="815188"/>
                      <a:pt x="406400" y="815188"/>
                    </a:cubicBezTo>
                    <a:cubicBezTo>
                      <a:pt x="630849" y="815188"/>
                      <a:pt x="812800" y="632702"/>
                      <a:pt x="812800" y="407594"/>
                    </a:cubicBezTo>
                    <a:cubicBezTo>
                      <a:pt x="812800" y="182486"/>
                      <a:pt x="630849" y="0"/>
                      <a:pt x="406400" y="0"/>
                    </a:cubicBezTo>
                    <a:close/>
                  </a:path>
                </a:pathLst>
              </a:custGeom>
              <a:solidFill>
                <a:srgbClr val="113946"/>
              </a:solidFill>
              <a:ln w="76200" cap="sq">
                <a:solidFill>
                  <a:srgbClr val="E5E5E5"/>
                </a:solidFill>
                <a:prstDash val="solid"/>
                <a:miter/>
              </a:ln>
            </p:spPr>
            <p:txBody>
              <a:bodyPr/>
              <a:lstStyle/>
              <a:p>
                <a:endParaRPr lang="en-US"/>
              </a:p>
            </p:txBody>
          </p:sp>
          <p:sp>
            <p:nvSpPr>
              <p:cNvPr id="26" name="TextBox 26"/>
              <p:cNvSpPr txBox="1"/>
              <p:nvPr/>
            </p:nvSpPr>
            <p:spPr>
              <a:xfrm>
                <a:off x="76200" y="-9301"/>
                <a:ext cx="660400" cy="748065"/>
              </a:xfrm>
              <a:prstGeom prst="rect">
                <a:avLst/>
              </a:prstGeom>
            </p:spPr>
            <p:txBody>
              <a:bodyPr lIns="50800" tIns="50800" rIns="50800" bIns="50800" rtlCol="0" anchor="ctr"/>
              <a:lstStyle/>
              <a:p>
                <a:pPr algn="ctr">
                  <a:lnSpc>
                    <a:spcPts val="5879"/>
                  </a:lnSpc>
                </a:pPr>
                <a:r>
                  <a:rPr lang="en-US" sz="4199" b="1">
                    <a:solidFill>
                      <a:srgbClr val="FFFFFF"/>
                    </a:solidFill>
                    <a:latin typeface="Glacial Indifference Bold"/>
                    <a:ea typeface="Glacial Indifference Bold"/>
                    <a:cs typeface="Glacial Indifference Bold"/>
                    <a:sym typeface="Glacial Indifference Bold"/>
                  </a:rPr>
                  <a:t>3</a:t>
                </a:r>
              </a:p>
            </p:txBody>
          </p:sp>
        </p:grpSp>
        <p:sp>
          <p:nvSpPr>
            <p:cNvPr id="27" name="TextBox 27"/>
            <p:cNvSpPr txBox="1"/>
            <p:nvPr/>
          </p:nvSpPr>
          <p:spPr>
            <a:xfrm>
              <a:off x="2662372" y="222680"/>
              <a:ext cx="15583402" cy="1163442"/>
            </a:xfrm>
            <a:prstGeom prst="rect">
              <a:avLst/>
            </a:prstGeom>
          </p:spPr>
          <p:txBody>
            <a:bodyPr lIns="0" tIns="0" rIns="0" bIns="0" rtlCol="0" anchor="t">
              <a:spAutoFit/>
            </a:bodyPr>
            <a:lstStyle/>
            <a:p>
              <a:pPr marL="0" lvl="0" indent="0" algn="just">
                <a:lnSpc>
                  <a:spcPts val="6335"/>
                </a:lnSpc>
              </a:pPr>
              <a:r>
                <a:rPr lang="en-US" sz="6335" b="1" spc="633">
                  <a:solidFill>
                    <a:srgbClr val="765E3D"/>
                  </a:solidFill>
                  <a:latin typeface="Glacial Indifference Bold"/>
                  <a:ea typeface="Glacial Indifference Bold"/>
                  <a:cs typeface="Glacial Indifference Bold"/>
                  <a:sym typeface="Glacial Indifference Bold"/>
                </a:rPr>
                <a:t>OWNERSHIP</a:t>
              </a:r>
            </a:p>
          </p:txBody>
        </p:sp>
        <p:sp>
          <p:nvSpPr>
            <p:cNvPr id="28" name="TextBox 28"/>
            <p:cNvSpPr txBox="1"/>
            <p:nvPr/>
          </p:nvSpPr>
          <p:spPr>
            <a:xfrm>
              <a:off x="2662372" y="1515109"/>
              <a:ext cx="15583402" cy="581721"/>
            </a:xfrm>
            <a:prstGeom prst="rect">
              <a:avLst/>
            </a:prstGeom>
          </p:spPr>
          <p:txBody>
            <a:bodyPr lIns="0" tIns="0" rIns="0" bIns="0" rtlCol="0" anchor="t">
              <a:spAutoFit/>
            </a:bodyPr>
            <a:lstStyle/>
            <a:p>
              <a:pPr marL="0" lvl="0" indent="0" algn="l">
                <a:lnSpc>
                  <a:spcPts val="3167"/>
                </a:lnSpc>
              </a:pPr>
              <a:r>
                <a:rPr lang="en-US" sz="3167" b="1" spc="316">
                  <a:solidFill>
                    <a:srgbClr val="765E3D"/>
                  </a:solidFill>
                  <a:latin typeface="Glacial Indifference Bold"/>
                  <a:ea typeface="Glacial Indifference Bold"/>
                  <a:cs typeface="Glacial Indifference Bold"/>
                  <a:sym typeface="Glacial Indifference Bold"/>
                </a:rPr>
                <a:t>ARE YOU SOLVING PROBLEMS?</a:t>
              </a:r>
            </a:p>
          </p:txBody>
        </p:sp>
      </p:grpSp>
      <p:grpSp>
        <p:nvGrpSpPr>
          <p:cNvPr id="29" name="Group 29">
            <a:extLst>
              <a:ext uri="{C183D7F6-B498-43B3-948B-1728B52AA6E4}">
                <adec:decorative xmlns:adec="http://schemas.microsoft.com/office/drawing/2017/decorative" val="1"/>
              </a:ext>
            </a:extLst>
          </p:cNvPr>
          <p:cNvGrpSpPr/>
          <p:nvPr/>
        </p:nvGrpSpPr>
        <p:grpSpPr>
          <a:xfrm>
            <a:off x="-1097056" y="1726767"/>
            <a:ext cx="8687878" cy="7139137"/>
            <a:chOff x="0" y="0"/>
            <a:chExt cx="2511526" cy="2063810"/>
          </a:xfrm>
        </p:grpSpPr>
        <p:sp>
          <p:nvSpPr>
            <p:cNvPr id="30" name="Freeform 30"/>
            <p:cNvSpPr/>
            <p:nvPr/>
          </p:nvSpPr>
          <p:spPr>
            <a:xfrm>
              <a:off x="0" y="0"/>
              <a:ext cx="2511526" cy="2063810"/>
            </a:xfrm>
            <a:custGeom>
              <a:avLst/>
              <a:gdLst/>
              <a:ahLst/>
              <a:cxnLst/>
              <a:rect l="l" t="t" r="r" b="b"/>
              <a:pathLst>
                <a:path w="2511526" h="2063810">
                  <a:moveTo>
                    <a:pt x="26734" y="0"/>
                  </a:moveTo>
                  <a:lnTo>
                    <a:pt x="2484793" y="0"/>
                  </a:lnTo>
                  <a:cubicBezTo>
                    <a:pt x="2491883" y="0"/>
                    <a:pt x="2498683" y="2817"/>
                    <a:pt x="2503696" y="7830"/>
                  </a:cubicBezTo>
                  <a:cubicBezTo>
                    <a:pt x="2508710" y="12844"/>
                    <a:pt x="2511526" y="19643"/>
                    <a:pt x="2511526" y="26734"/>
                  </a:cubicBezTo>
                  <a:lnTo>
                    <a:pt x="2511526" y="2037077"/>
                  </a:lnTo>
                  <a:cubicBezTo>
                    <a:pt x="2511526" y="2051841"/>
                    <a:pt x="2499557" y="2063810"/>
                    <a:pt x="2484793" y="2063810"/>
                  </a:cubicBezTo>
                  <a:lnTo>
                    <a:pt x="26734" y="2063810"/>
                  </a:lnTo>
                  <a:cubicBezTo>
                    <a:pt x="11969" y="2063810"/>
                    <a:pt x="0" y="2051841"/>
                    <a:pt x="0" y="2037077"/>
                  </a:cubicBezTo>
                  <a:lnTo>
                    <a:pt x="0" y="26734"/>
                  </a:lnTo>
                  <a:cubicBezTo>
                    <a:pt x="0" y="11969"/>
                    <a:pt x="11969" y="0"/>
                    <a:pt x="26734" y="0"/>
                  </a:cubicBezTo>
                  <a:close/>
                </a:path>
              </a:pathLst>
            </a:custGeom>
            <a:solidFill>
              <a:srgbClr val="113946"/>
            </a:solidFill>
          </p:spPr>
          <p:txBody>
            <a:bodyPr/>
            <a:lstStyle/>
            <a:p>
              <a:endParaRPr lang="en-US"/>
            </a:p>
          </p:txBody>
        </p:sp>
        <p:sp>
          <p:nvSpPr>
            <p:cNvPr id="31" name="TextBox 31"/>
            <p:cNvSpPr txBox="1"/>
            <p:nvPr/>
          </p:nvSpPr>
          <p:spPr>
            <a:xfrm>
              <a:off x="0" y="-57150"/>
              <a:ext cx="2511526" cy="2120960"/>
            </a:xfrm>
            <a:prstGeom prst="rect">
              <a:avLst/>
            </a:prstGeom>
          </p:spPr>
          <p:txBody>
            <a:bodyPr lIns="50800" tIns="50800" rIns="50800" bIns="50800" rtlCol="0" anchor="ctr"/>
            <a:lstStyle/>
            <a:p>
              <a:pPr algn="ctr">
                <a:lnSpc>
                  <a:spcPts val="3547"/>
                </a:lnSpc>
              </a:pPr>
              <a:endParaRPr/>
            </a:p>
          </p:txBody>
        </p:sp>
      </p:grpSp>
      <p:sp>
        <p:nvSpPr>
          <p:cNvPr id="32" name="TextBox 32"/>
          <p:cNvSpPr txBox="1"/>
          <p:nvPr/>
        </p:nvSpPr>
        <p:spPr>
          <a:xfrm>
            <a:off x="565310" y="3437842"/>
            <a:ext cx="6549283" cy="1318669"/>
          </a:xfrm>
          <a:prstGeom prst="rect">
            <a:avLst/>
          </a:prstGeom>
        </p:spPr>
        <p:txBody>
          <a:bodyPr lIns="0" tIns="0" rIns="0" bIns="0" rtlCol="0" anchor="t">
            <a:spAutoFit/>
          </a:bodyPr>
          <a:lstStyle/>
          <a:p>
            <a:pPr algn="l">
              <a:lnSpc>
                <a:spcPts val="5101"/>
              </a:lnSpc>
            </a:pPr>
            <a:r>
              <a:rPr lang="en-US" sz="5101" b="1" spc="153">
                <a:solidFill>
                  <a:srgbClr val="FFFFFF"/>
                </a:solidFill>
                <a:latin typeface="Montserrat Bold"/>
                <a:ea typeface="Montserrat Bold"/>
                <a:cs typeface="Montserrat Bold"/>
                <a:sym typeface="Montserrat Bold"/>
              </a:rPr>
              <a:t>INTERPERSONAL</a:t>
            </a:r>
          </a:p>
          <a:p>
            <a:pPr marL="0" lvl="0" indent="0" algn="l">
              <a:lnSpc>
                <a:spcPts val="5101"/>
              </a:lnSpc>
            </a:pPr>
            <a:r>
              <a:rPr lang="en-US" sz="5101" b="1" spc="153">
                <a:solidFill>
                  <a:srgbClr val="FFFFFF"/>
                </a:solidFill>
                <a:latin typeface="Montserrat Bold"/>
                <a:ea typeface="Montserrat Bold"/>
                <a:cs typeface="Montserrat Bold"/>
                <a:sym typeface="Montserrat Bold"/>
              </a:rPr>
              <a:t>COMMUNICATION</a:t>
            </a:r>
          </a:p>
        </p:txBody>
      </p:sp>
      <p:sp>
        <p:nvSpPr>
          <p:cNvPr id="33" name="TextBox 33"/>
          <p:cNvSpPr txBox="1">
            <a:spLocks noGrp="1"/>
          </p:cNvSpPr>
          <p:nvPr>
            <p:ph type="title" idx="4294967295"/>
          </p:nvPr>
        </p:nvSpPr>
        <p:spPr>
          <a:xfrm>
            <a:off x="565310" y="5427864"/>
            <a:ext cx="6196392" cy="267149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247"/>
              </a:lnSpc>
              <a:spcBef>
                <a:spcPts val="0"/>
              </a:spcBef>
              <a:spcAft>
                <a:spcPts val="0"/>
              </a:spcAft>
              <a:buClrTx/>
              <a:buSzTx/>
              <a:buFontTx/>
              <a:buNone/>
              <a:tabLst/>
              <a:defRPr/>
            </a:pPr>
            <a:r>
              <a:rPr kumimoji="0" lang="en-US" sz="3279" b="0" i="0" u="none" strike="noStrike" kern="1200" cap="none" spc="327" normalizeH="0" baseline="0" noProof="0" dirty="0">
                <a:ln>
                  <a:noFill/>
                </a:ln>
                <a:solidFill>
                  <a:srgbClr val="FFFFFF"/>
                </a:solidFill>
                <a:effectLst/>
                <a:uLnTx/>
                <a:uFillTx/>
                <a:latin typeface="Arial MT Pro"/>
                <a:ea typeface="Arial MT Pro"/>
                <a:cs typeface="Arial MT Pro"/>
                <a:sym typeface="Arial MT Pro"/>
              </a:rPr>
              <a:t>Creating memorable, personalized experiences makes people feel seen, valued, and supported.</a:t>
            </a:r>
          </a:p>
        </p:txBody>
      </p:sp>
      <p:sp>
        <p:nvSpPr>
          <p:cNvPr id="34" name="AutoShape 34">
            <a:extLst>
              <a:ext uri="{C183D7F6-B498-43B3-948B-1728B52AA6E4}">
                <adec:decorative xmlns:adec="http://schemas.microsoft.com/office/drawing/2017/decorative" val="1"/>
              </a:ext>
            </a:extLst>
          </p:cNvPr>
          <p:cNvSpPr/>
          <p:nvPr/>
        </p:nvSpPr>
        <p:spPr>
          <a:xfrm>
            <a:off x="73991" y="5095899"/>
            <a:ext cx="6687711" cy="0"/>
          </a:xfrm>
          <a:prstGeom prst="line">
            <a:avLst/>
          </a:prstGeom>
          <a:ln w="57150" cap="flat">
            <a:solidFill>
              <a:srgbClr val="FFFFFF"/>
            </a:solidFill>
            <a:prstDash val="solid"/>
            <a:headEnd type="none" w="sm" len="sm"/>
            <a:tailEnd type="none" w="sm" len="sm"/>
          </a:ln>
        </p:spPr>
        <p:txBody>
          <a:bodyPr/>
          <a:lstStyle/>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262026" y="1348199"/>
            <a:ext cx="16550203" cy="1110658"/>
            <a:chOff x="0" y="0"/>
            <a:chExt cx="4358901" cy="292519"/>
          </a:xfrm>
        </p:grpSpPr>
        <p:sp>
          <p:nvSpPr>
            <p:cNvPr id="3" name="Freeform 3"/>
            <p:cNvSpPr/>
            <p:nvPr/>
          </p:nvSpPr>
          <p:spPr>
            <a:xfrm>
              <a:off x="0" y="0"/>
              <a:ext cx="4358901" cy="292519"/>
            </a:xfrm>
            <a:custGeom>
              <a:avLst/>
              <a:gdLst/>
              <a:ahLst/>
              <a:cxnLst/>
              <a:rect l="l" t="t" r="r" b="b"/>
              <a:pathLst>
                <a:path w="4358901" h="292519">
                  <a:moveTo>
                    <a:pt x="0" y="0"/>
                  </a:moveTo>
                  <a:lnTo>
                    <a:pt x="4358901" y="0"/>
                  </a:lnTo>
                  <a:lnTo>
                    <a:pt x="4358901" y="292519"/>
                  </a:lnTo>
                  <a:lnTo>
                    <a:pt x="0" y="292519"/>
                  </a:lnTo>
                  <a:close/>
                </a:path>
              </a:pathLst>
            </a:custGeom>
            <a:solidFill>
              <a:srgbClr val="E7E1D8"/>
            </a:solidFill>
          </p:spPr>
          <p:txBody>
            <a:bodyPr/>
            <a:lstStyle/>
            <a:p>
              <a:endParaRPr lang="en-US"/>
            </a:p>
          </p:txBody>
        </p:sp>
        <p:sp>
          <p:nvSpPr>
            <p:cNvPr id="4" name="TextBox 4"/>
            <p:cNvSpPr txBox="1"/>
            <p:nvPr/>
          </p:nvSpPr>
          <p:spPr>
            <a:xfrm>
              <a:off x="0" y="-57150"/>
              <a:ext cx="4358901" cy="349669"/>
            </a:xfrm>
            <a:prstGeom prst="rect">
              <a:avLst/>
            </a:prstGeom>
          </p:spPr>
          <p:txBody>
            <a:bodyPr lIns="50800" tIns="50800" rIns="50800" bIns="50800" rtlCol="0" anchor="ctr"/>
            <a:lstStyle/>
            <a:p>
              <a:pPr algn="ctr">
                <a:lnSpc>
                  <a:spcPts val="3547"/>
                </a:lnSpc>
              </a:pPr>
              <a:endParaRPr/>
            </a:p>
          </p:txBody>
        </p:sp>
      </p:grpSp>
      <p:grpSp>
        <p:nvGrpSpPr>
          <p:cNvPr id="5" name="Group 5">
            <a:extLst>
              <a:ext uri="{C183D7F6-B498-43B3-948B-1728B52AA6E4}">
                <adec:decorative xmlns:adec="http://schemas.microsoft.com/office/drawing/2017/decorative" val="1"/>
              </a:ext>
            </a:extLst>
          </p:cNvPr>
          <p:cNvGrpSpPr/>
          <p:nvPr/>
        </p:nvGrpSpPr>
        <p:grpSpPr>
          <a:xfrm>
            <a:off x="1219790" y="777325"/>
            <a:ext cx="2252407" cy="225240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a:ln w="76200" cap="sq">
              <a:solidFill>
                <a:srgbClr val="FFFFFF"/>
              </a:solidFill>
              <a:prstDash val="solid"/>
              <a:miter/>
            </a:ln>
          </p:spPr>
          <p:txBody>
            <a:bodyPr/>
            <a:lstStyle/>
            <a:p>
              <a:endParaRPr lang="en-US"/>
            </a:p>
          </p:txBody>
        </p:sp>
        <p:sp>
          <p:nvSpPr>
            <p:cNvPr id="7" name="TextBox 7"/>
            <p:cNvSpPr txBox="1"/>
            <p:nvPr/>
          </p:nvSpPr>
          <p:spPr>
            <a:xfrm>
              <a:off x="76200" y="-76200"/>
              <a:ext cx="660400" cy="812800"/>
            </a:xfrm>
            <a:prstGeom prst="rect">
              <a:avLst/>
            </a:prstGeom>
          </p:spPr>
          <p:txBody>
            <a:bodyPr lIns="50800" tIns="50800" rIns="50800" bIns="50800" rtlCol="0" anchor="ctr"/>
            <a:lstStyle/>
            <a:p>
              <a:pPr algn="ctr">
                <a:lnSpc>
                  <a:spcPts val="11200"/>
                </a:lnSpc>
              </a:pPr>
              <a:r>
                <a:rPr lang="en-US" sz="8000" b="1">
                  <a:solidFill>
                    <a:srgbClr val="FFFFFF"/>
                  </a:solidFill>
                  <a:latin typeface="Montserrat Bold"/>
                  <a:ea typeface="Montserrat Bold"/>
                  <a:cs typeface="Montserrat Bold"/>
                  <a:sym typeface="Montserrat Bold"/>
                </a:rPr>
                <a:t>1</a:t>
              </a:r>
            </a:p>
          </p:txBody>
        </p:sp>
      </p:grpSp>
      <p:sp>
        <p:nvSpPr>
          <p:cNvPr id="8" name="Freeform 8">
            <a:extLst>
              <a:ext uri="{C183D7F6-B498-43B3-948B-1728B52AA6E4}">
                <adec:decorative xmlns:adec="http://schemas.microsoft.com/office/drawing/2017/decorative" val="1"/>
              </a:ext>
            </a:extLst>
          </p:cNvPr>
          <p:cNvSpPr/>
          <p:nvPr/>
        </p:nvSpPr>
        <p:spPr>
          <a:xfrm>
            <a:off x="1219790" y="4348644"/>
            <a:ext cx="4062692" cy="3483759"/>
          </a:xfrm>
          <a:custGeom>
            <a:avLst/>
            <a:gdLst/>
            <a:ahLst/>
            <a:cxnLst/>
            <a:rect l="l" t="t" r="r" b="b"/>
            <a:pathLst>
              <a:path w="4062692" h="3483759">
                <a:moveTo>
                  <a:pt x="0" y="0"/>
                </a:moveTo>
                <a:lnTo>
                  <a:pt x="4062692" y="0"/>
                </a:lnTo>
                <a:lnTo>
                  <a:pt x="4062692" y="3483759"/>
                </a:lnTo>
                <a:lnTo>
                  <a:pt x="0" y="348375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a:spLocks noGrp="1"/>
          </p:cNvSpPr>
          <p:nvPr>
            <p:ph type="title" idx="4294967295"/>
          </p:nvPr>
        </p:nvSpPr>
        <p:spPr>
          <a:xfrm>
            <a:off x="4264103" y="1800846"/>
            <a:ext cx="12995197" cy="126047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9499"/>
              </a:lnSpc>
              <a:spcBef>
                <a:spcPts val="0"/>
              </a:spcBef>
              <a:spcAft>
                <a:spcPts val="0"/>
              </a:spcAft>
              <a:buClrTx/>
              <a:buSzTx/>
              <a:buFontTx/>
              <a:buNone/>
              <a:tabLst/>
              <a:defRPr/>
            </a:pPr>
            <a:r>
              <a:rPr kumimoji="0" lang="en-US" sz="9499" b="1" i="0" u="none" strike="noStrike" kern="1200" cap="none" spc="284" normalizeH="0" baseline="0" noProof="0" dirty="0">
                <a:ln>
                  <a:noFill/>
                </a:ln>
                <a:solidFill>
                  <a:srgbClr val="113946"/>
                </a:solidFill>
                <a:effectLst/>
                <a:uLnTx/>
                <a:uFillTx/>
                <a:latin typeface="Montserrat Bold"/>
                <a:ea typeface="Montserrat Bold"/>
                <a:cs typeface="Montserrat Bold"/>
                <a:sym typeface="Montserrat Bold"/>
              </a:rPr>
              <a:t>RESPONSIVENESS</a:t>
            </a:r>
          </a:p>
        </p:txBody>
      </p:sp>
      <p:sp>
        <p:nvSpPr>
          <p:cNvPr id="10" name="TextBox 10"/>
          <p:cNvSpPr txBox="1"/>
          <p:nvPr/>
        </p:nvSpPr>
        <p:spPr>
          <a:xfrm>
            <a:off x="4264103" y="1025937"/>
            <a:ext cx="12363285" cy="648335"/>
          </a:xfrm>
          <a:prstGeom prst="rect">
            <a:avLst/>
          </a:prstGeom>
        </p:spPr>
        <p:txBody>
          <a:bodyPr lIns="0" tIns="0" rIns="0" bIns="0" rtlCol="0" anchor="t">
            <a:spAutoFit/>
          </a:bodyPr>
          <a:lstStyle/>
          <a:p>
            <a:pPr marL="0" lvl="0" indent="0" algn="just">
              <a:lnSpc>
                <a:spcPts val="4900"/>
              </a:lnSpc>
            </a:pPr>
            <a:r>
              <a:rPr lang="en-US" sz="4900" b="1" spc="147">
                <a:solidFill>
                  <a:srgbClr val="113946"/>
                </a:solidFill>
                <a:latin typeface="Montserrat Bold"/>
                <a:ea typeface="Montserrat Bold"/>
                <a:cs typeface="Montserrat Bold"/>
                <a:sym typeface="Montserrat Bold"/>
              </a:rPr>
              <a:t>INTERPERSONAL COMMUNICATION</a:t>
            </a:r>
          </a:p>
        </p:txBody>
      </p:sp>
      <p:sp>
        <p:nvSpPr>
          <p:cNvPr id="11" name="TextBox 11"/>
          <p:cNvSpPr txBox="1"/>
          <p:nvPr/>
        </p:nvSpPr>
        <p:spPr>
          <a:xfrm>
            <a:off x="5924599" y="4168313"/>
            <a:ext cx="11494812" cy="3074688"/>
          </a:xfrm>
          <a:prstGeom prst="rect">
            <a:avLst/>
          </a:prstGeom>
        </p:spPr>
        <p:txBody>
          <a:bodyPr lIns="0" tIns="0" rIns="0" bIns="0" rtlCol="0" anchor="t">
            <a:spAutoFit/>
          </a:bodyPr>
          <a:lstStyle/>
          <a:p>
            <a:pPr marL="906780" lvl="1" indent="-453390" algn="l">
              <a:lnSpc>
                <a:spcPts val="8274"/>
              </a:lnSpc>
              <a:buFont typeface="Arial"/>
              <a:buChar char="•"/>
            </a:pPr>
            <a:r>
              <a:rPr lang="en-US" sz="4200" spc="420" dirty="0">
                <a:solidFill>
                  <a:srgbClr val="000000"/>
                </a:solidFill>
                <a:latin typeface="Arial MT Pro"/>
                <a:ea typeface="Arial MT Pro"/>
                <a:cs typeface="Arial MT Pro"/>
                <a:sym typeface="Arial MT Pro"/>
              </a:rPr>
              <a:t>Remaining accessible.</a:t>
            </a:r>
          </a:p>
          <a:p>
            <a:pPr marL="906780" lvl="1" indent="-453390" algn="l">
              <a:lnSpc>
                <a:spcPts val="8274"/>
              </a:lnSpc>
              <a:buFont typeface="Arial"/>
              <a:buChar char="•"/>
            </a:pPr>
            <a:r>
              <a:rPr lang="en-US" sz="4200" spc="420" dirty="0">
                <a:solidFill>
                  <a:srgbClr val="000000"/>
                </a:solidFill>
                <a:latin typeface="Arial MT Pro"/>
                <a:ea typeface="Arial MT Pro"/>
                <a:cs typeface="Arial MT Pro"/>
                <a:sym typeface="Arial MT Pro"/>
              </a:rPr>
              <a:t>Acknowledging and greeting people.</a:t>
            </a:r>
          </a:p>
          <a:p>
            <a:pPr marL="906780" lvl="1" indent="-453390" algn="l">
              <a:lnSpc>
                <a:spcPts val="8274"/>
              </a:lnSpc>
              <a:buFont typeface="Arial"/>
              <a:buChar char="•"/>
            </a:pPr>
            <a:r>
              <a:rPr lang="en-US" sz="4200" spc="420" dirty="0">
                <a:solidFill>
                  <a:srgbClr val="000000"/>
                </a:solidFill>
                <a:latin typeface="Arial MT Pro"/>
                <a:ea typeface="Arial MT Pro"/>
                <a:cs typeface="Arial MT Pro"/>
                <a:sym typeface="Arial MT Pro"/>
              </a:rPr>
              <a:t>Initiating interactions.</a:t>
            </a:r>
          </a:p>
        </p:txBody>
      </p:sp>
      <p:grpSp>
        <p:nvGrpSpPr>
          <p:cNvPr id="12" name="Group 12">
            <a:extLst>
              <a:ext uri="{C183D7F6-B498-43B3-948B-1728B52AA6E4}">
                <adec:decorative xmlns:adec="http://schemas.microsoft.com/office/drawing/2017/decorative" val="1"/>
              </a:ext>
            </a:extLst>
          </p:cNvPr>
          <p:cNvGrpSpPr/>
          <p:nvPr/>
        </p:nvGrpSpPr>
        <p:grpSpPr>
          <a:xfrm>
            <a:off x="1942476" y="8653506"/>
            <a:ext cx="18538420" cy="1051133"/>
            <a:chOff x="0" y="0"/>
            <a:chExt cx="7699192" cy="436546"/>
          </a:xfrm>
        </p:grpSpPr>
        <p:sp>
          <p:nvSpPr>
            <p:cNvPr id="13" name="Freeform 13"/>
            <p:cNvSpPr/>
            <p:nvPr/>
          </p:nvSpPr>
          <p:spPr>
            <a:xfrm>
              <a:off x="0" y="0"/>
              <a:ext cx="7699191" cy="436546"/>
            </a:xfrm>
            <a:custGeom>
              <a:avLst/>
              <a:gdLst/>
              <a:ahLst/>
              <a:cxnLst/>
              <a:rect l="l" t="t" r="r" b="b"/>
              <a:pathLst>
                <a:path w="7699191" h="436546">
                  <a:moveTo>
                    <a:pt x="12528" y="0"/>
                  </a:moveTo>
                  <a:lnTo>
                    <a:pt x="7686663" y="0"/>
                  </a:lnTo>
                  <a:cubicBezTo>
                    <a:pt x="7693582" y="0"/>
                    <a:pt x="7699191" y="5609"/>
                    <a:pt x="7699191" y="12528"/>
                  </a:cubicBezTo>
                  <a:lnTo>
                    <a:pt x="7699191" y="424018"/>
                  </a:lnTo>
                  <a:cubicBezTo>
                    <a:pt x="7699191" y="430937"/>
                    <a:pt x="7693582" y="436546"/>
                    <a:pt x="7686663" y="436546"/>
                  </a:cubicBezTo>
                  <a:lnTo>
                    <a:pt x="12528" y="436546"/>
                  </a:lnTo>
                  <a:cubicBezTo>
                    <a:pt x="5609" y="436546"/>
                    <a:pt x="0" y="430937"/>
                    <a:pt x="0" y="424018"/>
                  </a:cubicBezTo>
                  <a:lnTo>
                    <a:pt x="0" y="12528"/>
                  </a:lnTo>
                  <a:cubicBezTo>
                    <a:pt x="0" y="5609"/>
                    <a:pt x="5609" y="0"/>
                    <a:pt x="12528" y="0"/>
                  </a:cubicBezTo>
                  <a:close/>
                </a:path>
              </a:pathLst>
            </a:custGeom>
            <a:solidFill>
              <a:srgbClr val="E7E1D8"/>
            </a:solidFill>
            <a:ln cap="rnd">
              <a:noFill/>
              <a:prstDash val="solid"/>
              <a:round/>
            </a:ln>
          </p:spPr>
          <p:txBody>
            <a:bodyPr/>
            <a:lstStyle/>
            <a:p>
              <a:endParaRPr lang="en-US"/>
            </a:p>
          </p:txBody>
        </p:sp>
        <p:sp>
          <p:nvSpPr>
            <p:cNvPr id="14" name="TextBox 14"/>
            <p:cNvSpPr txBox="1"/>
            <p:nvPr/>
          </p:nvSpPr>
          <p:spPr>
            <a:xfrm>
              <a:off x="0" y="-57150"/>
              <a:ext cx="7699192" cy="493696"/>
            </a:xfrm>
            <a:prstGeom prst="rect">
              <a:avLst/>
            </a:prstGeom>
          </p:spPr>
          <p:txBody>
            <a:bodyPr lIns="53597" tIns="53597" rIns="53597" bIns="53597" rtlCol="0" anchor="ctr"/>
            <a:lstStyle/>
            <a:p>
              <a:pPr algn="just">
                <a:lnSpc>
                  <a:spcPts val="3547"/>
                </a:lnSpc>
              </a:pPr>
              <a:endParaRPr/>
            </a:p>
          </p:txBody>
        </p:sp>
      </p:grpSp>
      <p:sp>
        <p:nvSpPr>
          <p:cNvPr id="15" name="TextBox 15">
            <a:extLst>
              <a:ext uri="{C183D7F6-B498-43B3-948B-1728B52AA6E4}">
                <adec:decorative xmlns:adec="http://schemas.microsoft.com/office/drawing/2017/decorative" val="1"/>
              </a:ext>
            </a:extLst>
          </p:cNvPr>
          <p:cNvSpPr txBox="1"/>
          <p:nvPr/>
        </p:nvSpPr>
        <p:spPr>
          <a:xfrm>
            <a:off x="6819112" y="8826668"/>
            <a:ext cx="6664688" cy="552407"/>
          </a:xfrm>
          <a:prstGeom prst="rect">
            <a:avLst/>
          </a:prstGeom>
        </p:spPr>
        <p:txBody>
          <a:bodyPr lIns="0" tIns="0" rIns="0" bIns="0" rtlCol="0" anchor="t">
            <a:spAutoFit/>
          </a:bodyPr>
          <a:lstStyle/>
          <a:p>
            <a:pPr algn="just">
              <a:lnSpc>
                <a:spcPts val="4223"/>
              </a:lnSpc>
            </a:pPr>
            <a:endParaRPr/>
          </a:p>
        </p:txBody>
      </p:sp>
      <p:sp>
        <p:nvSpPr>
          <p:cNvPr id="16" name="TextBox 16"/>
          <p:cNvSpPr txBox="1"/>
          <p:nvPr/>
        </p:nvSpPr>
        <p:spPr>
          <a:xfrm>
            <a:off x="0" y="8973395"/>
            <a:ext cx="18288000" cy="481965"/>
          </a:xfrm>
          <a:prstGeom prst="rect">
            <a:avLst/>
          </a:prstGeom>
        </p:spPr>
        <p:txBody>
          <a:bodyPr lIns="0" tIns="0" rIns="0" bIns="0" rtlCol="0" anchor="t">
            <a:spAutoFit/>
          </a:bodyPr>
          <a:lstStyle/>
          <a:p>
            <a:pPr marL="0" lvl="0" indent="0" algn="ctr">
              <a:lnSpc>
                <a:spcPts val="3600"/>
              </a:lnSpc>
            </a:pPr>
            <a:r>
              <a:rPr lang="en-US" sz="3600" b="1" spc="360">
                <a:solidFill>
                  <a:srgbClr val="765E3D"/>
                </a:solidFill>
                <a:latin typeface="Glacial Indifference Bold"/>
                <a:ea typeface="Glacial Indifference Bold"/>
                <a:cs typeface="Glacial Indifference Bold"/>
                <a:sym typeface="Glacial Indifference Bold"/>
              </a:rPr>
              <a:t>Offering assistance is always the correct choice.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262026" y="1348199"/>
            <a:ext cx="16550203" cy="1110658"/>
            <a:chOff x="0" y="0"/>
            <a:chExt cx="4358901" cy="292519"/>
          </a:xfrm>
        </p:grpSpPr>
        <p:sp>
          <p:nvSpPr>
            <p:cNvPr id="3" name="Freeform 3"/>
            <p:cNvSpPr/>
            <p:nvPr/>
          </p:nvSpPr>
          <p:spPr>
            <a:xfrm>
              <a:off x="0" y="0"/>
              <a:ext cx="4358901" cy="292519"/>
            </a:xfrm>
            <a:custGeom>
              <a:avLst/>
              <a:gdLst/>
              <a:ahLst/>
              <a:cxnLst/>
              <a:rect l="l" t="t" r="r" b="b"/>
              <a:pathLst>
                <a:path w="4358901" h="292519">
                  <a:moveTo>
                    <a:pt x="0" y="0"/>
                  </a:moveTo>
                  <a:lnTo>
                    <a:pt x="4358901" y="0"/>
                  </a:lnTo>
                  <a:lnTo>
                    <a:pt x="4358901" y="292519"/>
                  </a:lnTo>
                  <a:lnTo>
                    <a:pt x="0" y="292519"/>
                  </a:lnTo>
                  <a:close/>
                </a:path>
              </a:pathLst>
            </a:custGeom>
            <a:solidFill>
              <a:srgbClr val="E7E1D8"/>
            </a:solidFill>
          </p:spPr>
          <p:txBody>
            <a:bodyPr/>
            <a:lstStyle/>
            <a:p>
              <a:endParaRPr lang="en-US"/>
            </a:p>
          </p:txBody>
        </p:sp>
        <p:sp>
          <p:nvSpPr>
            <p:cNvPr id="4" name="TextBox 4"/>
            <p:cNvSpPr txBox="1"/>
            <p:nvPr/>
          </p:nvSpPr>
          <p:spPr>
            <a:xfrm>
              <a:off x="0" y="-57150"/>
              <a:ext cx="4358901" cy="349669"/>
            </a:xfrm>
            <a:prstGeom prst="rect">
              <a:avLst/>
            </a:prstGeom>
          </p:spPr>
          <p:txBody>
            <a:bodyPr lIns="50800" tIns="50800" rIns="50800" bIns="50800" rtlCol="0" anchor="ctr"/>
            <a:lstStyle/>
            <a:p>
              <a:pPr algn="ctr">
                <a:lnSpc>
                  <a:spcPts val="3547"/>
                </a:lnSpc>
              </a:pPr>
              <a:endParaRPr/>
            </a:p>
          </p:txBody>
        </p:sp>
      </p:grpSp>
      <p:grpSp>
        <p:nvGrpSpPr>
          <p:cNvPr id="5" name="Group 5">
            <a:extLst>
              <a:ext uri="{C183D7F6-B498-43B3-948B-1728B52AA6E4}">
                <adec:decorative xmlns:adec="http://schemas.microsoft.com/office/drawing/2017/decorative" val="1"/>
              </a:ext>
            </a:extLst>
          </p:cNvPr>
          <p:cNvGrpSpPr/>
          <p:nvPr/>
        </p:nvGrpSpPr>
        <p:grpSpPr>
          <a:xfrm>
            <a:off x="1219790" y="777325"/>
            <a:ext cx="2252407" cy="225240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a:ln w="76200" cap="sq">
              <a:solidFill>
                <a:srgbClr val="FFFFFF"/>
              </a:solidFill>
              <a:prstDash val="solid"/>
              <a:miter/>
            </a:ln>
          </p:spPr>
          <p:txBody>
            <a:bodyPr/>
            <a:lstStyle/>
            <a:p>
              <a:endParaRPr lang="en-US"/>
            </a:p>
          </p:txBody>
        </p:sp>
        <p:sp>
          <p:nvSpPr>
            <p:cNvPr id="7" name="TextBox 7"/>
            <p:cNvSpPr txBox="1"/>
            <p:nvPr/>
          </p:nvSpPr>
          <p:spPr>
            <a:xfrm>
              <a:off x="76200" y="-76200"/>
              <a:ext cx="660400" cy="812800"/>
            </a:xfrm>
            <a:prstGeom prst="rect">
              <a:avLst/>
            </a:prstGeom>
          </p:spPr>
          <p:txBody>
            <a:bodyPr lIns="50800" tIns="50800" rIns="50800" bIns="50800" rtlCol="0" anchor="ctr"/>
            <a:lstStyle/>
            <a:p>
              <a:pPr algn="ctr">
                <a:lnSpc>
                  <a:spcPts val="11200"/>
                </a:lnSpc>
              </a:pPr>
              <a:r>
                <a:rPr lang="en-US" sz="8000" b="1">
                  <a:solidFill>
                    <a:srgbClr val="FFFFFF"/>
                  </a:solidFill>
                  <a:latin typeface="Montserrat Bold"/>
                  <a:ea typeface="Montserrat Bold"/>
                  <a:cs typeface="Montserrat Bold"/>
                  <a:sym typeface="Montserrat Bold"/>
                </a:rPr>
                <a:t>2</a:t>
              </a:r>
            </a:p>
          </p:txBody>
        </p:sp>
      </p:grpSp>
      <p:sp>
        <p:nvSpPr>
          <p:cNvPr id="8" name="TextBox 8"/>
          <p:cNvSpPr txBox="1">
            <a:spLocks noGrp="1"/>
          </p:cNvSpPr>
          <p:nvPr>
            <p:ph type="title" idx="4294967295"/>
          </p:nvPr>
        </p:nvSpPr>
        <p:spPr>
          <a:xfrm>
            <a:off x="4264103" y="1800846"/>
            <a:ext cx="12995197" cy="126047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9499"/>
              </a:lnSpc>
              <a:spcBef>
                <a:spcPts val="0"/>
              </a:spcBef>
              <a:spcAft>
                <a:spcPts val="0"/>
              </a:spcAft>
              <a:buClrTx/>
              <a:buSzTx/>
              <a:buFontTx/>
              <a:buNone/>
              <a:tabLst/>
              <a:defRPr/>
            </a:pPr>
            <a:r>
              <a:rPr kumimoji="0" lang="en-US" sz="9499" b="1" i="0" u="none" strike="noStrike" kern="1200" cap="none" spc="284" normalizeH="0" baseline="0" noProof="0" dirty="0">
                <a:ln>
                  <a:noFill/>
                </a:ln>
                <a:solidFill>
                  <a:srgbClr val="113946"/>
                </a:solidFill>
                <a:effectLst/>
                <a:uLnTx/>
                <a:uFillTx/>
                <a:latin typeface="Montserrat Bold"/>
                <a:ea typeface="Montserrat Bold"/>
                <a:cs typeface="Montserrat Bold"/>
                <a:sym typeface="Montserrat Bold"/>
              </a:rPr>
              <a:t>HOSPITALITY</a:t>
            </a:r>
          </a:p>
        </p:txBody>
      </p:sp>
      <p:sp>
        <p:nvSpPr>
          <p:cNvPr id="9" name="TextBox 9"/>
          <p:cNvSpPr txBox="1"/>
          <p:nvPr/>
        </p:nvSpPr>
        <p:spPr>
          <a:xfrm>
            <a:off x="4264103" y="1035462"/>
            <a:ext cx="13865219" cy="730250"/>
          </a:xfrm>
          <a:prstGeom prst="rect">
            <a:avLst/>
          </a:prstGeom>
        </p:spPr>
        <p:txBody>
          <a:bodyPr lIns="0" tIns="0" rIns="0" bIns="0" rtlCol="0" anchor="t">
            <a:spAutoFit/>
          </a:bodyPr>
          <a:lstStyle/>
          <a:p>
            <a:pPr marL="0" lvl="0" indent="0" algn="just">
              <a:lnSpc>
                <a:spcPts val="5499"/>
              </a:lnSpc>
            </a:pPr>
            <a:r>
              <a:rPr lang="en-US" sz="5499" b="1" spc="164" dirty="0">
                <a:solidFill>
                  <a:srgbClr val="113946"/>
                </a:solidFill>
                <a:latin typeface="Montserrat Bold"/>
                <a:ea typeface="Montserrat Bold"/>
                <a:cs typeface="Montserrat Bold"/>
                <a:sym typeface="Montserrat Bold"/>
              </a:rPr>
              <a:t>INTERPERSONAL COMMUNICATION</a:t>
            </a:r>
          </a:p>
        </p:txBody>
      </p:sp>
      <p:sp>
        <p:nvSpPr>
          <p:cNvPr id="10" name="TextBox 10"/>
          <p:cNvSpPr txBox="1"/>
          <p:nvPr/>
        </p:nvSpPr>
        <p:spPr>
          <a:xfrm>
            <a:off x="787384" y="4098395"/>
            <a:ext cx="12758187" cy="1689110"/>
          </a:xfrm>
          <a:prstGeom prst="rect">
            <a:avLst/>
          </a:prstGeom>
        </p:spPr>
        <p:txBody>
          <a:bodyPr lIns="0" tIns="0" rIns="0" bIns="0" rtlCol="0" anchor="t">
            <a:spAutoFit/>
          </a:bodyPr>
          <a:lstStyle/>
          <a:p>
            <a:pPr marL="0" lvl="0" indent="0" algn="l">
              <a:lnSpc>
                <a:spcPts val="6500"/>
              </a:lnSpc>
            </a:pPr>
            <a:r>
              <a:rPr lang="en-US" sz="6500" b="1" spc="195">
                <a:solidFill>
                  <a:srgbClr val="765E3D"/>
                </a:solidFill>
                <a:latin typeface="Montserrat Bold"/>
                <a:ea typeface="Montserrat Bold"/>
                <a:cs typeface="Montserrat Bold"/>
                <a:sym typeface="Montserrat Bold"/>
              </a:rPr>
              <a:t>The Secret Ingredients of Exceptional Hospitality </a:t>
            </a:r>
          </a:p>
        </p:txBody>
      </p:sp>
      <p:sp>
        <p:nvSpPr>
          <p:cNvPr id="11" name="TextBox 11"/>
          <p:cNvSpPr txBox="1"/>
          <p:nvPr/>
        </p:nvSpPr>
        <p:spPr>
          <a:xfrm>
            <a:off x="787384" y="6331572"/>
            <a:ext cx="12758187" cy="869960"/>
          </a:xfrm>
          <a:prstGeom prst="rect">
            <a:avLst/>
          </a:prstGeom>
        </p:spPr>
        <p:txBody>
          <a:bodyPr lIns="0" tIns="0" rIns="0" bIns="0" rtlCol="0" anchor="t">
            <a:spAutoFit/>
          </a:bodyPr>
          <a:lstStyle/>
          <a:p>
            <a:pPr marL="0" lvl="0" indent="0" algn="l">
              <a:lnSpc>
                <a:spcPts val="6500"/>
              </a:lnSpc>
            </a:pPr>
            <a:r>
              <a:rPr lang="en-US" sz="6500" spc="195">
                <a:solidFill>
                  <a:srgbClr val="113946"/>
                </a:solidFill>
                <a:latin typeface="Montserrat"/>
                <a:ea typeface="Montserrat"/>
                <a:cs typeface="Montserrat"/>
                <a:sym typeface="Montserrat"/>
              </a:rPr>
              <a:t>TED Talk by Will Guidara</a:t>
            </a:r>
          </a:p>
        </p:txBody>
      </p:sp>
      <p:sp>
        <p:nvSpPr>
          <p:cNvPr id="12" name="TextBox 12"/>
          <p:cNvSpPr txBox="1"/>
          <p:nvPr/>
        </p:nvSpPr>
        <p:spPr>
          <a:xfrm>
            <a:off x="787384" y="8161020"/>
            <a:ext cx="12225076" cy="1097280"/>
          </a:xfrm>
          <a:prstGeom prst="rect">
            <a:avLst/>
          </a:prstGeom>
        </p:spPr>
        <p:txBody>
          <a:bodyPr lIns="0" tIns="0" rIns="0" bIns="0" rtlCol="0" anchor="t">
            <a:spAutoFit/>
          </a:bodyPr>
          <a:lstStyle/>
          <a:p>
            <a:pPr marL="0" lvl="0" indent="0" algn="l">
              <a:lnSpc>
                <a:spcPts val="4200"/>
              </a:lnSpc>
            </a:pPr>
            <a:r>
              <a:rPr lang="en-US" sz="4200" b="1" u="sng" spc="126">
                <a:solidFill>
                  <a:srgbClr val="113946"/>
                </a:solidFill>
                <a:latin typeface="Montserrat Bold"/>
                <a:ea typeface="Montserrat Bold"/>
                <a:cs typeface="Montserrat Bold"/>
                <a:sym typeface="Montserrat Bold"/>
              </a:rPr>
              <a:t>https://www.youtube.com/watch?v=bwcyXcOpWVs&amp;t=41s</a:t>
            </a:r>
          </a:p>
        </p:txBody>
      </p:sp>
      <p:pic>
        <p:nvPicPr>
          <p:cNvPr id="13" name="Picture 13" descr="A QR code that links to a YouTube video of a TED Talk by WILL Guidara titled, &quot;The Secret Increadients of Exceptional Hospitality.&quot;"/>
          <p:cNvPicPr>
            <a:picLocks noChangeAspect="1"/>
          </p:cNvPicPr>
          <p:nvPr/>
        </p:nvPicPr>
        <p:blipFill>
          <a:blip r:embed="rId3"/>
          <a:stretch>
            <a:fillRect/>
          </a:stretch>
        </p:blipFill>
        <p:spPr>
          <a:xfrm>
            <a:off x="12973724" y="5081400"/>
            <a:ext cx="4937760" cy="493776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262026" y="1348199"/>
            <a:ext cx="16550203" cy="1110658"/>
            <a:chOff x="0" y="0"/>
            <a:chExt cx="4358901" cy="292519"/>
          </a:xfrm>
        </p:grpSpPr>
        <p:sp>
          <p:nvSpPr>
            <p:cNvPr id="3" name="Freeform 3"/>
            <p:cNvSpPr/>
            <p:nvPr/>
          </p:nvSpPr>
          <p:spPr>
            <a:xfrm>
              <a:off x="0" y="0"/>
              <a:ext cx="4358901" cy="292519"/>
            </a:xfrm>
            <a:custGeom>
              <a:avLst/>
              <a:gdLst/>
              <a:ahLst/>
              <a:cxnLst/>
              <a:rect l="l" t="t" r="r" b="b"/>
              <a:pathLst>
                <a:path w="4358901" h="292519">
                  <a:moveTo>
                    <a:pt x="0" y="0"/>
                  </a:moveTo>
                  <a:lnTo>
                    <a:pt x="4358901" y="0"/>
                  </a:lnTo>
                  <a:lnTo>
                    <a:pt x="4358901" y="292519"/>
                  </a:lnTo>
                  <a:lnTo>
                    <a:pt x="0" y="292519"/>
                  </a:lnTo>
                  <a:close/>
                </a:path>
              </a:pathLst>
            </a:custGeom>
            <a:solidFill>
              <a:srgbClr val="E7E1D8"/>
            </a:solidFill>
          </p:spPr>
          <p:txBody>
            <a:bodyPr/>
            <a:lstStyle/>
            <a:p>
              <a:endParaRPr lang="en-US"/>
            </a:p>
          </p:txBody>
        </p:sp>
        <p:sp>
          <p:nvSpPr>
            <p:cNvPr id="4" name="TextBox 4"/>
            <p:cNvSpPr txBox="1"/>
            <p:nvPr/>
          </p:nvSpPr>
          <p:spPr>
            <a:xfrm>
              <a:off x="0" y="-57150"/>
              <a:ext cx="4358901" cy="349669"/>
            </a:xfrm>
            <a:prstGeom prst="rect">
              <a:avLst/>
            </a:prstGeom>
          </p:spPr>
          <p:txBody>
            <a:bodyPr lIns="50800" tIns="50800" rIns="50800" bIns="50800" rtlCol="0" anchor="ctr"/>
            <a:lstStyle/>
            <a:p>
              <a:pPr algn="ctr">
                <a:lnSpc>
                  <a:spcPts val="3547"/>
                </a:lnSpc>
              </a:pPr>
              <a:endParaRPr/>
            </a:p>
          </p:txBody>
        </p:sp>
      </p:grpSp>
      <p:grpSp>
        <p:nvGrpSpPr>
          <p:cNvPr id="5" name="Group 5">
            <a:extLst>
              <a:ext uri="{C183D7F6-B498-43B3-948B-1728B52AA6E4}">
                <adec:decorative xmlns:adec="http://schemas.microsoft.com/office/drawing/2017/decorative" val="1"/>
              </a:ext>
            </a:extLst>
          </p:cNvPr>
          <p:cNvGrpSpPr/>
          <p:nvPr/>
        </p:nvGrpSpPr>
        <p:grpSpPr>
          <a:xfrm>
            <a:off x="1219790" y="777325"/>
            <a:ext cx="2252407" cy="225240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a:ln w="76200" cap="sq">
              <a:solidFill>
                <a:srgbClr val="FFFFFF"/>
              </a:solidFill>
              <a:prstDash val="solid"/>
              <a:miter/>
            </a:ln>
          </p:spPr>
          <p:txBody>
            <a:bodyPr/>
            <a:lstStyle/>
            <a:p>
              <a:endParaRPr lang="en-US"/>
            </a:p>
          </p:txBody>
        </p:sp>
        <p:sp>
          <p:nvSpPr>
            <p:cNvPr id="7" name="TextBox 7"/>
            <p:cNvSpPr txBox="1"/>
            <p:nvPr/>
          </p:nvSpPr>
          <p:spPr>
            <a:xfrm>
              <a:off x="76200" y="-76200"/>
              <a:ext cx="660400" cy="812800"/>
            </a:xfrm>
            <a:prstGeom prst="rect">
              <a:avLst/>
            </a:prstGeom>
          </p:spPr>
          <p:txBody>
            <a:bodyPr lIns="50800" tIns="50800" rIns="50800" bIns="50800" rtlCol="0" anchor="ctr"/>
            <a:lstStyle/>
            <a:p>
              <a:pPr algn="ctr">
                <a:lnSpc>
                  <a:spcPts val="11200"/>
                </a:lnSpc>
              </a:pPr>
              <a:r>
                <a:rPr lang="en-US" sz="8000" b="1">
                  <a:solidFill>
                    <a:srgbClr val="FFFFFF"/>
                  </a:solidFill>
                  <a:latin typeface="Montserrat Bold"/>
                  <a:ea typeface="Montserrat Bold"/>
                  <a:cs typeface="Montserrat Bold"/>
                  <a:sym typeface="Montserrat Bold"/>
                </a:rPr>
                <a:t>3</a:t>
              </a:r>
            </a:p>
          </p:txBody>
        </p:sp>
      </p:grpSp>
      <p:sp>
        <p:nvSpPr>
          <p:cNvPr id="8" name="Freeform 8">
            <a:extLst>
              <a:ext uri="{C183D7F6-B498-43B3-948B-1728B52AA6E4}">
                <adec:decorative xmlns:adec="http://schemas.microsoft.com/office/drawing/2017/decorative" val="1"/>
              </a:ext>
            </a:extLst>
          </p:cNvPr>
          <p:cNvSpPr/>
          <p:nvPr/>
        </p:nvSpPr>
        <p:spPr>
          <a:xfrm>
            <a:off x="12155937" y="4627167"/>
            <a:ext cx="3502724" cy="4114800"/>
          </a:xfrm>
          <a:custGeom>
            <a:avLst/>
            <a:gdLst/>
            <a:ahLst/>
            <a:cxnLst/>
            <a:rect l="l" t="t" r="r" b="b"/>
            <a:pathLst>
              <a:path w="3502724" h="4114800">
                <a:moveTo>
                  <a:pt x="0" y="0"/>
                </a:moveTo>
                <a:lnTo>
                  <a:pt x="3502724" y="0"/>
                </a:lnTo>
                <a:lnTo>
                  <a:pt x="3502724"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a:extLst>
              <a:ext uri="{C183D7F6-B498-43B3-948B-1728B52AA6E4}">
                <adec:decorative xmlns:adec="http://schemas.microsoft.com/office/drawing/2017/decorative" val="1"/>
              </a:ext>
            </a:extLst>
          </p:cNvPr>
          <p:cNvSpPr/>
          <p:nvPr/>
        </p:nvSpPr>
        <p:spPr>
          <a:xfrm>
            <a:off x="14234881" y="4225580"/>
            <a:ext cx="1683154" cy="1943035"/>
          </a:xfrm>
          <a:custGeom>
            <a:avLst/>
            <a:gdLst/>
            <a:ahLst/>
            <a:cxnLst/>
            <a:rect l="l" t="t" r="r" b="b"/>
            <a:pathLst>
              <a:path w="1683154" h="1943035">
                <a:moveTo>
                  <a:pt x="0" y="0"/>
                </a:moveTo>
                <a:lnTo>
                  <a:pt x="1683154" y="0"/>
                </a:lnTo>
                <a:lnTo>
                  <a:pt x="1683154" y="1943035"/>
                </a:lnTo>
                <a:lnTo>
                  <a:pt x="0" y="1943035"/>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10" name="TextBox 10"/>
          <p:cNvSpPr txBox="1">
            <a:spLocks noGrp="1"/>
          </p:cNvSpPr>
          <p:nvPr>
            <p:ph type="title" idx="4294967295"/>
          </p:nvPr>
        </p:nvSpPr>
        <p:spPr>
          <a:xfrm>
            <a:off x="4264103" y="1800846"/>
            <a:ext cx="12995197" cy="126047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9499"/>
              </a:lnSpc>
              <a:spcBef>
                <a:spcPts val="0"/>
              </a:spcBef>
              <a:spcAft>
                <a:spcPts val="0"/>
              </a:spcAft>
              <a:buClrTx/>
              <a:buSzTx/>
              <a:buFontTx/>
              <a:buNone/>
              <a:tabLst/>
              <a:defRPr/>
            </a:pPr>
            <a:r>
              <a:rPr kumimoji="0" lang="en-US" sz="9499" b="1" i="0" u="none" strike="noStrike" kern="1200" cap="none" spc="284" normalizeH="0" baseline="0" noProof="0" dirty="0">
                <a:ln>
                  <a:noFill/>
                </a:ln>
                <a:solidFill>
                  <a:srgbClr val="113946"/>
                </a:solidFill>
                <a:effectLst/>
                <a:uLnTx/>
                <a:uFillTx/>
                <a:latin typeface="Montserrat Bold"/>
                <a:ea typeface="Montserrat Bold"/>
                <a:cs typeface="Montserrat Bold"/>
                <a:sym typeface="Montserrat Bold"/>
              </a:rPr>
              <a:t>OWNERSHIP</a:t>
            </a:r>
          </a:p>
        </p:txBody>
      </p:sp>
      <p:sp>
        <p:nvSpPr>
          <p:cNvPr id="11" name="TextBox 11"/>
          <p:cNvSpPr txBox="1"/>
          <p:nvPr/>
        </p:nvSpPr>
        <p:spPr>
          <a:xfrm>
            <a:off x="4264103" y="1025937"/>
            <a:ext cx="12363285" cy="648335"/>
          </a:xfrm>
          <a:prstGeom prst="rect">
            <a:avLst/>
          </a:prstGeom>
        </p:spPr>
        <p:txBody>
          <a:bodyPr lIns="0" tIns="0" rIns="0" bIns="0" rtlCol="0" anchor="t">
            <a:spAutoFit/>
          </a:bodyPr>
          <a:lstStyle/>
          <a:p>
            <a:pPr marL="0" lvl="0" indent="0" algn="just">
              <a:lnSpc>
                <a:spcPts val="4900"/>
              </a:lnSpc>
            </a:pPr>
            <a:r>
              <a:rPr lang="en-US" sz="4900" b="1" spc="147">
                <a:solidFill>
                  <a:srgbClr val="113946"/>
                </a:solidFill>
                <a:latin typeface="Montserrat Bold"/>
                <a:ea typeface="Montserrat Bold"/>
                <a:cs typeface="Montserrat Bold"/>
                <a:sym typeface="Montserrat Bold"/>
              </a:rPr>
              <a:t>INTERPERSONAL COMMUNICATION</a:t>
            </a:r>
          </a:p>
        </p:txBody>
      </p:sp>
      <p:sp>
        <p:nvSpPr>
          <p:cNvPr id="12" name="TextBox 12"/>
          <p:cNvSpPr txBox="1"/>
          <p:nvPr/>
        </p:nvSpPr>
        <p:spPr>
          <a:xfrm>
            <a:off x="1219790" y="4403901"/>
            <a:ext cx="11494812" cy="4170807"/>
          </a:xfrm>
          <a:prstGeom prst="rect">
            <a:avLst/>
          </a:prstGeom>
        </p:spPr>
        <p:txBody>
          <a:bodyPr lIns="0" tIns="0" rIns="0" bIns="0" rtlCol="0" anchor="t">
            <a:spAutoFit/>
          </a:bodyPr>
          <a:lstStyle/>
          <a:p>
            <a:pPr marL="906780" lvl="1" indent="-453390" algn="l">
              <a:lnSpc>
                <a:spcPts val="8274"/>
              </a:lnSpc>
              <a:buFont typeface="Arial"/>
              <a:buChar char="•"/>
            </a:pPr>
            <a:r>
              <a:rPr lang="en-US" sz="4200" spc="420">
                <a:solidFill>
                  <a:srgbClr val="000000"/>
                </a:solidFill>
                <a:latin typeface="Arial MT Pro"/>
                <a:ea typeface="Arial MT Pro"/>
                <a:cs typeface="Arial MT Pro"/>
                <a:sym typeface="Arial MT Pro"/>
              </a:rPr>
              <a:t>Never be a roadblock</a:t>
            </a:r>
          </a:p>
          <a:p>
            <a:pPr marL="906780" lvl="1" indent="-453390" algn="l">
              <a:lnSpc>
                <a:spcPts val="8274"/>
              </a:lnSpc>
              <a:buFont typeface="Arial"/>
              <a:buChar char="•"/>
            </a:pPr>
            <a:r>
              <a:rPr lang="en-US" sz="4200" spc="420">
                <a:solidFill>
                  <a:srgbClr val="000000"/>
                </a:solidFill>
                <a:latin typeface="Arial MT Pro"/>
                <a:ea typeface="Arial MT Pro"/>
                <a:cs typeface="Arial MT Pro"/>
                <a:sym typeface="Arial MT Pro"/>
              </a:rPr>
              <a:t>Be a bridge, not a dead-end.</a:t>
            </a:r>
          </a:p>
          <a:p>
            <a:pPr marL="906780" lvl="1" indent="-453390" algn="l">
              <a:lnSpc>
                <a:spcPts val="8274"/>
              </a:lnSpc>
              <a:buFont typeface="Arial"/>
              <a:buChar char="•"/>
            </a:pPr>
            <a:r>
              <a:rPr lang="en-US" sz="4200" spc="420">
                <a:solidFill>
                  <a:srgbClr val="000000"/>
                </a:solidFill>
                <a:latin typeface="Arial MT Pro"/>
                <a:ea typeface="Arial MT Pro"/>
                <a:cs typeface="Arial MT Pro"/>
                <a:sym typeface="Arial MT Pro"/>
              </a:rPr>
              <a:t>Become a fallback point.</a:t>
            </a:r>
          </a:p>
          <a:p>
            <a:pPr marL="906780" lvl="1" indent="-453390" algn="l">
              <a:lnSpc>
                <a:spcPts val="8274"/>
              </a:lnSpc>
              <a:buFont typeface="Arial"/>
              <a:buChar char="•"/>
            </a:pPr>
            <a:r>
              <a:rPr lang="en-US" sz="4200" spc="420">
                <a:solidFill>
                  <a:srgbClr val="000000"/>
                </a:solidFill>
                <a:latin typeface="Arial MT Pro"/>
                <a:ea typeface="Arial MT Pro"/>
                <a:cs typeface="Arial MT Pro"/>
                <a:sym typeface="Arial MT Pro"/>
              </a:rPr>
              <a:t>Follow up whenever possible.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353413" y="-447611"/>
            <a:ext cx="21985083" cy="2954334"/>
            <a:chOff x="0" y="0"/>
            <a:chExt cx="6989868" cy="939292"/>
          </a:xfrm>
        </p:grpSpPr>
        <p:sp>
          <p:nvSpPr>
            <p:cNvPr id="3" name="Freeform 3"/>
            <p:cNvSpPr/>
            <p:nvPr/>
          </p:nvSpPr>
          <p:spPr>
            <a:xfrm>
              <a:off x="0" y="0"/>
              <a:ext cx="6989869" cy="939292"/>
            </a:xfrm>
            <a:custGeom>
              <a:avLst/>
              <a:gdLst/>
              <a:ahLst/>
              <a:cxnLst/>
              <a:rect l="l" t="t" r="r" b="b"/>
              <a:pathLst>
                <a:path w="6989869" h="939292">
                  <a:moveTo>
                    <a:pt x="10564" y="0"/>
                  </a:moveTo>
                  <a:lnTo>
                    <a:pt x="6979304" y="0"/>
                  </a:lnTo>
                  <a:cubicBezTo>
                    <a:pt x="6982106" y="0"/>
                    <a:pt x="6984793" y="1113"/>
                    <a:pt x="6986774" y="3094"/>
                  </a:cubicBezTo>
                  <a:cubicBezTo>
                    <a:pt x="6988756" y="5075"/>
                    <a:pt x="6989869" y="7762"/>
                    <a:pt x="6989869" y="10564"/>
                  </a:cubicBezTo>
                  <a:lnTo>
                    <a:pt x="6989869" y="928727"/>
                  </a:lnTo>
                  <a:cubicBezTo>
                    <a:pt x="6989869" y="934562"/>
                    <a:pt x="6985139" y="939292"/>
                    <a:pt x="6979304" y="939292"/>
                  </a:cubicBezTo>
                  <a:lnTo>
                    <a:pt x="10564" y="939292"/>
                  </a:lnTo>
                  <a:cubicBezTo>
                    <a:pt x="4730" y="939292"/>
                    <a:pt x="0" y="934562"/>
                    <a:pt x="0" y="928727"/>
                  </a:cubicBezTo>
                  <a:lnTo>
                    <a:pt x="0" y="10564"/>
                  </a:lnTo>
                  <a:cubicBezTo>
                    <a:pt x="0" y="4730"/>
                    <a:pt x="4730" y="0"/>
                    <a:pt x="10564" y="0"/>
                  </a:cubicBezTo>
                  <a:close/>
                </a:path>
              </a:pathLst>
            </a:custGeom>
            <a:solidFill>
              <a:srgbClr val="113946"/>
            </a:solidFill>
          </p:spPr>
          <p:txBody>
            <a:bodyPr/>
            <a:lstStyle/>
            <a:p>
              <a:endParaRPr lang="en-US"/>
            </a:p>
          </p:txBody>
        </p:sp>
        <p:sp>
          <p:nvSpPr>
            <p:cNvPr id="4" name="TextBox 4"/>
            <p:cNvSpPr txBox="1"/>
            <p:nvPr/>
          </p:nvSpPr>
          <p:spPr>
            <a:xfrm>
              <a:off x="0" y="-57150"/>
              <a:ext cx="6989868" cy="996442"/>
            </a:xfrm>
            <a:prstGeom prst="rect">
              <a:avLst/>
            </a:prstGeom>
          </p:spPr>
          <p:txBody>
            <a:bodyPr lIns="50800" tIns="50800" rIns="50800" bIns="50800" rtlCol="0" anchor="ctr"/>
            <a:lstStyle/>
            <a:p>
              <a:pPr algn="ctr">
                <a:lnSpc>
                  <a:spcPts val="3547"/>
                </a:lnSpc>
              </a:pPr>
              <a:endParaRPr/>
            </a:p>
          </p:txBody>
        </p:sp>
      </p:grpSp>
      <p:sp>
        <p:nvSpPr>
          <p:cNvPr id="5" name="AutoShape 5">
            <a:extLst>
              <a:ext uri="{C183D7F6-B498-43B3-948B-1728B52AA6E4}">
                <adec:decorative xmlns:adec="http://schemas.microsoft.com/office/drawing/2017/decorative" val="1"/>
              </a:ext>
            </a:extLst>
          </p:cNvPr>
          <p:cNvSpPr/>
          <p:nvPr/>
        </p:nvSpPr>
        <p:spPr>
          <a:xfrm>
            <a:off x="-2353413" y="1846346"/>
            <a:ext cx="5435056" cy="0"/>
          </a:xfrm>
          <a:prstGeom prst="line">
            <a:avLst/>
          </a:prstGeom>
          <a:ln w="66675" cap="flat">
            <a:solidFill>
              <a:srgbClr val="FFFFFF"/>
            </a:solidFill>
            <a:prstDash val="solid"/>
            <a:headEnd type="none" w="sm" len="sm"/>
            <a:tailEnd type="none" w="sm" len="sm"/>
          </a:ln>
        </p:spPr>
        <p:txBody>
          <a:bodyPr/>
          <a:lstStyle/>
          <a:p>
            <a:endParaRPr lang="en-US"/>
          </a:p>
        </p:txBody>
      </p:sp>
      <p:sp>
        <p:nvSpPr>
          <p:cNvPr id="6" name="AutoShape 6">
            <a:extLst>
              <a:ext uri="{C183D7F6-B498-43B3-948B-1728B52AA6E4}">
                <adec:decorative xmlns:adec="http://schemas.microsoft.com/office/drawing/2017/decorative" val="1"/>
              </a:ext>
            </a:extLst>
          </p:cNvPr>
          <p:cNvSpPr/>
          <p:nvPr/>
        </p:nvSpPr>
        <p:spPr>
          <a:xfrm>
            <a:off x="15136132" y="1879683"/>
            <a:ext cx="5435056" cy="0"/>
          </a:xfrm>
          <a:prstGeom prst="line">
            <a:avLst/>
          </a:prstGeom>
          <a:ln w="66675" cap="flat">
            <a:solidFill>
              <a:srgbClr val="FFFFFF"/>
            </a:solidFill>
            <a:prstDash val="solid"/>
            <a:headEnd type="none" w="sm" len="sm"/>
            <a:tailEnd type="none" w="sm" len="sm"/>
          </a:ln>
        </p:spPr>
        <p:txBody>
          <a:bodyPr/>
          <a:lstStyle/>
          <a:p>
            <a:endParaRPr lang="en-US"/>
          </a:p>
        </p:txBody>
      </p:sp>
      <p:sp>
        <p:nvSpPr>
          <p:cNvPr id="7" name="Freeform 7">
            <a:extLst>
              <a:ext uri="{C183D7F6-B498-43B3-948B-1728B52AA6E4}">
                <adec:decorative xmlns:adec="http://schemas.microsoft.com/office/drawing/2017/decorative" val="1"/>
              </a:ext>
            </a:extLst>
          </p:cNvPr>
          <p:cNvSpPr/>
          <p:nvPr/>
        </p:nvSpPr>
        <p:spPr>
          <a:xfrm>
            <a:off x="9444623" y="7083061"/>
            <a:ext cx="1628989" cy="1790098"/>
          </a:xfrm>
          <a:custGeom>
            <a:avLst/>
            <a:gdLst/>
            <a:ahLst/>
            <a:cxnLst/>
            <a:rect l="l" t="t" r="r" b="b"/>
            <a:pathLst>
              <a:path w="1628989" h="1790098">
                <a:moveTo>
                  <a:pt x="0" y="0"/>
                </a:moveTo>
                <a:lnTo>
                  <a:pt x="1628989" y="0"/>
                </a:lnTo>
                <a:lnTo>
                  <a:pt x="1628989" y="1790098"/>
                </a:lnTo>
                <a:lnTo>
                  <a:pt x="0" y="17900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a:extLst>
              <a:ext uri="{C183D7F6-B498-43B3-948B-1728B52AA6E4}">
                <adec:decorative xmlns:adec="http://schemas.microsoft.com/office/drawing/2017/decorative" val="1"/>
              </a:ext>
            </a:extLst>
          </p:cNvPr>
          <p:cNvSpPr/>
          <p:nvPr/>
        </p:nvSpPr>
        <p:spPr>
          <a:xfrm>
            <a:off x="917946" y="3938586"/>
            <a:ext cx="1670558" cy="1758482"/>
          </a:xfrm>
          <a:custGeom>
            <a:avLst/>
            <a:gdLst/>
            <a:ahLst/>
            <a:cxnLst/>
            <a:rect l="l" t="t" r="r" b="b"/>
            <a:pathLst>
              <a:path w="1670558" h="1758482">
                <a:moveTo>
                  <a:pt x="0" y="0"/>
                </a:moveTo>
                <a:lnTo>
                  <a:pt x="1670558" y="0"/>
                </a:lnTo>
                <a:lnTo>
                  <a:pt x="1670558" y="1758482"/>
                </a:lnTo>
                <a:lnTo>
                  <a:pt x="0" y="175848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a:extLst>
              <a:ext uri="{C183D7F6-B498-43B3-948B-1728B52AA6E4}">
                <adec:decorative xmlns:adec="http://schemas.microsoft.com/office/drawing/2017/decorative" val="1"/>
              </a:ext>
            </a:extLst>
          </p:cNvPr>
          <p:cNvSpPr/>
          <p:nvPr/>
        </p:nvSpPr>
        <p:spPr>
          <a:xfrm>
            <a:off x="9354823" y="3800483"/>
            <a:ext cx="1718789" cy="1714492"/>
          </a:xfrm>
          <a:custGeom>
            <a:avLst/>
            <a:gdLst/>
            <a:ahLst/>
            <a:cxnLst/>
            <a:rect l="l" t="t" r="r" b="b"/>
            <a:pathLst>
              <a:path w="1718789" h="1714492">
                <a:moveTo>
                  <a:pt x="0" y="0"/>
                </a:moveTo>
                <a:lnTo>
                  <a:pt x="1718789" y="0"/>
                </a:lnTo>
                <a:lnTo>
                  <a:pt x="1718789" y="1714492"/>
                </a:lnTo>
                <a:lnTo>
                  <a:pt x="0" y="171449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TextBox 10"/>
          <p:cNvSpPr txBox="1"/>
          <p:nvPr/>
        </p:nvSpPr>
        <p:spPr>
          <a:xfrm>
            <a:off x="0" y="567456"/>
            <a:ext cx="18288000" cy="730250"/>
          </a:xfrm>
          <a:prstGeom prst="rect">
            <a:avLst/>
          </a:prstGeom>
        </p:spPr>
        <p:txBody>
          <a:bodyPr lIns="0" tIns="0" rIns="0" bIns="0" rtlCol="0" anchor="t">
            <a:spAutoFit/>
          </a:bodyPr>
          <a:lstStyle/>
          <a:p>
            <a:pPr marL="0" lvl="0" indent="0" algn="ctr">
              <a:lnSpc>
                <a:spcPts val="5499"/>
              </a:lnSpc>
            </a:pPr>
            <a:r>
              <a:rPr lang="en-US" sz="5499" b="1" spc="164">
                <a:solidFill>
                  <a:srgbClr val="FFFFFF"/>
                </a:solidFill>
                <a:latin typeface="Montserrat Bold"/>
                <a:ea typeface="Montserrat Bold"/>
                <a:cs typeface="Montserrat Bold"/>
                <a:sym typeface="Montserrat Bold"/>
              </a:rPr>
              <a:t>INTERPERSONAL COMMUNICATION</a:t>
            </a:r>
          </a:p>
        </p:txBody>
      </p:sp>
      <p:sp>
        <p:nvSpPr>
          <p:cNvPr id="11" name="TextBox 11"/>
          <p:cNvSpPr txBox="1">
            <a:spLocks noGrp="1"/>
          </p:cNvSpPr>
          <p:nvPr>
            <p:ph type="title" idx="4294967295"/>
          </p:nvPr>
        </p:nvSpPr>
        <p:spPr>
          <a:xfrm>
            <a:off x="0" y="1431056"/>
            <a:ext cx="18288000" cy="96393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200"/>
              </a:lnSpc>
              <a:spcBef>
                <a:spcPts val="0"/>
              </a:spcBef>
              <a:spcAft>
                <a:spcPts val="0"/>
              </a:spcAft>
              <a:buClrTx/>
              <a:buSzTx/>
              <a:buFontTx/>
              <a:buNone/>
              <a:tabLst/>
              <a:defRPr/>
            </a:pPr>
            <a:r>
              <a:rPr kumimoji="0" lang="en-US" sz="7200" b="1" i="0" u="none" strike="noStrike" kern="1200" cap="none" spc="215" normalizeH="0" baseline="0" noProof="0" dirty="0">
                <a:ln>
                  <a:noFill/>
                </a:ln>
                <a:solidFill>
                  <a:srgbClr val="FFFFFF"/>
                </a:solidFill>
                <a:effectLst/>
                <a:uLnTx/>
                <a:uFillTx/>
                <a:latin typeface="Montserrat Bold"/>
                <a:ea typeface="Montserrat Bold"/>
                <a:cs typeface="Montserrat Bold"/>
                <a:sym typeface="Montserrat Bold"/>
              </a:rPr>
              <a:t>COMBATING ANXIETY</a:t>
            </a:r>
          </a:p>
        </p:txBody>
      </p:sp>
      <p:sp>
        <p:nvSpPr>
          <p:cNvPr id="12" name="TextBox 12"/>
          <p:cNvSpPr txBox="1"/>
          <p:nvPr/>
        </p:nvSpPr>
        <p:spPr>
          <a:xfrm>
            <a:off x="2842210" y="3857633"/>
            <a:ext cx="4554958" cy="908051"/>
          </a:xfrm>
          <a:prstGeom prst="rect">
            <a:avLst/>
          </a:prstGeom>
        </p:spPr>
        <p:txBody>
          <a:bodyPr lIns="0" tIns="0" rIns="0" bIns="0" rtlCol="0" anchor="t">
            <a:spAutoFit/>
          </a:bodyPr>
          <a:lstStyle/>
          <a:p>
            <a:pPr marL="0" lvl="0" indent="0" algn="l">
              <a:lnSpc>
                <a:spcPts val="3500"/>
              </a:lnSpc>
            </a:pPr>
            <a:r>
              <a:rPr lang="en-US" sz="3500" b="1" spc="350">
                <a:solidFill>
                  <a:srgbClr val="765E3D"/>
                </a:solidFill>
                <a:latin typeface="Glacial Indifference Bold"/>
                <a:ea typeface="Glacial Indifference Bold"/>
                <a:cs typeface="Glacial Indifference Bold"/>
                <a:sym typeface="Glacial Indifference Bold"/>
              </a:rPr>
              <a:t>Start Small &amp; Build Confidence</a:t>
            </a:r>
          </a:p>
        </p:txBody>
      </p:sp>
      <p:sp>
        <p:nvSpPr>
          <p:cNvPr id="13" name="TextBox 13"/>
          <p:cNvSpPr txBox="1"/>
          <p:nvPr/>
        </p:nvSpPr>
        <p:spPr>
          <a:xfrm>
            <a:off x="11460754" y="7036296"/>
            <a:ext cx="5306394" cy="908051"/>
          </a:xfrm>
          <a:prstGeom prst="rect">
            <a:avLst/>
          </a:prstGeom>
        </p:spPr>
        <p:txBody>
          <a:bodyPr lIns="0" tIns="0" rIns="0" bIns="0" rtlCol="0" anchor="t">
            <a:spAutoFit/>
          </a:bodyPr>
          <a:lstStyle/>
          <a:p>
            <a:pPr marL="0" lvl="0" indent="0" algn="l">
              <a:lnSpc>
                <a:spcPts val="3500"/>
              </a:lnSpc>
            </a:pPr>
            <a:r>
              <a:rPr lang="en-US" sz="3500" b="1" spc="350">
                <a:solidFill>
                  <a:srgbClr val="765E3D"/>
                </a:solidFill>
                <a:latin typeface="Glacial Indifference Bold"/>
                <a:ea typeface="Glacial Indifference Bold"/>
                <a:cs typeface="Glacial Indifference Bold"/>
                <a:sym typeface="Glacial Indifference Bold"/>
              </a:rPr>
              <a:t>Effort Means More than Perfection</a:t>
            </a:r>
          </a:p>
        </p:txBody>
      </p:sp>
      <p:sp>
        <p:nvSpPr>
          <p:cNvPr id="14" name="TextBox 14"/>
          <p:cNvSpPr txBox="1"/>
          <p:nvPr/>
        </p:nvSpPr>
        <p:spPr>
          <a:xfrm>
            <a:off x="2842210" y="4881627"/>
            <a:ext cx="5866782" cy="949960"/>
          </a:xfrm>
          <a:prstGeom prst="rect">
            <a:avLst/>
          </a:prstGeom>
        </p:spPr>
        <p:txBody>
          <a:bodyPr lIns="0" tIns="0" rIns="0" bIns="0" rtlCol="0" anchor="t">
            <a:spAutoFit/>
          </a:bodyPr>
          <a:lstStyle/>
          <a:p>
            <a:pPr algn="l">
              <a:lnSpc>
                <a:spcPts val="3680"/>
              </a:lnSpc>
            </a:pPr>
            <a:r>
              <a:rPr lang="en-US" sz="2300" spc="230">
                <a:solidFill>
                  <a:srgbClr val="000000"/>
                </a:solidFill>
                <a:latin typeface="Arial MT Pro"/>
                <a:ea typeface="Arial MT Pro"/>
                <a:cs typeface="Arial MT Pro"/>
                <a:sym typeface="Arial MT Pro"/>
              </a:rPr>
              <a:t>Start with smaller interactions that help develop confidence.</a:t>
            </a:r>
          </a:p>
        </p:txBody>
      </p:sp>
      <p:sp>
        <p:nvSpPr>
          <p:cNvPr id="15" name="TextBox 15"/>
          <p:cNvSpPr txBox="1"/>
          <p:nvPr/>
        </p:nvSpPr>
        <p:spPr>
          <a:xfrm>
            <a:off x="11460754" y="7928524"/>
            <a:ext cx="5866782" cy="1416685"/>
          </a:xfrm>
          <a:prstGeom prst="rect">
            <a:avLst/>
          </a:prstGeom>
        </p:spPr>
        <p:txBody>
          <a:bodyPr lIns="0" tIns="0" rIns="0" bIns="0" rtlCol="0" anchor="t">
            <a:spAutoFit/>
          </a:bodyPr>
          <a:lstStyle/>
          <a:p>
            <a:pPr marL="0" lvl="0" indent="0" algn="l">
              <a:lnSpc>
                <a:spcPts val="3680"/>
              </a:lnSpc>
            </a:pPr>
            <a:r>
              <a:rPr lang="en-US" sz="2300" spc="230">
                <a:solidFill>
                  <a:srgbClr val="000000"/>
                </a:solidFill>
                <a:latin typeface="Arial MT Pro"/>
                <a:ea typeface="Arial MT Pro"/>
                <a:cs typeface="Arial MT Pro"/>
                <a:sym typeface="Arial MT Pro"/>
              </a:rPr>
              <a:t>Being seen as someone willing to help is valued more than being someone with all the answers.</a:t>
            </a:r>
          </a:p>
        </p:txBody>
      </p:sp>
      <p:sp>
        <p:nvSpPr>
          <p:cNvPr id="16" name="TextBox 16"/>
          <p:cNvSpPr txBox="1"/>
          <p:nvPr/>
        </p:nvSpPr>
        <p:spPr>
          <a:xfrm>
            <a:off x="11500902" y="3593164"/>
            <a:ext cx="4688334" cy="908051"/>
          </a:xfrm>
          <a:prstGeom prst="rect">
            <a:avLst/>
          </a:prstGeom>
        </p:spPr>
        <p:txBody>
          <a:bodyPr lIns="0" tIns="0" rIns="0" bIns="0" rtlCol="0" anchor="t">
            <a:spAutoFit/>
          </a:bodyPr>
          <a:lstStyle/>
          <a:p>
            <a:pPr marL="0" lvl="0" indent="0" algn="l">
              <a:lnSpc>
                <a:spcPts val="3500"/>
              </a:lnSpc>
            </a:pPr>
            <a:r>
              <a:rPr lang="en-US" sz="3500" b="1" spc="350">
                <a:solidFill>
                  <a:srgbClr val="765E3D"/>
                </a:solidFill>
                <a:latin typeface="Glacial Indifference Bold"/>
                <a:ea typeface="Glacial Indifference Bold"/>
                <a:cs typeface="Glacial Indifference Bold"/>
                <a:sym typeface="Glacial Indifference Bold"/>
              </a:rPr>
              <a:t>Offering Support Is Always Correct</a:t>
            </a:r>
          </a:p>
        </p:txBody>
      </p:sp>
      <p:sp>
        <p:nvSpPr>
          <p:cNvPr id="17" name="TextBox 17"/>
          <p:cNvSpPr txBox="1"/>
          <p:nvPr/>
        </p:nvSpPr>
        <p:spPr>
          <a:xfrm>
            <a:off x="11500902" y="4565015"/>
            <a:ext cx="5869152" cy="1416685"/>
          </a:xfrm>
          <a:prstGeom prst="rect">
            <a:avLst/>
          </a:prstGeom>
        </p:spPr>
        <p:txBody>
          <a:bodyPr lIns="0" tIns="0" rIns="0" bIns="0" rtlCol="0" anchor="t">
            <a:spAutoFit/>
          </a:bodyPr>
          <a:lstStyle/>
          <a:p>
            <a:pPr marL="0" lvl="0" indent="0" algn="l">
              <a:lnSpc>
                <a:spcPts val="3680"/>
              </a:lnSpc>
            </a:pPr>
            <a:r>
              <a:rPr lang="en-US" sz="2300" spc="230">
                <a:solidFill>
                  <a:srgbClr val="000000"/>
                </a:solidFill>
                <a:latin typeface="Arial MT Pro"/>
                <a:ea typeface="Arial MT Pro"/>
                <a:cs typeface="Arial MT Pro"/>
                <a:sym typeface="Arial MT Pro"/>
              </a:rPr>
              <a:t>Giving people the option to accept or decline support is always preferable to assuming people will come to you.</a:t>
            </a:r>
          </a:p>
        </p:txBody>
      </p:sp>
      <p:sp>
        <p:nvSpPr>
          <p:cNvPr id="18" name="TextBox 18"/>
          <p:cNvSpPr txBox="1"/>
          <p:nvPr/>
        </p:nvSpPr>
        <p:spPr>
          <a:xfrm>
            <a:off x="2833636" y="7153824"/>
            <a:ext cx="5510212" cy="908051"/>
          </a:xfrm>
          <a:prstGeom prst="rect">
            <a:avLst/>
          </a:prstGeom>
        </p:spPr>
        <p:txBody>
          <a:bodyPr lIns="0" tIns="0" rIns="0" bIns="0" rtlCol="0" anchor="t">
            <a:spAutoFit/>
          </a:bodyPr>
          <a:lstStyle/>
          <a:p>
            <a:pPr marL="0" lvl="0" indent="0" algn="l">
              <a:lnSpc>
                <a:spcPts val="3500"/>
              </a:lnSpc>
            </a:pPr>
            <a:r>
              <a:rPr lang="en-US" sz="3500" b="1" spc="350">
                <a:solidFill>
                  <a:srgbClr val="765E3D"/>
                </a:solidFill>
                <a:latin typeface="Glacial Indifference Bold"/>
                <a:ea typeface="Glacial Indifference Bold"/>
                <a:cs typeface="Glacial Indifference Bold"/>
                <a:sym typeface="Glacial Indifference Bold"/>
              </a:rPr>
              <a:t>Focus on Others Rather than Self</a:t>
            </a:r>
          </a:p>
        </p:txBody>
      </p:sp>
      <p:sp>
        <p:nvSpPr>
          <p:cNvPr id="19" name="TextBox 19"/>
          <p:cNvSpPr txBox="1"/>
          <p:nvPr/>
        </p:nvSpPr>
        <p:spPr>
          <a:xfrm>
            <a:off x="2833636" y="8090449"/>
            <a:ext cx="6156413" cy="1416685"/>
          </a:xfrm>
          <a:prstGeom prst="rect">
            <a:avLst/>
          </a:prstGeom>
        </p:spPr>
        <p:txBody>
          <a:bodyPr lIns="0" tIns="0" rIns="0" bIns="0" rtlCol="0" anchor="t">
            <a:spAutoFit/>
          </a:bodyPr>
          <a:lstStyle/>
          <a:p>
            <a:pPr marL="0" lvl="0" indent="0" algn="l">
              <a:lnSpc>
                <a:spcPts val="3680"/>
              </a:lnSpc>
            </a:pPr>
            <a:r>
              <a:rPr lang="en-US" sz="2300" spc="230">
                <a:solidFill>
                  <a:srgbClr val="000000"/>
                </a:solidFill>
                <a:latin typeface="Arial MT Pro"/>
                <a:ea typeface="Arial MT Pro"/>
                <a:cs typeface="Arial MT Pro"/>
                <a:sym typeface="Arial MT Pro"/>
              </a:rPr>
              <a:t>Focusing your attention on understanding and addressing others’ needs often reduces stress/anxiety.</a:t>
            </a:r>
          </a:p>
        </p:txBody>
      </p:sp>
      <p:sp>
        <p:nvSpPr>
          <p:cNvPr id="20" name="Freeform 20">
            <a:extLst>
              <a:ext uri="{C183D7F6-B498-43B3-948B-1728B52AA6E4}">
                <adec:decorative xmlns:adec="http://schemas.microsoft.com/office/drawing/2017/decorative" val="1"/>
              </a:ext>
            </a:extLst>
          </p:cNvPr>
          <p:cNvSpPr/>
          <p:nvPr/>
        </p:nvSpPr>
        <p:spPr>
          <a:xfrm>
            <a:off x="917946" y="7186303"/>
            <a:ext cx="1583615" cy="1583615"/>
          </a:xfrm>
          <a:custGeom>
            <a:avLst/>
            <a:gdLst/>
            <a:ahLst/>
            <a:cxnLst/>
            <a:rect l="l" t="t" r="r" b="b"/>
            <a:pathLst>
              <a:path w="1583615" h="1583615">
                <a:moveTo>
                  <a:pt x="0" y="0"/>
                </a:moveTo>
                <a:lnTo>
                  <a:pt x="1583615" y="0"/>
                </a:lnTo>
                <a:lnTo>
                  <a:pt x="1583615" y="1583615"/>
                </a:lnTo>
                <a:lnTo>
                  <a:pt x="0" y="158361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4468" r="-37388" b="-48566"/>
            </a:stretch>
          </a:blipFill>
        </p:spPr>
        <p:txBody>
          <a:bodyPr/>
          <a:lstStyle/>
          <a:p>
            <a:endParaRPr lang="en-US"/>
          </a:p>
        </p:txBody>
      </p:sp>
      <p:sp>
        <p:nvSpPr>
          <p:cNvPr id="3" name="TextBox 3"/>
          <p:cNvSpPr txBox="1"/>
          <p:nvPr/>
        </p:nvSpPr>
        <p:spPr>
          <a:xfrm>
            <a:off x="0" y="392430"/>
            <a:ext cx="18288000" cy="636270"/>
          </a:xfrm>
          <a:prstGeom prst="rect">
            <a:avLst/>
          </a:prstGeom>
        </p:spPr>
        <p:txBody>
          <a:bodyPr lIns="0" tIns="0" rIns="0" bIns="0" rtlCol="0" anchor="t">
            <a:spAutoFit/>
          </a:bodyPr>
          <a:lstStyle/>
          <a:p>
            <a:pPr marL="0" lvl="0" indent="0" algn="ctr">
              <a:lnSpc>
                <a:spcPts val="4800"/>
              </a:lnSpc>
            </a:pPr>
            <a:r>
              <a:rPr lang="en-US" sz="4800" b="1" spc="144">
                <a:solidFill>
                  <a:srgbClr val="FFFFFF"/>
                </a:solidFill>
                <a:latin typeface="Montserrat Bold"/>
                <a:ea typeface="Montserrat Bold"/>
                <a:cs typeface="Montserrat Bold"/>
                <a:sym typeface="Montserrat Bold"/>
              </a:rPr>
              <a:t>THE PERCEPTION MANAGEMENT FRAMEWORK</a:t>
            </a:r>
          </a:p>
        </p:txBody>
      </p:sp>
      <p:sp>
        <p:nvSpPr>
          <p:cNvPr id="4" name="TextBox 4"/>
          <p:cNvSpPr txBox="1">
            <a:spLocks noGrp="1"/>
          </p:cNvSpPr>
          <p:nvPr>
            <p:ph type="title" idx="4294967295"/>
          </p:nvPr>
        </p:nvSpPr>
        <p:spPr>
          <a:xfrm>
            <a:off x="1165451" y="5118979"/>
            <a:ext cx="15957098" cy="225702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799"/>
              </a:lnSpc>
              <a:spcBef>
                <a:spcPts val="0"/>
              </a:spcBef>
              <a:spcAft>
                <a:spcPts val="0"/>
              </a:spcAft>
              <a:buClrTx/>
              <a:buSzTx/>
              <a:buFontTx/>
              <a:buNone/>
              <a:tabLst/>
              <a:defRPr/>
            </a:pPr>
            <a:r>
              <a:rPr kumimoji="0" lang="en-US" sz="8799" b="1" i="0" u="none" strike="noStrike" kern="1200" cap="none" spc="263" normalizeH="0" baseline="0" noProof="0" dirty="0">
                <a:ln>
                  <a:noFill/>
                </a:ln>
                <a:solidFill>
                  <a:srgbClr val="FFFFFF"/>
                </a:solidFill>
                <a:effectLst/>
                <a:uLnTx/>
                <a:uFillTx/>
                <a:latin typeface="Montserrat Bold"/>
                <a:ea typeface="Montserrat Bold"/>
                <a:cs typeface="Montserrat Bold"/>
                <a:sym typeface="Montserrat Bold"/>
              </a:rPr>
              <a:t>07 PRODUCTIVE DOWNTIME</a:t>
            </a:r>
          </a:p>
        </p:txBody>
      </p:sp>
      <p:sp>
        <p:nvSpPr>
          <p:cNvPr id="5" name="TextBox 5"/>
          <p:cNvSpPr txBox="1"/>
          <p:nvPr/>
        </p:nvSpPr>
        <p:spPr>
          <a:xfrm>
            <a:off x="0" y="3686739"/>
            <a:ext cx="18288000" cy="636270"/>
          </a:xfrm>
          <a:prstGeom prst="rect">
            <a:avLst/>
          </a:prstGeom>
        </p:spPr>
        <p:txBody>
          <a:bodyPr lIns="0" tIns="0" rIns="0" bIns="0" rtlCol="0" anchor="t">
            <a:spAutoFit/>
          </a:bodyPr>
          <a:lstStyle/>
          <a:p>
            <a:pPr marL="0" lvl="0" indent="0" algn="ctr">
              <a:lnSpc>
                <a:spcPts val="4800"/>
              </a:lnSpc>
            </a:pPr>
            <a:r>
              <a:rPr lang="en-US" sz="4800" spc="144">
                <a:solidFill>
                  <a:srgbClr val="FFFFFF"/>
                </a:solidFill>
                <a:latin typeface="Montserrat"/>
                <a:ea typeface="Montserrat"/>
                <a:cs typeface="Montserrat"/>
                <a:sym typeface="Montserrat"/>
              </a:rPr>
              <a:t>PART 3: BETWEEN INTERACTIONS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8038157" y="1918727"/>
            <a:ext cx="20499687" cy="1653908"/>
            <a:chOff x="0" y="0"/>
            <a:chExt cx="27332916" cy="2205211"/>
          </a:xfrm>
        </p:grpSpPr>
        <p:grpSp>
          <p:nvGrpSpPr>
            <p:cNvPr id="3" name="Group 3"/>
            <p:cNvGrpSpPr/>
            <p:nvPr/>
          </p:nvGrpSpPr>
          <p:grpSpPr>
            <a:xfrm>
              <a:off x="1490170" y="536540"/>
              <a:ext cx="25842746" cy="1132130"/>
              <a:chOff x="0" y="0"/>
              <a:chExt cx="4512307" cy="197677"/>
            </a:xfrm>
          </p:grpSpPr>
          <p:sp>
            <p:nvSpPr>
              <p:cNvPr id="4" name="Freeform 4"/>
              <p:cNvSpPr/>
              <p:nvPr/>
            </p:nvSpPr>
            <p:spPr>
              <a:xfrm>
                <a:off x="0" y="0"/>
                <a:ext cx="4512308" cy="197677"/>
              </a:xfrm>
              <a:custGeom>
                <a:avLst/>
                <a:gdLst/>
                <a:ahLst/>
                <a:cxnLst/>
                <a:rect l="l" t="t" r="r" b="b"/>
                <a:pathLst>
                  <a:path w="4512308" h="197677">
                    <a:moveTo>
                      <a:pt x="0" y="0"/>
                    </a:moveTo>
                    <a:lnTo>
                      <a:pt x="4512308" y="0"/>
                    </a:lnTo>
                    <a:lnTo>
                      <a:pt x="4512308" y="197677"/>
                    </a:lnTo>
                    <a:lnTo>
                      <a:pt x="0" y="197677"/>
                    </a:lnTo>
                    <a:close/>
                  </a:path>
                </a:pathLst>
              </a:custGeom>
              <a:solidFill>
                <a:srgbClr val="E7E1D8"/>
              </a:solidFill>
            </p:spPr>
            <p:txBody>
              <a:bodyPr/>
              <a:lstStyle/>
              <a:p>
                <a:endParaRPr lang="en-US"/>
              </a:p>
            </p:txBody>
          </p:sp>
          <p:sp>
            <p:nvSpPr>
              <p:cNvPr id="5" name="TextBox 5"/>
              <p:cNvSpPr txBox="1"/>
              <p:nvPr/>
            </p:nvSpPr>
            <p:spPr>
              <a:xfrm>
                <a:off x="0" y="-57150"/>
                <a:ext cx="4512307" cy="254827"/>
              </a:xfrm>
              <a:prstGeom prst="rect">
                <a:avLst/>
              </a:prstGeom>
            </p:spPr>
            <p:txBody>
              <a:bodyPr lIns="50800" tIns="50800" rIns="50800" bIns="50800" rtlCol="0" anchor="ctr"/>
              <a:lstStyle/>
              <a:p>
                <a:pPr algn="ctr">
                  <a:lnSpc>
                    <a:spcPts val="3547"/>
                  </a:lnSpc>
                </a:pPr>
                <a:endParaRPr/>
              </a:p>
            </p:txBody>
          </p:sp>
        </p:grpSp>
        <p:sp>
          <p:nvSpPr>
            <p:cNvPr id="6" name="TextBox 6"/>
            <p:cNvSpPr txBox="1"/>
            <p:nvPr/>
          </p:nvSpPr>
          <p:spPr>
            <a:xfrm>
              <a:off x="2662372" y="131938"/>
              <a:ext cx="15583402" cy="1034204"/>
            </a:xfrm>
            <a:prstGeom prst="rect">
              <a:avLst/>
            </a:prstGeom>
          </p:spPr>
          <p:txBody>
            <a:bodyPr lIns="0" tIns="0" rIns="0" bIns="0" rtlCol="0" anchor="t">
              <a:spAutoFit/>
            </a:bodyPr>
            <a:lstStyle/>
            <a:p>
              <a:pPr marL="0" lvl="0" indent="0" algn="just">
                <a:lnSpc>
                  <a:spcPts val="5600"/>
                </a:lnSpc>
              </a:pPr>
              <a:r>
                <a:rPr lang="en-US" sz="5600" b="1" spc="560">
                  <a:solidFill>
                    <a:srgbClr val="765E3D"/>
                  </a:solidFill>
                  <a:latin typeface="Glacial Indifference Bold"/>
                  <a:ea typeface="Glacial Indifference Bold"/>
                  <a:cs typeface="Glacial Indifference Bold"/>
                  <a:sym typeface="Glacial Indifference Bold"/>
                </a:rPr>
                <a:t>SELF-REFLECTION</a:t>
              </a:r>
            </a:p>
          </p:txBody>
        </p:sp>
        <p:grpSp>
          <p:nvGrpSpPr>
            <p:cNvPr id="7" name="Group 7"/>
            <p:cNvGrpSpPr/>
            <p:nvPr/>
          </p:nvGrpSpPr>
          <p:grpSpPr>
            <a:xfrm>
              <a:off x="0" y="0"/>
              <a:ext cx="2198752" cy="2205211"/>
              <a:chOff x="0" y="0"/>
              <a:chExt cx="812800" cy="815188"/>
            </a:xfrm>
          </p:grpSpPr>
          <p:sp>
            <p:nvSpPr>
              <p:cNvPr id="8" name="Freeform 8"/>
              <p:cNvSpPr/>
              <p:nvPr/>
            </p:nvSpPr>
            <p:spPr>
              <a:xfrm>
                <a:off x="0" y="0"/>
                <a:ext cx="812800" cy="815188"/>
              </a:xfrm>
              <a:custGeom>
                <a:avLst/>
                <a:gdLst/>
                <a:ahLst/>
                <a:cxnLst/>
                <a:rect l="l" t="t" r="r" b="b"/>
                <a:pathLst>
                  <a:path w="812800" h="815188">
                    <a:moveTo>
                      <a:pt x="406400" y="0"/>
                    </a:moveTo>
                    <a:cubicBezTo>
                      <a:pt x="181951" y="0"/>
                      <a:pt x="0" y="182486"/>
                      <a:pt x="0" y="407594"/>
                    </a:cubicBezTo>
                    <a:cubicBezTo>
                      <a:pt x="0" y="632702"/>
                      <a:pt x="181951" y="815188"/>
                      <a:pt x="406400" y="815188"/>
                    </a:cubicBezTo>
                    <a:cubicBezTo>
                      <a:pt x="630849" y="815188"/>
                      <a:pt x="812800" y="632702"/>
                      <a:pt x="812800" y="407594"/>
                    </a:cubicBezTo>
                    <a:cubicBezTo>
                      <a:pt x="812800" y="182486"/>
                      <a:pt x="630849" y="0"/>
                      <a:pt x="406400" y="0"/>
                    </a:cubicBezTo>
                    <a:close/>
                  </a:path>
                </a:pathLst>
              </a:custGeom>
              <a:solidFill>
                <a:srgbClr val="113946"/>
              </a:solidFill>
              <a:ln w="76200" cap="sq">
                <a:solidFill>
                  <a:srgbClr val="E5E5E5"/>
                </a:solidFill>
                <a:prstDash val="solid"/>
                <a:miter/>
              </a:ln>
            </p:spPr>
            <p:txBody>
              <a:bodyPr/>
              <a:lstStyle/>
              <a:p>
                <a:endParaRPr lang="en-US"/>
              </a:p>
            </p:txBody>
          </p:sp>
          <p:sp>
            <p:nvSpPr>
              <p:cNvPr id="9" name="TextBox 9"/>
              <p:cNvSpPr txBox="1"/>
              <p:nvPr/>
            </p:nvSpPr>
            <p:spPr>
              <a:xfrm>
                <a:off x="76200" y="-9301"/>
                <a:ext cx="660400" cy="748065"/>
              </a:xfrm>
              <a:prstGeom prst="rect">
                <a:avLst/>
              </a:prstGeom>
            </p:spPr>
            <p:txBody>
              <a:bodyPr lIns="50800" tIns="50800" rIns="50800" bIns="50800" rtlCol="0" anchor="ctr"/>
              <a:lstStyle/>
              <a:p>
                <a:pPr algn="ctr">
                  <a:lnSpc>
                    <a:spcPts val="5879"/>
                  </a:lnSpc>
                </a:pPr>
                <a:r>
                  <a:rPr lang="en-US" sz="4199" b="1">
                    <a:solidFill>
                      <a:srgbClr val="FFFFFF"/>
                    </a:solidFill>
                    <a:latin typeface="Glacial Indifference Bold"/>
                    <a:ea typeface="Glacial Indifference Bold"/>
                    <a:cs typeface="Glacial Indifference Bold"/>
                    <a:sym typeface="Glacial Indifference Bold"/>
                  </a:rPr>
                  <a:t>1</a:t>
                </a:r>
              </a:p>
            </p:txBody>
          </p:sp>
        </p:grpSp>
        <p:sp>
          <p:nvSpPr>
            <p:cNvPr id="10" name="TextBox 10"/>
            <p:cNvSpPr txBox="1"/>
            <p:nvPr/>
          </p:nvSpPr>
          <p:spPr>
            <a:xfrm>
              <a:off x="2662372" y="1443418"/>
              <a:ext cx="10713538" cy="581721"/>
            </a:xfrm>
            <a:prstGeom prst="rect">
              <a:avLst/>
            </a:prstGeom>
          </p:spPr>
          <p:txBody>
            <a:bodyPr lIns="0" tIns="0" rIns="0" bIns="0" rtlCol="0" anchor="t">
              <a:spAutoFit/>
            </a:bodyPr>
            <a:lstStyle/>
            <a:p>
              <a:pPr marL="0" lvl="0" indent="0" algn="l">
                <a:lnSpc>
                  <a:spcPts val="3167"/>
                </a:lnSpc>
              </a:pPr>
              <a:r>
                <a:rPr lang="en-US" sz="3167" b="1" spc="316" dirty="0">
                  <a:solidFill>
                    <a:srgbClr val="765E3D"/>
                  </a:solidFill>
                  <a:latin typeface="Glacial Indifference Bold"/>
                  <a:ea typeface="Glacial Indifference Bold"/>
                  <a:cs typeface="Glacial Indifference Bold"/>
                  <a:sym typeface="Glacial Indifference Bold"/>
                </a:rPr>
                <a:t>WHERE ARE YOU?</a:t>
              </a:r>
            </a:p>
          </p:txBody>
        </p:sp>
      </p:grpSp>
      <p:grpSp>
        <p:nvGrpSpPr>
          <p:cNvPr id="11" name="Group 11">
            <a:extLst>
              <a:ext uri="{C183D7F6-B498-43B3-948B-1728B52AA6E4}">
                <adec:decorative xmlns:adec="http://schemas.microsoft.com/office/drawing/2017/decorative" val="1"/>
              </a:ext>
            </a:extLst>
          </p:cNvPr>
          <p:cNvGrpSpPr/>
          <p:nvPr/>
        </p:nvGrpSpPr>
        <p:grpSpPr>
          <a:xfrm>
            <a:off x="8038157" y="4469381"/>
            <a:ext cx="20206591" cy="1653908"/>
            <a:chOff x="0" y="0"/>
            <a:chExt cx="26942121" cy="2205211"/>
          </a:xfrm>
        </p:grpSpPr>
        <p:grpSp>
          <p:nvGrpSpPr>
            <p:cNvPr id="12" name="Group 12"/>
            <p:cNvGrpSpPr/>
            <p:nvPr/>
          </p:nvGrpSpPr>
          <p:grpSpPr>
            <a:xfrm>
              <a:off x="1099376" y="586745"/>
              <a:ext cx="25842746" cy="1132130"/>
              <a:chOff x="0" y="0"/>
              <a:chExt cx="4512307" cy="197677"/>
            </a:xfrm>
          </p:grpSpPr>
          <p:sp>
            <p:nvSpPr>
              <p:cNvPr id="13" name="Freeform 13"/>
              <p:cNvSpPr/>
              <p:nvPr/>
            </p:nvSpPr>
            <p:spPr>
              <a:xfrm>
                <a:off x="0" y="0"/>
                <a:ext cx="4512308" cy="197677"/>
              </a:xfrm>
              <a:custGeom>
                <a:avLst/>
                <a:gdLst/>
                <a:ahLst/>
                <a:cxnLst/>
                <a:rect l="l" t="t" r="r" b="b"/>
                <a:pathLst>
                  <a:path w="4512308" h="197677">
                    <a:moveTo>
                      <a:pt x="0" y="0"/>
                    </a:moveTo>
                    <a:lnTo>
                      <a:pt x="4512308" y="0"/>
                    </a:lnTo>
                    <a:lnTo>
                      <a:pt x="4512308" y="197677"/>
                    </a:lnTo>
                    <a:lnTo>
                      <a:pt x="0" y="197677"/>
                    </a:lnTo>
                    <a:close/>
                  </a:path>
                </a:pathLst>
              </a:custGeom>
              <a:solidFill>
                <a:srgbClr val="E7E1D8"/>
              </a:solidFill>
            </p:spPr>
            <p:txBody>
              <a:bodyPr/>
              <a:lstStyle/>
              <a:p>
                <a:endParaRPr lang="en-US"/>
              </a:p>
            </p:txBody>
          </p:sp>
          <p:sp>
            <p:nvSpPr>
              <p:cNvPr id="14" name="TextBox 14"/>
              <p:cNvSpPr txBox="1"/>
              <p:nvPr/>
            </p:nvSpPr>
            <p:spPr>
              <a:xfrm>
                <a:off x="0" y="-57150"/>
                <a:ext cx="4512307" cy="254827"/>
              </a:xfrm>
              <a:prstGeom prst="rect">
                <a:avLst/>
              </a:prstGeom>
            </p:spPr>
            <p:txBody>
              <a:bodyPr lIns="50800" tIns="50800" rIns="50800" bIns="50800" rtlCol="0" anchor="ctr"/>
              <a:lstStyle/>
              <a:p>
                <a:pPr algn="ctr">
                  <a:lnSpc>
                    <a:spcPts val="3547"/>
                  </a:lnSpc>
                </a:pPr>
                <a:endParaRPr/>
              </a:p>
            </p:txBody>
          </p:sp>
        </p:grpSp>
        <p:grpSp>
          <p:nvGrpSpPr>
            <p:cNvPr id="15" name="Group 15"/>
            <p:cNvGrpSpPr/>
            <p:nvPr/>
          </p:nvGrpSpPr>
          <p:grpSpPr>
            <a:xfrm>
              <a:off x="0" y="0"/>
              <a:ext cx="2198752" cy="2205211"/>
              <a:chOff x="0" y="0"/>
              <a:chExt cx="812800" cy="815188"/>
            </a:xfrm>
          </p:grpSpPr>
          <p:sp>
            <p:nvSpPr>
              <p:cNvPr id="16" name="Freeform 16"/>
              <p:cNvSpPr/>
              <p:nvPr/>
            </p:nvSpPr>
            <p:spPr>
              <a:xfrm>
                <a:off x="0" y="0"/>
                <a:ext cx="812800" cy="815188"/>
              </a:xfrm>
              <a:custGeom>
                <a:avLst/>
                <a:gdLst/>
                <a:ahLst/>
                <a:cxnLst/>
                <a:rect l="l" t="t" r="r" b="b"/>
                <a:pathLst>
                  <a:path w="812800" h="815188">
                    <a:moveTo>
                      <a:pt x="406400" y="0"/>
                    </a:moveTo>
                    <a:cubicBezTo>
                      <a:pt x="181951" y="0"/>
                      <a:pt x="0" y="182486"/>
                      <a:pt x="0" y="407594"/>
                    </a:cubicBezTo>
                    <a:cubicBezTo>
                      <a:pt x="0" y="632702"/>
                      <a:pt x="181951" y="815188"/>
                      <a:pt x="406400" y="815188"/>
                    </a:cubicBezTo>
                    <a:cubicBezTo>
                      <a:pt x="630849" y="815188"/>
                      <a:pt x="812800" y="632702"/>
                      <a:pt x="812800" y="407594"/>
                    </a:cubicBezTo>
                    <a:cubicBezTo>
                      <a:pt x="812800" y="182486"/>
                      <a:pt x="630849" y="0"/>
                      <a:pt x="406400" y="0"/>
                    </a:cubicBezTo>
                    <a:close/>
                  </a:path>
                </a:pathLst>
              </a:custGeom>
              <a:solidFill>
                <a:srgbClr val="113946"/>
              </a:solidFill>
              <a:ln w="76200" cap="sq">
                <a:solidFill>
                  <a:srgbClr val="E5E5E5"/>
                </a:solidFill>
                <a:prstDash val="solid"/>
                <a:miter/>
              </a:ln>
            </p:spPr>
            <p:txBody>
              <a:bodyPr/>
              <a:lstStyle/>
              <a:p>
                <a:endParaRPr lang="en-US"/>
              </a:p>
            </p:txBody>
          </p:sp>
          <p:sp>
            <p:nvSpPr>
              <p:cNvPr id="17" name="TextBox 17"/>
              <p:cNvSpPr txBox="1"/>
              <p:nvPr/>
            </p:nvSpPr>
            <p:spPr>
              <a:xfrm>
                <a:off x="76200" y="-9301"/>
                <a:ext cx="660400" cy="748065"/>
              </a:xfrm>
              <a:prstGeom prst="rect">
                <a:avLst/>
              </a:prstGeom>
            </p:spPr>
            <p:txBody>
              <a:bodyPr lIns="50800" tIns="50800" rIns="50800" bIns="50800" rtlCol="0" anchor="ctr"/>
              <a:lstStyle/>
              <a:p>
                <a:pPr algn="ctr">
                  <a:lnSpc>
                    <a:spcPts val="5879"/>
                  </a:lnSpc>
                </a:pPr>
                <a:r>
                  <a:rPr lang="en-US" sz="4199" b="1">
                    <a:solidFill>
                      <a:srgbClr val="FFFFFF"/>
                    </a:solidFill>
                    <a:latin typeface="Glacial Indifference Bold"/>
                    <a:ea typeface="Glacial Indifference Bold"/>
                    <a:cs typeface="Glacial Indifference Bold"/>
                    <a:sym typeface="Glacial Indifference Bold"/>
                  </a:rPr>
                  <a:t>2</a:t>
                </a:r>
              </a:p>
            </p:txBody>
          </p:sp>
        </p:grpSp>
        <p:sp>
          <p:nvSpPr>
            <p:cNvPr id="18" name="TextBox 18"/>
            <p:cNvSpPr txBox="1"/>
            <p:nvPr/>
          </p:nvSpPr>
          <p:spPr>
            <a:xfrm>
              <a:off x="2662372" y="203630"/>
              <a:ext cx="15583402" cy="1034204"/>
            </a:xfrm>
            <a:prstGeom prst="rect">
              <a:avLst/>
            </a:prstGeom>
          </p:spPr>
          <p:txBody>
            <a:bodyPr lIns="0" tIns="0" rIns="0" bIns="0" rtlCol="0" anchor="t">
              <a:spAutoFit/>
            </a:bodyPr>
            <a:lstStyle/>
            <a:p>
              <a:pPr marL="0" lvl="0" indent="0" algn="just">
                <a:lnSpc>
                  <a:spcPts val="5600"/>
                </a:lnSpc>
              </a:pPr>
              <a:r>
                <a:rPr lang="en-US" sz="5600" b="1" spc="560">
                  <a:solidFill>
                    <a:srgbClr val="765E3D"/>
                  </a:solidFill>
                  <a:latin typeface="Glacial Indifference Bold"/>
                  <a:ea typeface="Glacial Indifference Bold"/>
                  <a:cs typeface="Glacial Indifference Bold"/>
                  <a:sym typeface="Glacial Indifference Bold"/>
                </a:rPr>
                <a:t>PROBLEM SPOTTING</a:t>
              </a:r>
            </a:p>
          </p:txBody>
        </p:sp>
        <p:sp>
          <p:nvSpPr>
            <p:cNvPr id="19" name="TextBox 19"/>
            <p:cNvSpPr txBox="1"/>
            <p:nvPr/>
          </p:nvSpPr>
          <p:spPr>
            <a:xfrm>
              <a:off x="2662372" y="1515109"/>
              <a:ext cx="10713538" cy="581721"/>
            </a:xfrm>
            <a:prstGeom prst="rect">
              <a:avLst/>
            </a:prstGeom>
          </p:spPr>
          <p:txBody>
            <a:bodyPr lIns="0" tIns="0" rIns="0" bIns="0" rtlCol="0" anchor="t">
              <a:spAutoFit/>
            </a:bodyPr>
            <a:lstStyle/>
            <a:p>
              <a:pPr marL="0" lvl="0" indent="0" algn="l">
                <a:lnSpc>
                  <a:spcPts val="3167"/>
                </a:lnSpc>
              </a:pPr>
              <a:r>
                <a:rPr lang="en-US" sz="3167" b="1" spc="316">
                  <a:solidFill>
                    <a:srgbClr val="765E3D"/>
                  </a:solidFill>
                  <a:latin typeface="Glacial Indifference Bold"/>
                  <a:ea typeface="Glacial Indifference Bold"/>
                  <a:cs typeface="Glacial Indifference Bold"/>
                  <a:sym typeface="Glacial Indifference Bold"/>
                </a:rPr>
                <a:t>WHERE CAN THINGS IMPROVE?</a:t>
              </a:r>
            </a:p>
          </p:txBody>
        </p:sp>
      </p:grpSp>
      <p:grpSp>
        <p:nvGrpSpPr>
          <p:cNvPr id="20" name="Group 20">
            <a:extLst>
              <a:ext uri="{C183D7F6-B498-43B3-948B-1728B52AA6E4}">
                <adec:decorative xmlns:adec="http://schemas.microsoft.com/office/drawing/2017/decorative" val="1"/>
              </a:ext>
            </a:extLst>
          </p:cNvPr>
          <p:cNvGrpSpPr/>
          <p:nvPr/>
        </p:nvGrpSpPr>
        <p:grpSpPr>
          <a:xfrm>
            <a:off x="8038157" y="7020035"/>
            <a:ext cx="20206591" cy="1653908"/>
            <a:chOff x="0" y="0"/>
            <a:chExt cx="26942121" cy="2205211"/>
          </a:xfrm>
        </p:grpSpPr>
        <p:grpSp>
          <p:nvGrpSpPr>
            <p:cNvPr id="21" name="Group 21"/>
            <p:cNvGrpSpPr/>
            <p:nvPr/>
          </p:nvGrpSpPr>
          <p:grpSpPr>
            <a:xfrm>
              <a:off x="1099376" y="586745"/>
              <a:ext cx="25842746" cy="1132130"/>
              <a:chOff x="0" y="0"/>
              <a:chExt cx="4512307" cy="197677"/>
            </a:xfrm>
          </p:grpSpPr>
          <p:sp>
            <p:nvSpPr>
              <p:cNvPr id="22" name="Freeform 22"/>
              <p:cNvSpPr/>
              <p:nvPr/>
            </p:nvSpPr>
            <p:spPr>
              <a:xfrm>
                <a:off x="0" y="0"/>
                <a:ext cx="4512308" cy="197677"/>
              </a:xfrm>
              <a:custGeom>
                <a:avLst/>
                <a:gdLst/>
                <a:ahLst/>
                <a:cxnLst/>
                <a:rect l="l" t="t" r="r" b="b"/>
                <a:pathLst>
                  <a:path w="4512308" h="197677">
                    <a:moveTo>
                      <a:pt x="0" y="0"/>
                    </a:moveTo>
                    <a:lnTo>
                      <a:pt x="4512308" y="0"/>
                    </a:lnTo>
                    <a:lnTo>
                      <a:pt x="4512308" y="197677"/>
                    </a:lnTo>
                    <a:lnTo>
                      <a:pt x="0" y="197677"/>
                    </a:lnTo>
                    <a:close/>
                  </a:path>
                </a:pathLst>
              </a:custGeom>
              <a:solidFill>
                <a:srgbClr val="E7E1D8"/>
              </a:solidFill>
            </p:spPr>
            <p:txBody>
              <a:bodyPr/>
              <a:lstStyle/>
              <a:p>
                <a:endParaRPr lang="en-US"/>
              </a:p>
            </p:txBody>
          </p:sp>
          <p:sp>
            <p:nvSpPr>
              <p:cNvPr id="23" name="TextBox 23"/>
              <p:cNvSpPr txBox="1"/>
              <p:nvPr/>
            </p:nvSpPr>
            <p:spPr>
              <a:xfrm>
                <a:off x="0" y="-57150"/>
                <a:ext cx="4512307" cy="254827"/>
              </a:xfrm>
              <a:prstGeom prst="rect">
                <a:avLst/>
              </a:prstGeom>
            </p:spPr>
            <p:txBody>
              <a:bodyPr lIns="50800" tIns="50800" rIns="50800" bIns="50800" rtlCol="0" anchor="ctr"/>
              <a:lstStyle/>
              <a:p>
                <a:pPr algn="ctr">
                  <a:lnSpc>
                    <a:spcPts val="3547"/>
                  </a:lnSpc>
                </a:pPr>
                <a:endParaRPr/>
              </a:p>
            </p:txBody>
          </p:sp>
        </p:grpSp>
        <p:grpSp>
          <p:nvGrpSpPr>
            <p:cNvPr id="24" name="Group 24"/>
            <p:cNvGrpSpPr/>
            <p:nvPr/>
          </p:nvGrpSpPr>
          <p:grpSpPr>
            <a:xfrm>
              <a:off x="0" y="0"/>
              <a:ext cx="2198752" cy="2205211"/>
              <a:chOff x="0" y="0"/>
              <a:chExt cx="812800" cy="815188"/>
            </a:xfrm>
          </p:grpSpPr>
          <p:sp>
            <p:nvSpPr>
              <p:cNvPr id="25" name="Freeform 25"/>
              <p:cNvSpPr/>
              <p:nvPr/>
            </p:nvSpPr>
            <p:spPr>
              <a:xfrm>
                <a:off x="0" y="0"/>
                <a:ext cx="812800" cy="815188"/>
              </a:xfrm>
              <a:custGeom>
                <a:avLst/>
                <a:gdLst/>
                <a:ahLst/>
                <a:cxnLst/>
                <a:rect l="l" t="t" r="r" b="b"/>
                <a:pathLst>
                  <a:path w="812800" h="815188">
                    <a:moveTo>
                      <a:pt x="406400" y="0"/>
                    </a:moveTo>
                    <a:cubicBezTo>
                      <a:pt x="181951" y="0"/>
                      <a:pt x="0" y="182486"/>
                      <a:pt x="0" y="407594"/>
                    </a:cubicBezTo>
                    <a:cubicBezTo>
                      <a:pt x="0" y="632702"/>
                      <a:pt x="181951" y="815188"/>
                      <a:pt x="406400" y="815188"/>
                    </a:cubicBezTo>
                    <a:cubicBezTo>
                      <a:pt x="630849" y="815188"/>
                      <a:pt x="812800" y="632702"/>
                      <a:pt x="812800" y="407594"/>
                    </a:cubicBezTo>
                    <a:cubicBezTo>
                      <a:pt x="812800" y="182486"/>
                      <a:pt x="630849" y="0"/>
                      <a:pt x="406400" y="0"/>
                    </a:cubicBezTo>
                    <a:close/>
                  </a:path>
                </a:pathLst>
              </a:custGeom>
              <a:solidFill>
                <a:srgbClr val="113946"/>
              </a:solidFill>
              <a:ln w="76200" cap="sq">
                <a:solidFill>
                  <a:srgbClr val="E5E5E5"/>
                </a:solidFill>
                <a:prstDash val="solid"/>
                <a:miter/>
              </a:ln>
            </p:spPr>
            <p:txBody>
              <a:bodyPr/>
              <a:lstStyle/>
              <a:p>
                <a:endParaRPr lang="en-US"/>
              </a:p>
            </p:txBody>
          </p:sp>
          <p:sp>
            <p:nvSpPr>
              <p:cNvPr id="26" name="TextBox 26"/>
              <p:cNvSpPr txBox="1"/>
              <p:nvPr/>
            </p:nvSpPr>
            <p:spPr>
              <a:xfrm>
                <a:off x="76200" y="-9301"/>
                <a:ext cx="660400" cy="748065"/>
              </a:xfrm>
              <a:prstGeom prst="rect">
                <a:avLst/>
              </a:prstGeom>
            </p:spPr>
            <p:txBody>
              <a:bodyPr lIns="50800" tIns="50800" rIns="50800" bIns="50800" rtlCol="0" anchor="ctr"/>
              <a:lstStyle/>
              <a:p>
                <a:pPr algn="ctr">
                  <a:lnSpc>
                    <a:spcPts val="5879"/>
                  </a:lnSpc>
                </a:pPr>
                <a:r>
                  <a:rPr lang="en-US" sz="4199" b="1">
                    <a:solidFill>
                      <a:srgbClr val="FFFFFF"/>
                    </a:solidFill>
                    <a:latin typeface="Glacial Indifference Bold"/>
                    <a:ea typeface="Glacial Indifference Bold"/>
                    <a:cs typeface="Glacial Indifference Bold"/>
                    <a:sym typeface="Glacial Indifference Bold"/>
                  </a:rPr>
                  <a:t>3</a:t>
                </a:r>
              </a:p>
            </p:txBody>
          </p:sp>
        </p:grpSp>
        <p:sp>
          <p:nvSpPr>
            <p:cNvPr id="27" name="TextBox 27"/>
            <p:cNvSpPr txBox="1"/>
            <p:nvPr/>
          </p:nvSpPr>
          <p:spPr>
            <a:xfrm>
              <a:off x="2662372" y="203630"/>
              <a:ext cx="15583402" cy="1034204"/>
            </a:xfrm>
            <a:prstGeom prst="rect">
              <a:avLst/>
            </a:prstGeom>
          </p:spPr>
          <p:txBody>
            <a:bodyPr lIns="0" tIns="0" rIns="0" bIns="0" rtlCol="0" anchor="t">
              <a:spAutoFit/>
            </a:bodyPr>
            <a:lstStyle/>
            <a:p>
              <a:pPr marL="0" lvl="0" indent="0" algn="just">
                <a:lnSpc>
                  <a:spcPts val="5600"/>
                </a:lnSpc>
              </a:pPr>
              <a:r>
                <a:rPr lang="en-US" sz="5600" b="1" spc="560">
                  <a:solidFill>
                    <a:srgbClr val="765E3D"/>
                  </a:solidFill>
                  <a:latin typeface="Glacial Indifference Bold"/>
                  <a:ea typeface="Glacial Indifference Bold"/>
                  <a:cs typeface="Glacial Indifference Bold"/>
                  <a:sym typeface="Glacial Indifference Bold"/>
                </a:rPr>
                <a:t>WIN-WINS</a:t>
              </a:r>
            </a:p>
          </p:txBody>
        </p:sp>
        <p:sp>
          <p:nvSpPr>
            <p:cNvPr id="28" name="TextBox 28"/>
            <p:cNvSpPr txBox="1"/>
            <p:nvPr/>
          </p:nvSpPr>
          <p:spPr>
            <a:xfrm>
              <a:off x="2662372" y="1515109"/>
              <a:ext cx="15583402" cy="581721"/>
            </a:xfrm>
            <a:prstGeom prst="rect">
              <a:avLst/>
            </a:prstGeom>
          </p:spPr>
          <p:txBody>
            <a:bodyPr lIns="0" tIns="0" rIns="0" bIns="0" rtlCol="0" anchor="t">
              <a:spAutoFit/>
            </a:bodyPr>
            <a:lstStyle/>
            <a:p>
              <a:pPr marL="0" lvl="0" indent="0" algn="l">
                <a:lnSpc>
                  <a:spcPts val="3167"/>
                </a:lnSpc>
              </a:pPr>
              <a:r>
                <a:rPr lang="en-US" sz="3167" b="1" spc="316">
                  <a:solidFill>
                    <a:srgbClr val="765E3D"/>
                  </a:solidFill>
                  <a:latin typeface="Glacial Indifference Bold"/>
                  <a:ea typeface="Glacial Indifference Bold"/>
                  <a:cs typeface="Glacial Indifference Bold"/>
                  <a:sym typeface="Glacial Indifference Bold"/>
                </a:rPr>
                <a:t>HOW CAN I CONTRIBUTE?</a:t>
              </a:r>
            </a:p>
          </p:txBody>
        </p:sp>
      </p:grpSp>
      <p:grpSp>
        <p:nvGrpSpPr>
          <p:cNvPr id="29" name="Group 29">
            <a:extLst>
              <a:ext uri="{C183D7F6-B498-43B3-948B-1728B52AA6E4}">
                <adec:decorative xmlns:adec="http://schemas.microsoft.com/office/drawing/2017/decorative" val="1"/>
              </a:ext>
            </a:extLst>
          </p:cNvPr>
          <p:cNvGrpSpPr/>
          <p:nvPr/>
        </p:nvGrpSpPr>
        <p:grpSpPr>
          <a:xfrm>
            <a:off x="-1097056" y="1726767"/>
            <a:ext cx="8687878" cy="7139137"/>
            <a:chOff x="0" y="0"/>
            <a:chExt cx="2511526" cy="2063810"/>
          </a:xfrm>
        </p:grpSpPr>
        <p:sp>
          <p:nvSpPr>
            <p:cNvPr id="30" name="Freeform 30"/>
            <p:cNvSpPr/>
            <p:nvPr/>
          </p:nvSpPr>
          <p:spPr>
            <a:xfrm>
              <a:off x="0" y="0"/>
              <a:ext cx="2511526" cy="2063810"/>
            </a:xfrm>
            <a:custGeom>
              <a:avLst/>
              <a:gdLst/>
              <a:ahLst/>
              <a:cxnLst/>
              <a:rect l="l" t="t" r="r" b="b"/>
              <a:pathLst>
                <a:path w="2511526" h="2063810">
                  <a:moveTo>
                    <a:pt x="26734" y="0"/>
                  </a:moveTo>
                  <a:lnTo>
                    <a:pt x="2484793" y="0"/>
                  </a:lnTo>
                  <a:cubicBezTo>
                    <a:pt x="2491883" y="0"/>
                    <a:pt x="2498683" y="2817"/>
                    <a:pt x="2503696" y="7830"/>
                  </a:cubicBezTo>
                  <a:cubicBezTo>
                    <a:pt x="2508710" y="12844"/>
                    <a:pt x="2511526" y="19643"/>
                    <a:pt x="2511526" y="26734"/>
                  </a:cubicBezTo>
                  <a:lnTo>
                    <a:pt x="2511526" y="2037077"/>
                  </a:lnTo>
                  <a:cubicBezTo>
                    <a:pt x="2511526" y="2051841"/>
                    <a:pt x="2499557" y="2063810"/>
                    <a:pt x="2484793" y="2063810"/>
                  </a:cubicBezTo>
                  <a:lnTo>
                    <a:pt x="26734" y="2063810"/>
                  </a:lnTo>
                  <a:cubicBezTo>
                    <a:pt x="11969" y="2063810"/>
                    <a:pt x="0" y="2051841"/>
                    <a:pt x="0" y="2037077"/>
                  </a:cubicBezTo>
                  <a:lnTo>
                    <a:pt x="0" y="26734"/>
                  </a:lnTo>
                  <a:cubicBezTo>
                    <a:pt x="0" y="11969"/>
                    <a:pt x="11969" y="0"/>
                    <a:pt x="26734" y="0"/>
                  </a:cubicBezTo>
                  <a:close/>
                </a:path>
              </a:pathLst>
            </a:custGeom>
            <a:solidFill>
              <a:srgbClr val="113946"/>
            </a:solidFill>
          </p:spPr>
          <p:txBody>
            <a:bodyPr/>
            <a:lstStyle/>
            <a:p>
              <a:endParaRPr lang="en-US"/>
            </a:p>
          </p:txBody>
        </p:sp>
        <p:sp>
          <p:nvSpPr>
            <p:cNvPr id="31" name="TextBox 31"/>
            <p:cNvSpPr txBox="1"/>
            <p:nvPr/>
          </p:nvSpPr>
          <p:spPr>
            <a:xfrm>
              <a:off x="0" y="-57150"/>
              <a:ext cx="2511526" cy="2120960"/>
            </a:xfrm>
            <a:prstGeom prst="rect">
              <a:avLst/>
            </a:prstGeom>
          </p:spPr>
          <p:txBody>
            <a:bodyPr lIns="50800" tIns="50800" rIns="50800" bIns="50800" rtlCol="0" anchor="ctr"/>
            <a:lstStyle/>
            <a:p>
              <a:pPr algn="ctr">
                <a:lnSpc>
                  <a:spcPts val="3547"/>
                </a:lnSpc>
              </a:pPr>
              <a:endParaRPr/>
            </a:p>
          </p:txBody>
        </p:sp>
      </p:grpSp>
      <p:sp>
        <p:nvSpPr>
          <p:cNvPr id="32" name="TextBox 32"/>
          <p:cNvSpPr txBox="1">
            <a:spLocks noGrp="1"/>
          </p:cNvSpPr>
          <p:nvPr>
            <p:ph type="title" idx="4294967295"/>
          </p:nvPr>
        </p:nvSpPr>
        <p:spPr>
          <a:xfrm>
            <a:off x="565310" y="3437842"/>
            <a:ext cx="6549283" cy="13186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101"/>
              </a:lnSpc>
              <a:spcBef>
                <a:spcPts val="0"/>
              </a:spcBef>
              <a:spcAft>
                <a:spcPts val="0"/>
              </a:spcAft>
              <a:buClrTx/>
              <a:buSzTx/>
              <a:buFontTx/>
              <a:buNone/>
              <a:tabLst/>
              <a:defRPr/>
            </a:pPr>
            <a:r>
              <a:rPr kumimoji="0" lang="en-US" sz="5101" b="1" i="0" u="none" strike="noStrike" kern="1200" cap="none" spc="153" normalizeH="0" baseline="0" noProof="0" dirty="0">
                <a:ln>
                  <a:noFill/>
                </a:ln>
                <a:solidFill>
                  <a:srgbClr val="FFFFFF"/>
                </a:solidFill>
                <a:effectLst/>
                <a:uLnTx/>
                <a:uFillTx/>
                <a:latin typeface="Montserrat Bold"/>
                <a:ea typeface="Montserrat Bold"/>
                <a:cs typeface="Montserrat Bold"/>
                <a:sym typeface="Montserrat Bold"/>
              </a:rPr>
              <a:t>PRODUCTIVE</a:t>
            </a:r>
          </a:p>
          <a:p>
            <a:pPr marL="0" marR="0" lvl="0" indent="0" algn="l" defTabSz="914400" rtl="0" eaLnBrk="1" fontAlgn="auto" latinLnBrk="0" hangingPunct="1">
              <a:lnSpc>
                <a:spcPts val="5101"/>
              </a:lnSpc>
              <a:spcBef>
                <a:spcPts val="0"/>
              </a:spcBef>
              <a:spcAft>
                <a:spcPts val="0"/>
              </a:spcAft>
              <a:buClrTx/>
              <a:buSzTx/>
              <a:buFontTx/>
              <a:buNone/>
              <a:tabLst/>
              <a:defRPr/>
            </a:pPr>
            <a:r>
              <a:rPr kumimoji="0" lang="en-US" sz="5101" b="1" i="0" u="none" strike="noStrike" kern="1200" cap="none" spc="153" normalizeH="0" baseline="0" noProof="0" dirty="0">
                <a:ln>
                  <a:noFill/>
                </a:ln>
                <a:solidFill>
                  <a:srgbClr val="FFFFFF"/>
                </a:solidFill>
                <a:effectLst/>
                <a:uLnTx/>
                <a:uFillTx/>
                <a:latin typeface="Montserrat Bold"/>
                <a:ea typeface="Montserrat Bold"/>
                <a:cs typeface="Montserrat Bold"/>
                <a:sym typeface="Montserrat Bold"/>
              </a:rPr>
              <a:t>DOWNTIME</a:t>
            </a:r>
          </a:p>
        </p:txBody>
      </p:sp>
      <p:sp>
        <p:nvSpPr>
          <p:cNvPr id="33" name="TextBox 33"/>
          <p:cNvSpPr txBox="1"/>
          <p:nvPr/>
        </p:nvSpPr>
        <p:spPr>
          <a:xfrm>
            <a:off x="565310" y="5427864"/>
            <a:ext cx="6196392" cy="2671491"/>
          </a:xfrm>
          <a:prstGeom prst="rect">
            <a:avLst/>
          </a:prstGeom>
        </p:spPr>
        <p:txBody>
          <a:bodyPr lIns="0" tIns="0" rIns="0" bIns="0" rtlCol="0" anchor="t">
            <a:spAutoFit/>
          </a:bodyPr>
          <a:lstStyle/>
          <a:p>
            <a:pPr marL="0" lvl="0" indent="0" algn="l">
              <a:lnSpc>
                <a:spcPts val="5247"/>
              </a:lnSpc>
            </a:pPr>
            <a:r>
              <a:rPr lang="en-US" sz="3279" spc="327">
                <a:solidFill>
                  <a:srgbClr val="FFFFFF"/>
                </a:solidFill>
                <a:latin typeface="Arial MT Pro"/>
                <a:ea typeface="Arial MT Pro"/>
                <a:cs typeface="Arial MT Pro"/>
                <a:sym typeface="Arial MT Pro"/>
              </a:rPr>
              <a:t>Using downtime to identify and seize opportunities for mutually-beneficial contributions.</a:t>
            </a:r>
          </a:p>
        </p:txBody>
      </p:sp>
      <p:sp>
        <p:nvSpPr>
          <p:cNvPr id="34" name="AutoShape 34">
            <a:extLst>
              <a:ext uri="{C183D7F6-B498-43B3-948B-1728B52AA6E4}">
                <adec:decorative xmlns:adec="http://schemas.microsoft.com/office/drawing/2017/decorative" val="1"/>
              </a:ext>
            </a:extLst>
          </p:cNvPr>
          <p:cNvSpPr/>
          <p:nvPr/>
        </p:nvSpPr>
        <p:spPr>
          <a:xfrm>
            <a:off x="73991" y="5095899"/>
            <a:ext cx="6687711" cy="0"/>
          </a:xfrm>
          <a:prstGeom prst="line">
            <a:avLst/>
          </a:prstGeom>
          <a:ln w="57150" cap="flat">
            <a:solidFill>
              <a:srgbClr val="FFFFFF"/>
            </a:solidFill>
            <a:prstDash val="solid"/>
            <a:headEnd type="none" w="sm" len="sm"/>
            <a:tailEnd type="none" w="sm" len="sm"/>
          </a:ln>
        </p:spPr>
        <p:txBody>
          <a:bodyPr/>
          <a:lstStyle/>
          <a:p>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0" y="9549049"/>
            <a:ext cx="18523847" cy="0"/>
          </a:xfrm>
          <a:prstGeom prst="line">
            <a:avLst/>
          </a:prstGeom>
          <a:ln w="66675" cap="flat">
            <a:solidFill>
              <a:srgbClr val="765E3D"/>
            </a:solidFill>
            <a:prstDash val="solid"/>
            <a:headEnd type="none" w="sm" len="sm"/>
            <a:tailEnd type="none" w="sm" len="sm"/>
          </a:ln>
        </p:spPr>
        <p:txBody>
          <a:bodyPr/>
          <a:lstStyle/>
          <a:p>
            <a:endParaRPr lang="en-US"/>
          </a:p>
        </p:txBody>
      </p:sp>
      <p:grpSp>
        <p:nvGrpSpPr>
          <p:cNvPr id="3" name="Group 3">
            <a:extLst>
              <a:ext uri="{C183D7F6-B498-43B3-948B-1728B52AA6E4}">
                <adec:decorative xmlns:adec="http://schemas.microsoft.com/office/drawing/2017/decorative" val="1"/>
              </a:ext>
            </a:extLst>
          </p:cNvPr>
          <p:cNvGrpSpPr/>
          <p:nvPr/>
        </p:nvGrpSpPr>
        <p:grpSpPr>
          <a:xfrm>
            <a:off x="818204" y="3529360"/>
            <a:ext cx="8218146" cy="5130357"/>
            <a:chOff x="0" y="0"/>
            <a:chExt cx="3106433" cy="1939259"/>
          </a:xfrm>
        </p:grpSpPr>
        <p:sp>
          <p:nvSpPr>
            <p:cNvPr id="4" name="Freeform 4"/>
            <p:cNvSpPr/>
            <p:nvPr/>
          </p:nvSpPr>
          <p:spPr>
            <a:xfrm>
              <a:off x="0" y="0"/>
              <a:ext cx="3106433" cy="1939259"/>
            </a:xfrm>
            <a:custGeom>
              <a:avLst/>
              <a:gdLst/>
              <a:ahLst/>
              <a:cxnLst/>
              <a:rect l="l" t="t" r="r" b="b"/>
              <a:pathLst>
                <a:path w="3106433" h="1939259">
                  <a:moveTo>
                    <a:pt x="28262" y="0"/>
                  </a:moveTo>
                  <a:lnTo>
                    <a:pt x="3078171" y="0"/>
                  </a:lnTo>
                  <a:cubicBezTo>
                    <a:pt x="3093780" y="0"/>
                    <a:pt x="3106433" y="12653"/>
                    <a:pt x="3106433" y="28262"/>
                  </a:cubicBezTo>
                  <a:lnTo>
                    <a:pt x="3106433" y="1910997"/>
                  </a:lnTo>
                  <a:cubicBezTo>
                    <a:pt x="3106433" y="1918492"/>
                    <a:pt x="3103455" y="1925681"/>
                    <a:pt x="3098155" y="1930981"/>
                  </a:cubicBezTo>
                  <a:cubicBezTo>
                    <a:pt x="3092855" y="1936281"/>
                    <a:pt x="3085666" y="1939259"/>
                    <a:pt x="3078171" y="1939259"/>
                  </a:cubicBezTo>
                  <a:lnTo>
                    <a:pt x="28262" y="1939259"/>
                  </a:lnTo>
                  <a:cubicBezTo>
                    <a:pt x="20766" y="1939259"/>
                    <a:pt x="13578" y="1936281"/>
                    <a:pt x="8278" y="1930981"/>
                  </a:cubicBezTo>
                  <a:cubicBezTo>
                    <a:pt x="2978" y="1925681"/>
                    <a:pt x="0" y="1918492"/>
                    <a:pt x="0" y="1910997"/>
                  </a:cubicBezTo>
                  <a:lnTo>
                    <a:pt x="0" y="28262"/>
                  </a:lnTo>
                  <a:cubicBezTo>
                    <a:pt x="0" y="20766"/>
                    <a:pt x="2978" y="13578"/>
                    <a:pt x="8278" y="8278"/>
                  </a:cubicBezTo>
                  <a:cubicBezTo>
                    <a:pt x="13578" y="2978"/>
                    <a:pt x="20766" y="0"/>
                    <a:pt x="28262" y="0"/>
                  </a:cubicBezTo>
                  <a:close/>
                </a:path>
              </a:pathLst>
            </a:custGeom>
            <a:solidFill>
              <a:srgbClr val="FFFFFF"/>
            </a:solidFill>
            <a:ln w="66675" cap="rnd">
              <a:solidFill>
                <a:srgbClr val="765E3D"/>
              </a:solidFill>
              <a:prstDash val="solid"/>
              <a:round/>
            </a:ln>
          </p:spPr>
          <p:txBody>
            <a:bodyPr/>
            <a:lstStyle/>
            <a:p>
              <a:endParaRPr lang="en-US"/>
            </a:p>
          </p:txBody>
        </p:sp>
        <p:sp>
          <p:nvSpPr>
            <p:cNvPr id="5" name="TextBox 5"/>
            <p:cNvSpPr txBox="1"/>
            <p:nvPr/>
          </p:nvSpPr>
          <p:spPr>
            <a:xfrm>
              <a:off x="0" y="-57150"/>
              <a:ext cx="3106433" cy="1996409"/>
            </a:xfrm>
            <a:prstGeom prst="rect">
              <a:avLst/>
            </a:prstGeom>
          </p:spPr>
          <p:txBody>
            <a:bodyPr lIns="50800" tIns="50800" rIns="50800" bIns="50800" rtlCol="0" anchor="ctr"/>
            <a:lstStyle/>
            <a:p>
              <a:pPr algn="ctr">
                <a:lnSpc>
                  <a:spcPts val="3547"/>
                </a:lnSpc>
              </a:pPr>
              <a:endParaRPr/>
            </a:p>
          </p:txBody>
        </p:sp>
      </p:grpSp>
      <p:grpSp>
        <p:nvGrpSpPr>
          <p:cNvPr id="6" name="Group 6">
            <a:extLst>
              <a:ext uri="{C183D7F6-B498-43B3-948B-1728B52AA6E4}">
                <adec:decorative xmlns:adec="http://schemas.microsoft.com/office/drawing/2017/decorative" val="1"/>
              </a:ext>
            </a:extLst>
          </p:cNvPr>
          <p:cNvGrpSpPr/>
          <p:nvPr/>
        </p:nvGrpSpPr>
        <p:grpSpPr>
          <a:xfrm>
            <a:off x="9251650" y="3529360"/>
            <a:ext cx="8218146" cy="5130357"/>
            <a:chOff x="0" y="0"/>
            <a:chExt cx="3106433" cy="1939259"/>
          </a:xfrm>
        </p:grpSpPr>
        <p:sp>
          <p:nvSpPr>
            <p:cNvPr id="7" name="Freeform 7"/>
            <p:cNvSpPr/>
            <p:nvPr/>
          </p:nvSpPr>
          <p:spPr>
            <a:xfrm>
              <a:off x="0" y="0"/>
              <a:ext cx="3106433" cy="1939259"/>
            </a:xfrm>
            <a:custGeom>
              <a:avLst/>
              <a:gdLst/>
              <a:ahLst/>
              <a:cxnLst/>
              <a:rect l="l" t="t" r="r" b="b"/>
              <a:pathLst>
                <a:path w="3106433" h="1939259">
                  <a:moveTo>
                    <a:pt x="28262" y="0"/>
                  </a:moveTo>
                  <a:lnTo>
                    <a:pt x="3078171" y="0"/>
                  </a:lnTo>
                  <a:cubicBezTo>
                    <a:pt x="3093780" y="0"/>
                    <a:pt x="3106433" y="12653"/>
                    <a:pt x="3106433" y="28262"/>
                  </a:cubicBezTo>
                  <a:lnTo>
                    <a:pt x="3106433" y="1910997"/>
                  </a:lnTo>
                  <a:cubicBezTo>
                    <a:pt x="3106433" y="1918492"/>
                    <a:pt x="3103455" y="1925681"/>
                    <a:pt x="3098155" y="1930981"/>
                  </a:cubicBezTo>
                  <a:cubicBezTo>
                    <a:pt x="3092855" y="1936281"/>
                    <a:pt x="3085666" y="1939259"/>
                    <a:pt x="3078171" y="1939259"/>
                  </a:cubicBezTo>
                  <a:lnTo>
                    <a:pt x="28262" y="1939259"/>
                  </a:lnTo>
                  <a:cubicBezTo>
                    <a:pt x="20766" y="1939259"/>
                    <a:pt x="13578" y="1936281"/>
                    <a:pt x="8278" y="1930981"/>
                  </a:cubicBezTo>
                  <a:cubicBezTo>
                    <a:pt x="2978" y="1925681"/>
                    <a:pt x="0" y="1918492"/>
                    <a:pt x="0" y="1910997"/>
                  </a:cubicBezTo>
                  <a:lnTo>
                    <a:pt x="0" y="28262"/>
                  </a:lnTo>
                  <a:cubicBezTo>
                    <a:pt x="0" y="20766"/>
                    <a:pt x="2978" y="13578"/>
                    <a:pt x="8278" y="8278"/>
                  </a:cubicBezTo>
                  <a:cubicBezTo>
                    <a:pt x="13578" y="2978"/>
                    <a:pt x="20766" y="0"/>
                    <a:pt x="28262" y="0"/>
                  </a:cubicBezTo>
                  <a:close/>
                </a:path>
              </a:pathLst>
            </a:custGeom>
            <a:solidFill>
              <a:srgbClr val="FFFFFF"/>
            </a:solidFill>
            <a:ln w="66675" cap="rnd">
              <a:solidFill>
                <a:srgbClr val="113946"/>
              </a:solidFill>
              <a:prstDash val="solid"/>
              <a:round/>
            </a:ln>
          </p:spPr>
          <p:txBody>
            <a:bodyPr/>
            <a:lstStyle/>
            <a:p>
              <a:endParaRPr lang="en-US"/>
            </a:p>
          </p:txBody>
        </p:sp>
        <p:sp>
          <p:nvSpPr>
            <p:cNvPr id="8" name="TextBox 8"/>
            <p:cNvSpPr txBox="1"/>
            <p:nvPr/>
          </p:nvSpPr>
          <p:spPr>
            <a:xfrm>
              <a:off x="0" y="-57150"/>
              <a:ext cx="3106433" cy="1996409"/>
            </a:xfrm>
            <a:prstGeom prst="rect">
              <a:avLst/>
            </a:prstGeom>
          </p:spPr>
          <p:txBody>
            <a:bodyPr lIns="50800" tIns="50800" rIns="50800" bIns="50800" rtlCol="0" anchor="ctr"/>
            <a:lstStyle/>
            <a:p>
              <a:pPr algn="ctr">
                <a:lnSpc>
                  <a:spcPts val="3547"/>
                </a:lnSpc>
              </a:pPr>
              <a:endParaRPr/>
            </a:p>
          </p:txBody>
        </p:sp>
      </p:grpSp>
      <p:grpSp>
        <p:nvGrpSpPr>
          <p:cNvPr id="9" name="Group 9">
            <a:extLst>
              <a:ext uri="{C183D7F6-B498-43B3-948B-1728B52AA6E4}">
                <adec:decorative xmlns:adec="http://schemas.microsoft.com/office/drawing/2017/decorative" val="1"/>
              </a:ext>
            </a:extLst>
          </p:cNvPr>
          <p:cNvGrpSpPr/>
          <p:nvPr/>
        </p:nvGrpSpPr>
        <p:grpSpPr>
          <a:xfrm>
            <a:off x="4471333" y="9059767"/>
            <a:ext cx="911888" cy="911888"/>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5E3D"/>
            </a:solidFill>
          </p:spPr>
          <p:txBody>
            <a:bodyPr/>
            <a:lstStyle/>
            <a:p>
              <a:endParaRPr lang="en-US"/>
            </a:p>
          </p:txBody>
        </p:sp>
        <p:sp>
          <p:nvSpPr>
            <p:cNvPr id="11" name="TextBox 11"/>
            <p:cNvSpPr txBox="1"/>
            <p:nvPr/>
          </p:nvSpPr>
          <p:spPr>
            <a:xfrm>
              <a:off x="76200" y="19050"/>
              <a:ext cx="660400" cy="717550"/>
            </a:xfrm>
            <a:prstGeom prst="rect">
              <a:avLst/>
            </a:prstGeom>
          </p:spPr>
          <p:txBody>
            <a:bodyPr lIns="50800" tIns="50800" rIns="50800" bIns="50800" rtlCol="0" anchor="ctr"/>
            <a:lstStyle/>
            <a:p>
              <a:pPr algn="ctr">
                <a:lnSpc>
                  <a:spcPts val="3547"/>
                </a:lnSpc>
              </a:pPr>
              <a:endParaRPr/>
            </a:p>
          </p:txBody>
        </p:sp>
      </p:grpSp>
      <p:grpSp>
        <p:nvGrpSpPr>
          <p:cNvPr id="12" name="Group 12">
            <a:extLst>
              <a:ext uri="{C183D7F6-B498-43B3-948B-1728B52AA6E4}">
                <adec:decorative xmlns:adec="http://schemas.microsoft.com/office/drawing/2017/decorative" val="1"/>
              </a:ext>
            </a:extLst>
          </p:cNvPr>
          <p:cNvGrpSpPr/>
          <p:nvPr/>
        </p:nvGrpSpPr>
        <p:grpSpPr>
          <a:xfrm>
            <a:off x="12904779" y="9059767"/>
            <a:ext cx="911888" cy="911888"/>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p:spPr>
          <p:txBody>
            <a:bodyPr/>
            <a:lstStyle/>
            <a:p>
              <a:endParaRPr lang="en-US"/>
            </a:p>
          </p:txBody>
        </p:sp>
        <p:sp>
          <p:nvSpPr>
            <p:cNvPr id="14" name="TextBox 14"/>
            <p:cNvSpPr txBox="1"/>
            <p:nvPr/>
          </p:nvSpPr>
          <p:spPr>
            <a:xfrm>
              <a:off x="76200" y="19050"/>
              <a:ext cx="660400" cy="717550"/>
            </a:xfrm>
            <a:prstGeom prst="rect">
              <a:avLst/>
            </a:prstGeom>
          </p:spPr>
          <p:txBody>
            <a:bodyPr lIns="50800" tIns="50800" rIns="50800" bIns="50800" rtlCol="0" anchor="ctr"/>
            <a:lstStyle/>
            <a:p>
              <a:pPr algn="ctr">
                <a:lnSpc>
                  <a:spcPts val="3547"/>
                </a:lnSpc>
              </a:pPr>
              <a:endParaRPr/>
            </a:p>
          </p:txBody>
        </p:sp>
      </p:grpSp>
      <p:sp>
        <p:nvSpPr>
          <p:cNvPr id="15" name="TextBox 15"/>
          <p:cNvSpPr txBox="1"/>
          <p:nvPr/>
        </p:nvSpPr>
        <p:spPr>
          <a:xfrm>
            <a:off x="1375961" y="4005999"/>
            <a:ext cx="7102631" cy="469900"/>
          </a:xfrm>
          <a:prstGeom prst="rect">
            <a:avLst/>
          </a:prstGeom>
        </p:spPr>
        <p:txBody>
          <a:bodyPr lIns="0" tIns="0" rIns="0" bIns="0" rtlCol="0" anchor="t">
            <a:spAutoFit/>
          </a:bodyPr>
          <a:lstStyle/>
          <a:p>
            <a:pPr marL="0" lvl="0" indent="0" algn="ctr">
              <a:lnSpc>
                <a:spcPts val="3500"/>
              </a:lnSpc>
            </a:pPr>
            <a:r>
              <a:rPr lang="en-US" sz="3500" b="1" spc="350">
                <a:solidFill>
                  <a:srgbClr val="765E3D"/>
                </a:solidFill>
                <a:latin typeface="Glacial Indifference Bold"/>
                <a:ea typeface="Glacial Indifference Bold"/>
                <a:cs typeface="Glacial Indifference Bold"/>
                <a:sym typeface="Glacial Indifference Bold"/>
              </a:rPr>
              <a:t>Self Reflection</a:t>
            </a:r>
          </a:p>
        </p:txBody>
      </p:sp>
      <p:sp>
        <p:nvSpPr>
          <p:cNvPr id="16" name="TextBox 16"/>
          <p:cNvSpPr txBox="1"/>
          <p:nvPr/>
        </p:nvSpPr>
        <p:spPr>
          <a:xfrm>
            <a:off x="9809408" y="4005999"/>
            <a:ext cx="7102631" cy="469900"/>
          </a:xfrm>
          <a:prstGeom prst="rect">
            <a:avLst/>
          </a:prstGeom>
        </p:spPr>
        <p:txBody>
          <a:bodyPr lIns="0" tIns="0" rIns="0" bIns="0" rtlCol="0" anchor="t">
            <a:spAutoFit/>
          </a:bodyPr>
          <a:lstStyle/>
          <a:p>
            <a:pPr marL="0" lvl="0" indent="0" algn="ctr">
              <a:lnSpc>
                <a:spcPts val="3500"/>
              </a:lnSpc>
            </a:pPr>
            <a:r>
              <a:rPr lang="en-US" sz="3500" b="1" spc="350">
                <a:solidFill>
                  <a:srgbClr val="765E3D"/>
                </a:solidFill>
                <a:latin typeface="Glacial Indifference Bold"/>
                <a:ea typeface="Glacial Indifference Bold"/>
                <a:cs typeface="Glacial Indifference Bold"/>
                <a:sym typeface="Glacial Indifference Bold"/>
              </a:rPr>
              <a:t>Observation</a:t>
            </a:r>
          </a:p>
        </p:txBody>
      </p:sp>
      <p:sp>
        <p:nvSpPr>
          <p:cNvPr id="17" name="TextBox 17"/>
          <p:cNvSpPr txBox="1"/>
          <p:nvPr/>
        </p:nvSpPr>
        <p:spPr>
          <a:xfrm>
            <a:off x="9709338" y="4830665"/>
            <a:ext cx="7302770" cy="3356611"/>
          </a:xfrm>
          <a:prstGeom prst="rect">
            <a:avLst/>
          </a:prstGeom>
        </p:spPr>
        <p:txBody>
          <a:bodyPr lIns="0" tIns="0" rIns="0" bIns="0" rtlCol="0" anchor="t">
            <a:spAutoFit/>
          </a:bodyPr>
          <a:lstStyle/>
          <a:p>
            <a:pPr algn="l">
              <a:lnSpc>
                <a:spcPts val="5279"/>
              </a:lnSpc>
            </a:pPr>
            <a:r>
              <a:rPr lang="en-US" sz="3299" spc="329">
                <a:solidFill>
                  <a:srgbClr val="000000"/>
                </a:solidFill>
                <a:latin typeface="Arial MT Pro"/>
                <a:ea typeface="Arial MT Pro"/>
                <a:cs typeface="Arial MT Pro"/>
                <a:sym typeface="Arial MT Pro"/>
              </a:rPr>
              <a:t>Spot </a:t>
            </a:r>
            <a:r>
              <a:rPr lang="en-US" sz="3299" b="1" spc="329">
                <a:solidFill>
                  <a:srgbClr val="000000"/>
                </a:solidFill>
                <a:latin typeface="Arial MT Pro Bold"/>
                <a:ea typeface="Arial MT Pro Bold"/>
                <a:cs typeface="Arial MT Pro Bold"/>
                <a:sym typeface="Arial MT Pro Bold"/>
              </a:rPr>
              <a:t>problems</a:t>
            </a:r>
            <a:r>
              <a:rPr lang="en-US" sz="3299" spc="329">
                <a:solidFill>
                  <a:srgbClr val="000000"/>
                </a:solidFill>
                <a:latin typeface="Arial MT Pro"/>
                <a:ea typeface="Arial MT Pro"/>
                <a:cs typeface="Arial MT Pro"/>
                <a:sym typeface="Arial MT Pro"/>
              </a:rPr>
              <a:t>; give </a:t>
            </a:r>
            <a:r>
              <a:rPr lang="en-US" sz="3299" b="1" spc="329">
                <a:solidFill>
                  <a:srgbClr val="000000"/>
                </a:solidFill>
                <a:latin typeface="Arial MT Pro Bold"/>
                <a:ea typeface="Arial MT Pro Bold"/>
                <a:cs typeface="Arial MT Pro Bold"/>
                <a:sym typeface="Arial MT Pro Bold"/>
              </a:rPr>
              <a:t>solutions</a:t>
            </a:r>
            <a:r>
              <a:rPr lang="en-US" sz="3299" spc="329">
                <a:solidFill>
                  <a:srgbClr val="000000"/>
                </a:solidFill>
                <a:latin typeface="Arial MT Pro"/>
                <a:ea typeface="Arial MT Pro"/>
                <a:cs typeface="Arial MT Pro"/>
                <a:sym typeface="Arial MT Pro"/>
              </a:rPr>
              <a:t>.</a:t>
            </a:r>
          </a:p>
          <a:p>
            <a:pPr marL="712467" lvl="1" indent="-356233" algn="l">
              <a:lnSpc>
                <a:spcPts val="5279"/>
              </a:lnSpc>
              <a:buFont typeface="Arial"/>
              <a:buChar char="•"/>
            </a:pPr>
            <a:r>
              <a:rPr lang="en-US" sz="3299" spc="329">
                <a:solidFill>
                  <a:srgbClr val="000000"/>
                </a:solidFill>
                <a:latin typeface="Arial MT Pro"/>
                <a:ea typeface="Arial MT Pro"/>
                <a:cs typeface="Arial MT Pro"/>
                <a:sym typeface="Arial MT Pro"/>
              </a:rPr>
              <a:t>Inefficient policies</a:t>
            </a:r>
          </a:p>
          <a:p>
            <a:pPr marL="712467" lvl="1" indent="-356233" algn="l">
              <a:lnSpc>
                <a:spcPts val="5279"/>
              </a:lnSpc>
              <a:buFont typeface="Arial"/>
              <a:buChar char="•"/>
            </a:pPr>
            <a:r>
              <a:rPr lang="en-US" sz="3299" spc="329">
                <a:solidFill>
                  <a:srgbClr val="000000"/>
                </a:solidFill>
                <a:latin typeface="Arial MT Pro"/>
                <a:ea typeface="Arial MT Pro"/>
                <a:cs typeface="Arial MT Pro"/>
                <a:sym typeface="Arial MT Pro"/>
              </a:rPr>
              <a:t>Recurring issues</a:t>
            </a:r>
          </a:p>
          <a:p>
            <a:pPr marL="712467" lvl="1" indent="-356233" algn="l">
              <a:lnSpc>
                <a:spcPts val="5279"/>
              </a:lnSpc>
              <a:buFont typeface="Arial"/>
              <a:buChar char="•"/>
            </a:pPr>
            <a:r>
              <a:rPr lang="en-US" sz="3299" spc="329">
                <a:solidFill>
                  <a:srgbClr val="000000"/>
                </a:solidFill>
                <a:latin typeface="Arial MT Pro"/>
                <a:ea typeface="Arial MT Pro"/>
                <a:cs typeface="Arial MT Pro"/>
                <a:sym typeface="Arial MT Pro"/>
              </a:rPr>
              <a:t>Common complaints</a:t>
            </a:r>
          </a:p>
          <a:p>
            <a:pPr marL="712467" lvl="1" indent="-356233" algn="l">
              <a:lnSpc>
                <a:spcPts val="5279"/>
              </a:lnSpc>
              <a:buFont typeface="Arial"/>
              <a:buChar char="•"/>
            </a:pPr>
            <a:r>
              <a:rPr lang="en-US" sz="3299" spc="329">
                <a:solidFill>
                  <a:srgbClr val="000000"/>
                </a:solidFill>
                <a:latin typeface="Arial MT Pro"/>
                <a:ea typeface="Arial MT Pro"/>
                <a:cs typeface="Arial MT Pro"/>
                <a:sym typeface="Arial MT Pro"/>
              </a:rPr>
              <a:t>Pain points</a:t>
            </a:r>
          </a:p>
        </p:txBody>
      </p:sp>
      <p:grpSp>
        <p:nvGrpSpPr>
          <p:cNvPr id="18" name="Group 18">
            <a:extLst>
              <a:ext uri="{C183D7F6-B498-43B3-948B-1728B52AA6E4}">
                <adec:decorative xmlns:adec="http://schemas.microsoft.com/office/drawing/2017/decorative" val="1"/>
              </a:ext>
            </a:extLst>
          </p:cNvPr>
          <p:cNvGrpSpPr/>
          <p:nvPr/>
        </p:nvGrpSpPr>
        <p:grpSpPr>
          <a:xfrm>
            <a:off x="-2353413" y="-447611"/>
            <a:ext cx="21985083" cy="3036889"/>
            <a:chOff x="0" y="0"/>
            <a:chExt cx="6989868" cy="965539"/>
          </a:xfrm>
        </p:grpSpPr>
        <p:sp>
          <p:nvSpPr>
            <p:cNvPr id="19" name="Freeform 19"/>
            <p:cNvSpPr/>
            <p:nvPr/>
          </p:nvSpPr>
          <p:spPr>
            <a:xfrm>
              <a:off x="0" y="0"/>
              <a:ext cx="6989869" cy="965539"/>
            </a:xfrm>
            <a:custGeom>
              <a:avLst/>
              <a:gdLst/>
              <a:ahLst/>
              <a:cxnLst/>
              <a:rect l="l" t="t" r="r" b="b"/>
              <a:pathLst>
                <a:path w="6989869" h="965539">
                  <a:moveTo>
                    <a:pt x="10564" y="0"/>
                  </a:moveTo>
                  <a:lnTo>
                    <a:pt x="6979304" y="0"/>
                  </a:lnTo>
                  <a:cubicBezTo>
                    <a:pt x="6982106" y="0"/>
                    <a:pt x="6984793" y="1113"/>
                    <a:pt x="6986774" y="3094"/>
                  </a:cubicBezTo>
                  <a:cubicBezTo>
                    <a:pt x="6988756" y="5075"/>
                    <a:pt x="6989869" y="7762"/>
                    <a:pt x="6989869" y="10564"/>
                  </a:cubicBezTo>
                  <a:lnTo>
                    <a:pt x="6989869" y="954975"/>
                  </a:lnTo>
                  <a:cubicBezTo>
                    <a:pt x="6989869" y="960809"/>
                    <a:pt x="6985139" y="965539"/>
                    <a:pt x="6979304" y="965539"/>
                  </a:cubicBezTo>
                  <a:lnTo>
                    <a:pt x="10564" y="965539"/>
                  </a:lnTo>
                  <a:cubicBezTo>
                    <a:pt x="7762" y="965539"/>
                    <a:pt x="5075" y="964426"/>
                    <a:pt x="3094" y="962445"/>
                  </a:cubicBezTo>
                  <a:cubicBezTo>
                    <a:pt x="1113" y="960464"/>
                    <a:pt x="0" y="957776"/>
                    <a:pt x="0" y="954975"/>
                  </a:cubicBezTo>
                  <a:lnTo>
                    <a:pt x="0" y="10564"/>
                  </a:lnTo>
                  <a:cubicBezTo>
                    <a:pt x="0" y="4730"/>
                    <a:pt x="4730" y="0"/>
                    <a:pt x="10564" y="0"/>
                  </a:cubicBezTo>
                  <a:close/>
                </a:path>
              </a:pathLst>
            </a:custGeom>
            <a:solidFill>
              <a:srgbClr val="113946"/>
            </a:solidFill>
          </p:spPr>
          <p:txBody>
            <a:bodyPr/>
            <a:lstStyle/>
            <a:p>
              <a:endParaRPr lang="en-US"/>
            </a:p>
          </p:txBody>
        </p:sp>
        <p:sp>
          <p:nvSpPr>
            <p:cNvPr id="20" name="TextBox 20"/>
            <p:cNvSpPr txBox="1"/>
            <p:nvPr/>
          </p:nvSpPr>
          <p:spPr>
            <a:xfrm>
              <a:off x="0" y="-57150"/>
              <a:ext cx="6989868" cy="1022689"/>
            </a:xfrm>
            <a:prstGeom prst="rect">
              <a:avLst/>
            </a:prstGeom>
          </p:spPr>
          <p:txBody>
            <a:bodyPr lIns="50800" tIns="50800" rIns="50800" bIns="50800" rtlCol="0" anchor="ctr"/>
            <a:lstStyle/>
            <a:p>
              <a:pPr algn="ctr">
                <a:lnSpc>
                  <a:spcPts val="3547"/>
                </a:lnSpc>
              </a:pPr>
              <a:endParaRPr/>
            </a:p>
          </p:txBody>
        </p:sp>
      </p:grpSp>
      <p:sp>
        <p:nvSpPr>
          <p:cNvPr id="21" name="AutoShape 21">
            <a:extLst>
              <a:ext uri="{C183D7F6-B498-43B3-948B-1728B52AA6E4}">
                <adec:decorative xmlns:adec="http://schemas.microsoft.com/office/drawing/2017/decorative" val="1"/>
              </a:ext>
            </a:extLst>
          </p:cNvPr>
          <p:cNvSpPr/>
          <p:nvPr/>
        </p:nvSpPr>
        <p:spPr>
          <a:xfrm flipV="1">
            <a:off x="6699509" y="616570"/>
            <a:ext cx="16243083" cy="0"/>
          </a:xfrm>
          <a:prstGeom prst="line">
            <a:avLst/>
          </a:prstGeom>
          <a:ln w="66675" cap="flat">
            <a:solidFill>
              <a:srgbClr val="FFFFFF"/>
            </a:solidFill>
            <a:prstDash val="solid"/>
            <a:headEnd type="none" w="sm" len="sm"/>
            <a:tailEnd type="none" w="sm" len="sm"/>
          </a:ln>
        </p:spPr>
        <p:txBody>
          <a:bodyPr/>
          <a:lstStyle/>
          <a:p>
            <a:endParaRPr lang="en-US"/>
          </a:p>
        </p:txBody>
      </p:sp>
      <p:sp>
        <p:nvSpPr>
          <p:cNvPr id="22" name="TextBox 22"/>
          <p:cNvSpPr txBox="1">
            <a:spLocks noGrp="1"/>
          </p:cNvSpPr>
          <p:nvPr>
            <p:ph type="title" idx="4294967295"/>
          </p:nvPr>
        </p:nvSpPr>
        <p:spPr>
          <a:xfrm>
            <a:off x="795610" y="961184"/>
            <a:ext cx="16696780" cy="107950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000"/>
              </a:lnSpc>
              <a:spcBef>
                <a:spcPts val="0"/>
              </a:spcBef>
              <a:spcAft>
                <a:spcPts val="0"/>
              </a:spcAft>
              <a:buClrTx/>
              <a:buSzTx/>
              <a:buFontTx/>
              <a:buNone/>
              <a:tabLst/>
              <a:defRPr/>
            </a:pPr>
            <a:r>
              <a:rPr kumimoji="0" lang="en-US" sz="8000" b="1" i="0" u="none" strike="noStrike" kern="1200" cap="none" spc="240" normalizeH="0" baseline="0" noProof="0" dirty="0">
                <a:ln>
                  <a:noFill/>
                </a:ln>
                <a:solidFill>
                  <a:srgbClr val="FFFFFF"/>
                </a:solidFill>
                <a:effectLst/>
                <a:uLnTx/>
                <a:uFillTx/>
                <a:latin typeface="Glacial Indifference Bold"/>
                <a:ea typeface="Glacial Indifference Bold"/>
                <a:cs typeface="Glacial Indifference Bold"/>
                <a:sym typeface="Glacial Indifference Bold"/>
              </a:rPr>
              <a:t>PRODUCTIVE DOWNTIME</a:t>
            </a:r>
          </a:p>
        </p:txBody>
      </p:sp>
      <p:sp>
        <p:nvSpPr>
          <p:cNvPr id="23" name="TextBox 23"/>
          <p:cNvSpPr txBox="1"/>
          <p:nvPr/>
        </p:nvSpPr>
        <p:spPr>
          <a:xfrm>
            <a:off x="795610" y="363205"/>
            <a:ext cx="16696780" cy="573405"/>
          </a:xfrm>
          <a:prstGeom prst="rect">
            <a:avLst/>
          </a:prstGeom>
        </p:spPr>
        <p:txBody>
          <a:bodyPr lIns="0" tIns="0" rIns="0" bIns="0" rtlCol="0" anchor="t">
            <a:spAutoFit/>
          </a:bodyPr>
          <a:lstStyle/>
          <a:p>
            <a:pPr marL="0" lvl="0" indent="0" algn="l">
              <a:lnSpc>
                <a:spcPts val="4200"/>
              </a:lnSpc>
            </a:pPr>
            <a:r>
              <a:rPr lang="en-US" sz="4200" b="1" spc="126">
                <a:solidFill>
                  <a:srgbClr val="FFFFFF"/>
                </a:solidFill>
                <a:latin typeface="Glacial Indifference Bold"/>
                <a:ea typeface="Glacial Indifference Bold"/>
                <a:cs typeface="Glacial Indifference Bold"/>
                <a:sym typeface="Glacial Indifference Bold"/>
              </a:rPr>
              <a:t>OPPORTUNITIES FOR</a:t>
            </a:r>
          </a:p>
        </p:txBody>
      </p:sp>
      <p:sp>
        <p:nvSpPr>
          <p:cNvPr id="24" name="AutoShape 24">
            <a:extLst>
              <a:ext uri="{C183D7F6-B498-43B3-948B-1728B52AA6E4}">
                <adec:decorative xmlns:adec="http://schemas.microsoft.com/office/drawing/2017/decorative" val="1"/>
              </a:ext>
            </a:extLst>
          </p:cNvPr>
          <p:cNvSpPr/>
          <p:nvPr/>
        </p:nvSpPr>
        <p:spPr>
          <a:xfrm flipV="1">
            <a:off x="-1947110" y="2255111"/>
            <a:ext cx="16243083" cy="0"/>
          </a:xfrm>
          <a:prstGeom prst="line">
            <a:avLst/>
          </a:prstGeom>
          <a:ln w="66675" cap="flat">
            <a:solidFill>
              <a:srgbClr val="FFFFFF"/>
            </a:solidFill>
            <a:prstDash val="solid"/>
            <a:headEnd type="none" w="sm" len="sm"/>
            <a:tailEnd type="none" w="sm" len="sm"/>
          </a:ln>
        </p:spPr>
        <p:txBody>
          <a:bodyPr/>
          <a:lstStyle/>
          <a:p>
            <a:endParaRPr lang="en-US"/>
          </a:p>
        </p:txBody>
      </p:sp>
      <p:sp>
        <p:nvSpPr>
          <p:cNvPr id="25" name="TextBox 25"/>
          <p:cNvSpPr txBox="1"/>
          <p:nvPr/>
        </p:nvSpPr>
        <p:spPr>
          <a:xfrm>
            <a:off x="1375961" y="4830665"/>
            <a:ext cx="7102631" cy="3356611"/>
          </a:xfrm>
          <a:prstGeom prst="rect">
            <a:avLst/>
          </a:prstGeom>
        </p:spPr>
        <p:txBody>
          <a:bodyPr lIns="0" tIns="0" rIns="0" bIns="0" rtlCol="0" anchor="t">
            <a:spAutoFit/>
          </a:bodyPr>
          <a:lstStyle/>
          <a:p>
            <a:pPr algn="l">
              <a:lnSpc>
                <a:spcPts val="5279"/>
              </a:lnSpc>
            </a:pPr>
            <a:r>
              <a:rPr lang="en-US" sz="3299" spc="329">
                <a:solidFill>
                  <a:srgbClr val="000000"/>
                </a:solidFill>
                <a:latin typeface="Arial MT Pro"/>
                <a:ea typeface="Arial MT Pro"/>
                <a:cs typeface="Arial MT Pro"/>
                <a:sym typeface="Arial MT Pro"/>
              </a:rPr>
              <a:t>Identify your </a:t>
            </a:r>
            <a:r>
              <a:rPr lang="en-US" sz="3299" b="1" spc="329">
                <a:solidFill>
                  <a:srgbClr val="000000"/>
                </a:solidFill>
                <a:latin typeface="Arial MT Pro Bold"/>
                <a:ea typeface="Arial MT Pro Bold"/>
                <a:cs typeface="Arial MT Pro Bold"/>
                <a:sym typeface="Arial MT Pro Bold"/>
              </a:rPr>
              <a:t>goals</a:t>
            </a:r>
            <a:r>
              <a:rPr lang="en-US" sz="3299" spc="329">
                <a:solidFill>
                  <a:srgbClr val="000000"/>
                </a:solidFill>
                <a:latin typeface="Arial MT Pro"/>
                <a:ea typeface="Arial MT Pro"/>
                <a:cs typeface="Arial MT Pro"/>
                <a:sym typeface="Arial MT Pro"/>
              </a:rPr>
              <a:t>.</a:t>
            </a:r>
          </a:p>
          <a:p>
            <a:pPr marL="712467" lvl="1" indent="-356233" algn="l">
              <a:lnSpc>
                <a:spcPts val="5279"/>
              </a:lnSpc>
              <a:buFont typeface="Arial"/>
              <a:buChar char="•"/>
            </a:pPr>
            <a:r>
              <a:rPr lang="en-US" sz="3299" spc="329">
                <a:solidFill>
                  <a:srgbClr val="000000"/>
                </a:solidFill>
                <a:latin typeface="Arial MT Pro"/>
                <a:ea typeface="Arial MT Pro"/>
                <a:cs typeface="Arial MT Pro"/>
                <a:sym typeface="Arial MT Pro"/>
              </a:rPr>
              <a:t>Current skills/experiences</a:t>
            </a:r>
          </a:p>
          <a:p>
            <a:pPr marL="712467" lvl="1" indent="-356233" algn="l">
              <a:lnSpc>
                <a:spcPts val="5279"/>
              </a:lnSpc>
              <a:buFont typeface="Arial"/>
              <a:buChar char="•"/>
            </a:pPr>
            <a:r>
              <a:rPr lang="en-US" sz="3299" spc="329">
                <a:solidFill>
                  <a:srgbClr val="000000"/>
                </a:solidFill>
                <a:latin typeface="Arial MT Pro"/>
                <a:ea typeface="Arial MT Pro"/>
                <a:cs typeface="Arial MT Pro"/>
                <a:sym typeface="Arial MT Pro"/>
              </a:rPr>
              <a:t>Desired skills/experiences</a:t>
            </a:r>
          </a:p>
          <a:p>
            <a:pPr marL="712467" lvl="1" indent="-356233" algn="l">
              <a:lnSpc>
                <a:spcPts val="5279"/>
              </a:lnSpc>
              <a:buFont typeface="Arial"/>
              <a:buChar char="•"/>
            </a:pPr>
            <a:r>
              <a:rPr lang="en-US" sz="3299" spc="329">
                <a:solidFill>
                  <a:srgbClr val="000000"/>
                </a:solidFill>
                <a:latin typeface="Arial MT Pro"/>
                <a:ea typeface="Arial MT Pro"/>
                <a:cs typeface="Arial MT Pro"/>
                <a:sym typeface="Arial MT Pro"/>
              </a:rPr>
              <a:t>Professional goals</a:t>
            </a:r>
          </a:p>
          <a:p>
            <a:pPr marL="712467" lvl="1" indent="-356233" algn="l">
              <a:lnSpc>
                <a:spcPts val="5279"/>
              </a:lnSpc>
              <a:buFont typeface="Arial"/>
              <a:buChar char="•"/>
            </a:pPr>
            <a:r>
              <a:rPr lang="en-US" sz="3299" spc="329">
                <a:solidFill>
                  <a:srgbClr val="000000"/>
                </a:solidFill>
                <a:latin typeface="Arial MT Pro"/>
                <a:ea typeface="Arial MT Pro"/>
                <a:cs typeface="Arial MT Pro"/>
                <a:sym typeface="Arial MT Pro"/>
              </a:rPr>
              <a:t>Current resume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13946"/>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308298" y="999789"/>
            <a:ext cx="9752954" cy="8287422"/>
            <a:chOff x="0" y="0"/>
            <a:chExt cx="2568679" cy="2182696"/>
          </a:xfrm>
        </p:grpSpPr>
        <p:sp>
          <p:nvSpPr>
            <p:cNvPr id="3" name="Freeform 3"/>
            <p:cNvSpPr/>
            <p:nvPr/>
          </p:nvSpPr>
          <p:spPr>
            <a:xfrm>
              <a:off x="0" y="0"/>
              <a:ext cx="2568679" cy="2182695"/>
            </a:xfrm>
            <a:custGeom>
              <a:avLst/>
              <a:gdLst/>
              <a:ahLst/>
              <a:cxnLst/>
              <a:rect l="l" t="t" r="r" b="b"/>
              <a:pathLst>
                <a:path w="2568679" h="2182695">
                  <a:moveTo>
                    <a:pt x="23814" y="0"/>
                  </a:moveTo>
                  <a:lnTo>
                    <a:pt x="2544865" y="0"/>
                  </a:lnTo>
                  <a:cubicBezTo>
                    <a:pt x="2558017" y="0"/>
                    <a:pt x="2568679" y="10662"/>
                    <a:pt x="2568679" y="23814"/>
                  </a:cubicBezTo>
                  <a:lnTo>
                    <a:pt x="2568679" y="2158881"/>
                  </a:lnTo>
                  <a:cubicBezTo>
                    <a:pt x="2568679" y="2172034"/>
                    <a:pt x="2558017" y="2182695"/>
                    <a:pt x="2544865" y="2182695"/>
                  </a:cubicBezTo>
                  <a:lnTo>
                    <a:pt x="23814" y="2182695"/>
                  </a:lnTo>
                  <a:cubicBezTo>
                    <a:pt x="10662" y="2182695"/>
                    <a:pt x="0" y="2172034"/>
                    <a:pt x="0" y="2158881"/>
                  </a:cubicBezTo>
                  <a:lnTo>
                    <a:pt x="0" y="23814"/>
                  </a:lnTo>
                  <a:cubicBezTo>
                    <a:pt x="0" y="10662"/>
                    <a:pt x="10662" y="0"/>
                    <a:pt x="23814" y="0"/>
                  </a:cubicBezTo>
                  <a:close/>
                </a:path>
              </a:pathLst>
            </a:custGeom>
            <a:solidFill>
              <a:srgbClr val="FFFFFF"/>
            </a:solidFill>
          </p:spPr>
          <p:txBody>
            <a:bodyPr/>
            <a:lstStyle/>
            <a:p>
              <a:endParaRPr lang="en-US"/>
            </a:p>
          </p:txBody>
        </p:sp>
        <p:sp>
          <p:nvSpPr>
            <p:cNvPr id="4" name="TextBox 4"/>
            <p:cNvSpPr txBox="1"/>
            <p:nvPr/>
          </p:nvSpPr>
          <p:spPr>
            <a:xfrm>
              <a:off x="0" y="-57150"/>
              <a:ext cx="2568679" cy="2239846"/>
            </a:xfrm>
            <a:prstGeom prst="rect">
              <a:avLst/>
            </a:prstGeom>
          </p:spPr>
          <p:txBody>
            <a:bodyPr lIns="50800" tIns="50800" rIns="50800" bIns="50800" rtlCol="0" anchor="ctr"/>
            <a:lstStyle/>
            <a:p>
              <a:pPr algn="ctr">
                <a:lnSpc>
                  <a:spcPts val="3547"/>
                </a:lnSpc>
              </a:pPr>
              <a:endParaRPr/>
            </a:p>
          </p:txBody>
        </p:sp>
      </p:grpSp>
      <p:sp>
        <p:nvSpPr>
          <p:cNvPr id="5" name="AutoShape 5">
            <a:extLst>
              <a:ext uri="{C183D7F6-B498-43B3-948B-1728B52AA6E4}">
                <adec:decorative xmlns:adec="http://schemas.microsoft.com/office/drawing/2017/decorative" val="1"/>
              </a:ext>
            </a:extLst>
          </p:cNvPr>
          <p:cNvSpPr/>
          <p:nvPr/>
        </p:nvSpPr>
        <p:spPr>
          <a:xfrm>
            <a:off x="0" y="4774412"/>
            <a:ext cx="8775976" cy="0"/>
          </a:xfrm>
          <a:prstGeom prst="line">
            <a:avLst/>
          </a:prstGeom>
          <a:ln w="66675" cap="flat">
            <a:solidFill>
              <a:srgbClr val="113946"/>
            </a:solidFill>
            <a:prstDash val="solid"/>
            <a:headEnd type="none" w="sm" len="sm"/>
            <a:tailEnd type="none" w="sm" len="sm"/>
          </a:ln>
        </p:spPr>
        <p:txBody>
          <a:bodyPr/>
          <a:lstStyle/>
          <a:p>
            <a:endParaRPr lang="en-US"/>
          </a:p>
        </p:txBody>
      </p:sp>
      <p:sp>
        <p:nvSpPr>
          <p:cNvPr id="6" name="Freeform 6">
            <a:extLst>
              <a:ext uri="{C183D7F6-B498-43B3-948B-1728B52AA6E4}">
                <adec:decorative xmlns:adec="http://schemas.microsoft.com/office/drawing/2017/decorative" val="1"/>
              </a:ext>
            </a:extLst>
          </p:cNvPr>
          <p:cNvSpPr/>
          <p:nvPr/>
        </p:nvSpPr>
        <p:spPr>
          <a:xfrm>
            <a:off x="9779771" y="1883055"/>
            <a:ext cx="664450" cy="539035"/>
          </a:xfrm>
          <a:custGeom>
            <a:avLst/>
            <a:gdLst/>
            <a:ahLst/>
            <a:cxnLst/>
            <a:rect l="l" t="t" r="r" b="b"/>
            <a:pathLst>
              <a:path w="664450" h="539035">
                <a:moveTo>
                  <a:pt x="0" y="0"/>
                </a:moveTo>
                <a:lnTo>
                  <a:pt x="664450" y="0"/>
                </a:lnTo>
                <a:lnTo>
                  <a:pt x="664450" y="539035"/>
                </a:lnTo>
                <a:lnTo>
                  <a:pt x="0" y="53903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a:extLst>
              <a:ext uri="{C183D7F6-B498-43B3-948B-1728B52AA6E4}">
                <adec:decorative xmlns:adec="http://schemas.microsoft.com/office/drawing/2017/decorative" val="1"/>
              </a:ext>
            </a:extLst>
          </p:cNvPr>
          <p:cNvSpPr/>
          <p:nvPr/>
        </p:nvSpPr>
        <p:spPr>
          <a:xfrm>
            <a:off x="9779771" y="4873295"/>
            <a:ext cx="664450" cy="539035"/>
          </a:xfrm>
          <a:custGeom>
            <a:avLst/>
            <a:gdLst/>
            <a:ahLst/>
            <a:cxnLst/>
            <a:rect l="l" t="t" r="r" b="b"/>
            <a:pathLst>
              <a:path w="664450" h="539035">
                <a:moveTo>
                  <a:pt x="0" y="0"/>
                </a:moveTo>
                <a:lnTo>
                  <a:pt x="664450" y="0"/>
                </a:lnTo>
                <a:lnTo>
                  <a:pt x="664450" y="539036"/>
                </a:lnTo>
                <a:lnTo>
                  <a:pt x="0" y="53903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a:spLocks noGrp="1"/>
          </p:cNvSpPr>
          <p:nvPr>
            <p:ph type="title" idx="4294967295"/>
          </p:nvPr>
        </p:nvSpPr>
        <p:spPr>
          <a:xfrm>
            <a:off x="679097" y="2902680"/>
            <a:ext cx="8096879" cy="156210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000"/>
              </a:lnSpc>
              <a:spcBef>
                <a:spcPts val="0"/>
              </a:spcBef>
              <a:spcAft>
                <a:spcPts val="0"/>
              </a:spcAft>
              <a:buClrTx/>
              <a:buSzTx/>
              <a:buFontTx/>
              <a:buNone/>
              <a:tabLst/>
              <a:defRPr/>
            </a:pPr>
            <a:r>
              <a:rPr kumimoji="0" lang="en-US" sz="6000" b="1" i="0" u="none" strike="noStrike" kern="1200" cap="none" spc="180" normalizeH="0" baseline="0" noProof="0" dirty="0">
                <a:ln>
                  <a:noFill/>
                </a:ln>
                <a:solidFill>
                  <a:srgbClr val="113946"/>
                </a:solidFill>
                <a:effectLst/>
                <a:uLnTx/>
                <a:uFillTx/>
                <a:latin typeface="Montserrat Bold"/>
                <a:ea typeface="Montserrat Bold"/>
                <a:cs typeface="Montserrat Bold"/>
                <a:sym typeface="Montserrat Bold"/>
              </a:rPr>
              <a:t>PRODUCTIVE DOWNTIME</a:t>
            </a:r>
          </a:p>
        </p:txBody>
      </p:sp>
      <p:sp>
        <p:nvSpPr>
          <p:cNvPr id="9" name="TextBox 9"/>
          <p:cNvSpPr txBox="1"/>
          <p:nvPr/>
        </p:nvSpPr>
        <p:spPr>
          <a:xfrm>
            <a:off x="679097" y="5087728"/>
            <a:ext cx="8096879" cy="3266440"/>
          </a:xfrm>
          <a:prstGeom prst="rect">
            <a:avLst/>
          </a:prstGeom>
        </p:spPr>
        <p:txBody>
          <a:bodyPr lIns="0" tIns="0" rIns="0" bIns="0" rtlCol="0" anchor="t">
            <a:spAutoFit/>
          </a:bodyPr>
          <a:lstStyle/>
          <a:p>
            <a:pPr marL="0" lvl="0" indent="0" algn="l">
              <a:lnSpc>
                <a:spcPts val="5120"/>
              </a:lnSpc>
            </a:pPr>
            <a:r>
              <a:rPr lang="en-US" sz="3200" spc="320">
                <a:solidFill>
                  <a:srgbClr val="000000"/>
                </a:solidFill>
                <a:latin typeface="Arial MT Pro"/>
                <a:ea typeface="Arial MT Pro"/>
                <a:cs typeface="Arial MT Pro"/>
                <a:sym typeface="Arial MT Pro"/>
              </a:rPr>
              <a:t>Empowering staff to help solve problems that both </a:t>
            </a:r>
            <a:r>
              <a:rPr lang="en-US" sz="3200" b="1" spc="320">
                <a:solidFill>
                  <a:srgbClr val="000000"/>
                </a:solidFill>
                <a:latin typeface="Arial MT Pro Bold"/>
                <a:ea typeface="Arial MT Pro Bold"/>
                <a:cs typeface="Arial MT Pro Bold"/>
                <a:sym typeface="Arial MT Pro Bold"/>
              </a:rPr>
              <a:t>contribute to their role</a:t>
            </a:r>
            <a:r>
              <a:rPr lang="en-US" sz="3200" spc="320">
                <a:solidFill>
                  <a:srgbClr val="000000"/>
                </a:solidFill>
                <a:latin typeface="Arial MT Pro"/>
                <a:ea typeface="Arial MT Pro"/>
                <a:cs typeface="Arial MT Pro"/>
                <a:sym typeface="Arial MT Pro"/>
              </a:rPr>
              <a:t> AND provide skills/experiences that </a:t>
            </a:r>
            <a:r>
              <a:rPr lang="en-US" sz="3200" b="1" spc="320">
                <a:solidFill>
                  <a:srgbClr val="000000"/>
                </a:solidFill>
                <a:latin typeface="Arial MT Pro Bold"/>
                <a:ea typeface="Arial MT Pro Bold"/>
                <a:cs typeface="Arial MT Pro Bold"/>
                <a:sym typeface="Arial MT Pro Bold"/>
              </a:rPr>
              <a:t>support their goals</a:t>
            </a:r>
            <a:r>
              <a:rPr lang="en-US" sz="3200" spc="320">
                <a:solidFill>
                  <a:srgbClr val="000000"/>
                </a:solidFill>
                <a:latin typeface="Arial MT Pro"/>
                <a:ea typeface="Arial MT Pro"/>
                <a:cs typeface="Arial MT Pro"/>
                <a:sym typeface="Arial MT Pro"/>
              </a:rPr>
              <a:t>.</a:t>
            </a:r>
          </a:p>
        </p:txBody>
      </p:sp>
      <p:sp>
        <p:nvSpPr>
          <p:cNvPr id="10" name="TextBox 10"/>
          <p:cNvSpPr txBox="1"/>
          <p:nvPr/>
        </p:nvSpPr>
        <p:spPr>
          <a:xfrm>
            <a:off x="10779337" y="1532985"/>
            <a:ext cx="6964097" cy="1255395"/>
          </a:xfrm>
          <a:prstGeom prst="rect">
            <a:avLst/>
          </a:prstGeom>
        </p:spPr>
        <p:txBody>
          <a:bodyPr lIns="0" tIns="0" rIns="0" bIns="0" rtlCol="0" anchor="t">
            <a:spAutoFit/>
          </a:bodyPr>
          <a:lstStyle/>
          <a:p>
            <a:pPr marL="0" lvl="0" indent="0" algn="l">
              <a:lnSpc>
                <a:spcPts val="4800"/>
              </a:lnSpc>
            </a:pPr>
            <a:r>
              <a:rPr lang="en-US" sz="4800" b="1" spc="480">
                <a:solidFill>
                  <a:srgbClr val="FFFFFF"/>
                </a:solidFill>
                <a:latin typeface="Glacial Indifference Bold"/>
                <a:ea typeface="Glacial Indifference Bold"/>
                <a:cs typeface="Glacial Indifference Bold"/>
                <a:sym typeface="Glacial Indifference Bold"/>
              </a:rPr>
              <a:t>Deliver Solutions, Not Problems</a:t>
            </a:r>
          </a:p>
        </p:txBody>
      </p:sp>
      <p:sp>
        <p:nvSpPr>
          <p:cNvPr id="11" name="Freeform 11">
            <a:extLst>
              <a:ext uri="{C183D7F6-B498-43B3-948B-1728B52AA6E4}">
                <adec:decorative xmlns:adec="http://schemas.microsoft.com/office/drawing/2017/decorative" val="1"/>
              </a:ext>
            </a:extLst>
          </p:cNvPr>
          <p:cNvSpPr/>
          <p:nvPr/>
        </p:nvSpPr>
        <p:spPr>
          <a:xfrm>
            <a:off x="9779771" y="7820718"/>
            <a:ext cx="664450" cy="539035"/>
          </a:xfrm>
          <a:custGeom>
            <a:avLst/>
            <a:gdLst/>
            <a:ahLst/>
            <a:cxnLst/>
            <a:rect l="l" t="t" r="r" b="b"/>
            <a:pathLst>
              <a:path w="664450" h="539035">
                <a:moveTo>
                  <a:pt x="0" y="0"/>
                </a:moveTo>
                <a:lnTo>
                  <a:pt x="664450" y="0"/>
                </a:lnTo>
                <a:lnTo>
                  <a:pt x="664450" y="539035"/>
                </a:lnTo>
                <a:lnTo>
                  <a:pt x="0" y="53903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TextBox 12"/>
          <p:cNvSpPr txBox="1"/>
          <p:nvPr/>
        </p:nvSpPr>
        <p:spPr>
          <a:xfrm>
            <a:off x="10777596" y="4501817"/>
            <a:ext cx="6964097" cy="1255395"/>
          </a:xfrm>
          <a:prstGeom prst="rect">
            <a:avLst/>
          </a:prstGeom>
        </p:spPr>
        <p:txBody>
          <a:bodyPr lIns="0" tIns="0" rIns="0" bIns="0" rtlCol="0" anchor="t">
            <a:spAutoFit/>
          </a:bodyPr>
          <a:lstStyle/>
          <a:p>
            <a:pPr marL="0" lvl="0" indent="0" algn="l">
              <a:lnSpc>
                <a:spcPts val="4800"/>
              </a:lnSpc>
            </a:pPr>
            <a:r>
              <a:rPr lang="en-US" sz="4800" b="1" spc="480">
                <a:solidFill>
                  <a:srgbClr val="FFFFFF"/>
                </a:solidFill>
                <a:latin typeface="Glacial Indifference Bold"/>
                <a:ea typeface="Glacial Indifference Bold"/>
                <a:cs typeface="Glacial Indifference Bold"/>
                <a:sym typeface="Glacial Indifference Bold"/>
              </a:rPr>
              <a:t>Increase Interest &amp; Attendance</a:t>
            </a:r>
          </a:p>
        </p:txBody>
      </p:sp>
      <p:sp>
        <p:nvSpPr>
          <p:cNvPr id="13" name="TextBox 13"/>
          <p:cNvSpPr txBox="1"/>
          <p:nvPr/>
        </p:nvSpPr>
        <p:spPr>
          <a:xfrm>
            <a:off x="10777596" y="7505400"/>
            <a:ext cx="6964097" cy="1255395"/>
          </a:xfrm>
          <a:prstGeom prst="rect">
            <a:avLst/>
          </a:prstGeom>
        </p:spPr>
        <p:txBody>
          <a:bodyPr lIns="0" tIns="0" rIns="0" bIns="0" rtlCol="0" anchor="t">
            <a:spAutoFit/>
          </a:bodyPr>
          <a:lstStyle/>
          <a:p>
            <a:pPr marL="0" lvl="0" indent="0" algn="l">
              <a:lnSpc>
                <a:spcPts val="4800"/>
              </a:lnSpc>
            </a:pPr>
            <a:r>
              <a:rPr lang="en-US" sz="4800" b="1" spc="480">
                <a:solidFill>
                  <a:srgbClr val="FFFFFF"/>
                </a:solidFill>
                <a:latin typeface="Glacial Indifference Bold"/>
                <a:ea typeface="Glacial Indifference Bold"/>
                <a:cs typeface="Glacial Indifference Bold"/>
                <a:sym typeface="Glacial Indifference Bold"/>
              </a:rPr>
              <a:t>Build Confidence &amp; Trust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C183D7F6-B498-43B3-948B-1728B52AA6E4}">
                <adec:decorative xmlns:adec="http://schemas.microsoft.com/office/drawing/2017/decorative" val="1"/>
              </a:ext>
            </a:extLst>
          </p:cNvPr>
          <p:cNvSpPr/>
          <p:nvPr/>
        </p:nvSpPr>
        <p:spPr>
          <a:xfrm>
            <a:off x="-117923" y="9082716"/>
            <a:ext cx="18523847" cy="0"/>
          </a:xfrm>
          <a:prstGeom prst="line">
            <a:avLst/>
          </a:prstGeom>
          <a:ln w="66675" cap="flat">
            <a:solidFill>
              <a:srgbClr val="765E3D"/>
            </a:solidFill>
            <a:prstDash val="solid"/>
            <a:headEnd type="none" w="sm" len="sm"/>
            <a:tailEnd type="none" w="sm" len="sm"/>
          </a:ln>
        </p:spPr>
        <p:txBody>
          <a:bodyPr/>
          <a:lstStyle/>
          <a:p>
            <a:endParaRPr lang="en-US"/>
          </a:p>
        </p:txBody>
      </p:sp>
      <p:grpSp>
        <p:nvGrpSpPr>
          <p:cNvPr id="3" name="Group 3">
            <a:extLst>
              <a:ext uri="{C183D7F6-B498-43B3-948B-1728B52AA6E4}">
                <adec:decorative xmlns:adec="http://schemas.microsoft.com/office/drawing/2017/decorative" val="1"/>
              </a:ext>
            </a:extLst>
          </p:cNvPr>
          <p:cNvGrpSpPr/>
          <p:nvPr/>
        </p:nvGrpSpPr>
        <p:grpSpPr>
          <a:xfrm>
            <a:off x="818204" y="3292156"/>
            <a:ext cx="3956855" cy="3101239"/>
            <a:chOff x="0" y="0"/>
            <a:chExt cx="1495679" cy="1172258"/>
          </a:xfrm>
        </p:grpSpPr>
        <p:sp>
          <p:nvSpPr>
            <p:cNvPr id="4" name="Freeform 4"/>
            <p:cNvSpPr/>
            <p:nvPr/>
          </p:nvSpPr>
          <p:spPr>
            <a:xfrm>
              <a:off x="0" y="0"/>
              <a:ext cx="1495679" cy="1172258"/>
            </a:xfrm>
            <a:custGeom>
              <a:avLst/>
              <a:gdLst/>
              <a:ahLst/>
              <a:cxnLst/>
              <a:rect l="l" t="t" r="r" b="b"/>
              <a:pathLst>
                <a:path w="1495679" h="1172258">
                  <a:moveTo>
                    <a:pt x="58698" y="0"/>
                  </a:moveTo>
                  <a:lnTo>
                    <a:pt x="1436981" y="0"/>
                  </a:lnTo>
                  <a:cubicBezTo>
                    <a:pt x="1452549" y="0"/>
                    <a:pt x="1467479" y="6184"/>
                    <a:pt x="1478486" y="17192"/>
                  </a:cubicBezTo>
                  <a:cubicBezTo>
                    <a:pt x="1489494" y="28200"/>
                    <a:pt x="1495679" y="43130"/>
                    <a:pt x="1495679" y="58698"/>
                  </a:cubicBezTo>
                  <a:lnTo>
                    <a:pt x="1495679" y="1113561"/>
                  </a:lnTo>
                  <a:cubicBezTo>
                    <a:pt x="1495679" y="1145979"/>
                    <a:pt x="1469399" y="1172258"/>
                    <a:pt x="1436981" y="1172258"/>
                  </a:cubicBezTo>
                  <a:lnTo>
                    <a:pt x="58698" y="1172258"/>
                  </a:lnTo>
                  <a:cubicBezTo>
                    <a:pt x="26280" y="1172258"/>
                    <a:pt x="0" y="1145979"/>
                    <a:pt x="0" y="1113561"/>
                  </a:cubicBezTo>
                  <a:lnTo>
                    <a:pt x="0" y="58698"/>
                  </a:lnTo>
                  <a:cubicBezTo>
                    <a:pt x="0" y="26280"/>
                    <a:pt x="26280" y="0"/>
                    <a:pt x="58698" y="0"/>
                  </a:cubicBezTo>
                  <a:close/>
                </a:path>
              </a:pathLst>
            </a:custGeom>
            <a:solidFill>
              <a:srgbClr val="113946"/>
            </a:solidFill>
            <a:ln cap="rnd">
              <a:noFill/>
              <a:prstDash val="solid"/>
              <a:round/>
            </a:ln>
          </p:spPr>
          <p:txBody>
            <a:bodyPr/>
            <a:lstStyle/>
            <a:p>
              <a:endParaRPr lang="en-US"/>
            </a:p>
          </p:txBody>
        </p:sp>
        <p:sp>
          <p:nvSpPr>
            <p:cNvPr id="5" name="TextBox 5"/>
            <p:cNvSpPr txBox="1"/>
            <p:nvPr/>
          </p:nvSpPr>
          <p:spPr>
            <a:xfrm>
              <a:off x="0" y="-57150"/>
              <a:ext cx="1495679" cy="1229408"/>
            </a:xfrm>
            <a:prstGeom prst="rect">
              <a:avLst/>
            </a:prstGeom>
          </p:spPr>
          <p:txBody>
            <a:bodyPr lIns="50800" tIns="50800" rIns="50800" bIns="50800" rtlCol="0" anchor="ctr"/>
            <a:lstStyle/>
            <a:p>
              <a:pPr algn="ctr">
                <a:lnSpc>
                  <a:spcPts val="3547"/>
                </a:lnSpc>
              </a:pPr>
              <a:endParaRPr/>
            </a:p>
          </p:txBody>
        </p:sp>
      </p:grpSp>
      <p:grpSp>
        <p:nvGrpSpPr>
          <p:cNvPr id="6" name="Group 6">
            <a:extLst>
              <a:ext uri="{C183D7F6-B498-43B3-948B-1728B52AA6E4}">
                <adec:decorative xmlns:adec="http://schemas.microsoft.com/office/drawing/2017/decorative" val="1"/>
              </a:ext>
            </a:extLst>
          </p:cNvPr>
          <p:cNvGrpSpPr/>
          <p:nvPr/>
        </p:nvGrpSpPr>
        <p:grpSpPr>
          <a:xfrm>
            <a:off x="5064845" y="3292156"/>
            <a:ext cx="3956855" cy="3101239"/>
            <a:chOff x="0" y="0"/>
            <a:chExt cx="1495679" cy="1172258"/>
          </a:xfrm>
        </p:grpSpPr>
        <p:sp>
          <p:nvSpPr>
            <p:cNvPr id="7" name="Freeform 7"/>
            <p:cNvSpPr/>
            <p:nvPr/>
          </p:nvSpPr>
          <p:spPr>
            <a:xfrm>
              <a:off x="0" y="0"/>
              <a:ext cx="1495679" cy="1172258"/>
            </a:xfrm>
            <a:custGeom>
              <a:avLst/>
              <a:gdLst/>
              <a:ahLst/>
              <a:cxnLst/>
              <a:rect l="l" t="t" r="r" b="b"/>
              <a:pathLst>
                <a:path w="1495679" h="1172258">
                  <a:moveTo>
                    <a:pt x="58698" y="0"/>
                  </a:moveTo>
                  <a:lnTo>
                    <a:pt x="1436981" y="0"/>
                  </a:lnTo>
                  <a:cubicBezTo>
                    <a:pt x="1452549" y="0"/>
                    <a:pt x="1467479" y="6184"/>
                    <a:pt x="1478486" y="17192"/>
                  </a:cubicBezTo>
                  <a:cubicBezTo>
                    <a:pt x="1489494" y="28200"/>
                    <a:pt x="1495679" y="43130"/>
                    <a:pt x="1495679" y="58698"/>
                  </a:cubicBezTo>
                  <a:lnTo>
                    <a:pt x="1495679" y="1113561"/>
                  </a:lnTo>
                  <a:cubicBezTo>
                    <a:pt x="1495679" y="1145979"/>
                    <a:pt x="1469399" y="1172258"/>
                    <a:pt x="1436981" y="1172258"/>
                  </a:cubicBezTo>
                  <a:lnTo>
                    <a:pt x="58698" y="1172258"/>
                  </a:lnTo>
                  <a:cubicBezTo>
                    <a:pt x="26280" y="1172258"/>
                    <a:pt x="0" y="1145979"/>
                    <a:pt x="0" y="1113561"/>
                  </a:cubicBezTo>
                  <a:lnTo>
                    <a:pt x="0" y="58698"/>
                  </a:lnTo>
                  <a:cubicBezTo>
                    <a:pt x="0" y="26280"/>
                    <a:pt x="26280" y="0"/>
                    <a:pt x="58698" y="0"/>
                  </a:cubicBezTo>
                  <a:close/>
                </a:path>
              </a:pathLst>
            </a:custGeom>
            <a:solidFill>
              <a:srgbClr val="EAD7BB"/>
            </a:solidFill>
            <a:ln cap="rnd">
              <a:noFill/>
              <a:prstDash val="solid"/>
              <a:round/>
            </a:ln>
          </p:spPr>
          <p:txBody>
            <a:bodyPr/>
            <a:lstStyle/>
            <a:p>
              <a:endParaRPr lang="en-US"/>
            </a:p>
          </p:txBody>
        </p:sp>
        <p:sp>
          <p:nvSpPr>
            <p:cNvPr id="8" name="TextBox 8"/>
            <p:cNvSpPr txBox="1"/>
            <p:nvPr/>
          </p:nvSpPr>
          <p:spPr>
            <a:xfrm>
              <a:off x="0" y="-57150"/>
              <a:ext cx="1495679" cy="1229408"/>
            </a:xfrm>
            <a:prstGeom prst="rect">
              <a:avLst/>
            </a:prstGeom>
          </p:spPr>
          <p:txBody>
            <a:bodyPr lIns="50800" tIns="50800" rIns="50800" bIns="50800" rtlCol="0" anchor="ctr"/>
            <a:lstStyle/>
            <a:p>
              <a:pPr algn="ctr">
                <a:lnSpc>
                  <a:spcPts val="3547"/>
                </a:lnSpc>
              </a:pPr>
              <a:endParaRPr/>
            </a:p>
          </p:txBody>
        </p:sp>
      </p:grpSp>
      <p:grpSp>
        <p:nvGrpSpPr>
          <p:cNvPr id="9" name="Group 9">
            <a:extLst>
              <a:ext uri="{C183D7F6-B498-43B3-948B-1728B52AA6E4}">
                <adec:decorative xmlns:adec="http://schemas.microsoft.com/office/drawing/2017/decorative" val="1"/>
              </a:ext>
            </a:extLst>
          </p:cNvPr>
          <p:cNvGrpSpPr/>
          <p:nvPr/>
        </p:nvGrpSpPr>
        <p:grpSpPr>
          <a:xfrm>
            <a:off x="2340688" y="8626772"/>
            <a:ext cx="911888" cy="911888"/>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p:spPr>
          <p:txBody>
            <a:bodyPr/>
            <a:lstStyle/>
            <a:p>
              <a:endParaRPr lang="en-US"/>
            </a:p>
          </p:txBody>
        </p:sp>
        <p:sp>
          <p:nvSpPr>
            <p:cNvPr id="11" name="TextBox 11"/>
            <p:cNvSpPr txBox="1"/>
            <p:nvPr/>
          </p:nvSpPr>
          <p:spPr>
            <a:xfrm>
              <a:off x="76200" y="19050"/>
              <a:ext cx="660400" cy="717550"/>
            </a:xfrm>
            <a:prstGeom prst="rect">
              <a:avLst/>
            </a:prstGeom>
          </p:spPr>
          <p:txBody>
            <a:bodyPr lIns="50800" tIns="50800" rIns="50800" bIns="50800" rtlCol="0" anchor="ctr"/>
            <a:lstStyle/>
            <a:p>
              <a:pPr algn="ctr">
                <a:lnSpc>
                  <a:spcPts val="3547"/>
                </a:lnSpc>
              </a:pPr>
              <a:endParaRPr/>
            </a:p>
          </p:txBody>
        </p:sp>
      </p:grpSp>
      <p:grpSp>
        <p:nvGrpSpPr>
          <p:cNvPr id="12" name="Group 12">
            <a:extLst>
              <a:ext uri="{C183D7F6-B498-43B3-948B-1728B52AA6E4}">
                <adec:decorative xmlns:adec="http://schemas.microsoft.com/office/drawing/2017/decorative" val="1"/>
              </a:ext>
            </a:extLst>
          </p:cNvPr>
          <p:cNvGrpSpPr/>
          <p:nvPr/>
        </p:nvGrpSpPr>
        <p:grpSpPr>
          <a:xfrm>
            <a:off x="6587329" y="8626772"/>
            <a:ext cx="911888" cy="911888"/>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CA37F"/>
            </a:solidFill>
          </p:spPr>
          <p:txBody>
            <a:bodyPr/>
            <a:lstStyle/>
            <a:p>
              <a:endParaRPr lang="en-US"/>
            </a:p>
          </p:txBody>
        </p:sp>
        <p:sp>
          <p:nvSpPr>
            <p:cNvPr id="14" name="TextBox 14"/>
            <p:cNvSpPr txBox="1"/>
            <p:nvPr/>
          </p:nvSpPr>
          <p:spPr>
            <a:xfrm>
              <a:off x="76200" y="19050"/>
              <a:ext cx="660400" cy="717550"/>
            </a:xfrm>
            <a:prstGeom prst="rect">
              <a:avLst/>
            </a:prstGeom>
          </p:spPr>
          <p:txBody>
            <a:bodyPr lIns="50800" tIns="50800" rIns="50800" bIns="50800" rtlCol="0" anchor="ctr"/>
            <a:lstStyle/>
            <a:p>
              <a:pPr algn="ctr">
                <a:lnSpc>
                  <a:spcPts val="3547"/>
                </a:lnSpc>
              </a:pPr>
              <a:endParaRPr/>
            </a:p>
          </p:txBody>
        </p:sp>
      </p:grpSp>
      <p:grpSp>
        <p:nvGrpSpPr>
          <p:cNvPr id="15" name="Group 15">
            <a:extLst>
              <a:ext uri="{C183D7F6-B498-43B3-948B-1728B52AA6E4}">
                <adec:decorative xmlns:adec="http://schemas.microsoft.com/office/drawing/2017/decorative" val="1"/>
              </a:ext>
            </a:extLst>
          </p:cNvPr>
          <p:cNvGrpSpPr/>
          <p:nvPr/>
        </p:nvGrpSpPr>
        <p:grpSpPr>
          <a:xfrm>
            <a:off x="10832966" y="8626772"/>
            <a:ext cx="911888" cy="911888"/>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5E3D"/>
            </a:solidFill>
          </p:spPr>
          <p:txBody>
            <a:bodyPr/>
            <a:lstStyle/>
            <a:p>
              <a:endParaRPr lang="en-US"/>
            </a:p>
          </p:txBody>
        </p:sp>
        <p:sp>
          <p:nvSpPr>
            <p:cNvPr id="17" name="TextBox 17"/>
            <p:cNvSpPr txBox="1"/>
            <p:nvPr/>
          </p:nvSpPr>
          <p:spPr>
            <a:xfrm>
              <a:off x="76200" y="19050"/>
              <a:ext cx="660400" cy="717550"/>
            </a:xfrm>
            <a:prstGeom prst="rect">
              <a:avLst/>
            </a:prstGeom>
          </p:spPr>
          <p:txBody>
            <a:bodyPr lIns="50800" tIns="50800" rIns="50800" bIns="50800" rtlCol="0" anchor="ctr"/>
            <a:lstStyle/>
            <a:p>
              <a:pPr algn="ctr">
                <a:lnSpc>
                  <a:spcPts val="3547"/>
                </a:lnSpc>
              </a:pPr>
              <a:endParaRPr/>
            </a:p>
          </p:txBody>
        </p:sp>
      </p:grpSp>
      <p:grpSp>
        <p:nvGrpSpPr>
          <p:cNvPr id="18" name="Group 18">
            <a:extLst>
              <a:ext uri="{C183D7F6-B498-43B3-948B-1728B52AA6E4}">
                <adec:decorative xmlns:adec="http://schemas.microsoft.com/office/drawing/2017/decorative" val="1"/>
              </a:ext>
            </a:extLst>
          </p:cNvPr>
          <p:cNvGrpSpPr/>
          <p:nvPr/>
        </p:nvGrpSpPr>
        <p:grpSpPr>
          <a:xfrm>
            <a:off x="10833970" y="8626772"/>
            <a:ext cx="911888" cy="911888"/>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p:spPr>
          <p:txBody>
            <a:bodyPr/>
            <a:lstStyle/>
            <a:p>
              <a:endParaRPr lang="en-US"/>
            </a:p>
          </p:txBody>
        </p:sp>
        <p:sp>
          <p:nvSpPr>
            <p:cNvPr id="20" name="TextBox 20"/>
            <p:cNvSpPr txBox="1"/>
            <p:nvPr/>
          </p:nvSpPr>
          <p:spPr>
            <a:xfrm>
              <a:off x="76200" y="19050"/>
              <a:ext cx="660400" cy="717550"/>
            </a:xfrm>
            <a:prstGeom prst="rect">
              <a:avLst/>
            </a:prstGeom>
          </p:spPr>
          <p:txBody>
            <a:bodyPr lIns="50800" tIns="50800" rIns="50800" bIns="50800" rtlCol="0" anchor="ctr"/>
            <a:lstStyle/>
            <a:p>
              <a:pPr algn="ctr">
                <a:lnSpc>
                  <a:spcPts val="3547"/>
                </a:lnSpc>
              </a:pPr>
              <a:endParaRPr/>
            </a:p>
          </p:txBody>
        </p:sp>
      </p:grpSp>
      <p:grpSp>
        <p:nvGrpSpPr>
          <p:cNvPr id="21" name="Group 21">
            <a:extLst>
              <a:ext uri="{C183D7F6-B498-43B3-948B-1728B52AA6E4}">
                <adec:decorative xmlns:adec="http://schemas.microsoft.com/office/drawing/2017/decorative" val="1"/>
              </a:ext>
            </a:extLst>
          </p:cNvPr>
          <p:cNvGrpSpPr/>
          <p:nvPr/>
        </p:nvGrpSpPr>
        <p:grpSpPr>
          <a:xfrm>
            <a:off x="15080610" y="8626772"/>
            <a:ext cx="911888" cy="911888"/>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CA37F"/>
            </a:solidFill>
          </p:spPr>
          <p:txBody>
            <a:bodyPr/>
            <a:lstStyle/>
            <a:p>
              <a:endParaRPr lang="en-US"/>
            </a:p>
          </p:txBody>
        </p:sp>
        <p:sp>
          <p:nvSpPr>
            <p:cNvPr id="23" name="TextBox 23"/>
            <p:cNvSpPr txBox="1"/>
            <p:nvPr/>
          </p:nvSpPr>
          <p:spPr>
            <a:xfrm>
              <a:off x="76200" y="19050"/>
              <a:ext cx="660400" cy="717550"/>
            </a:xfrm>
            <a:prstGeom prst="rect">
              <a:avLst/>
            </a:prstGeom>
          </p:spPr>
          <p:txBody>
            <a:bodyPr lIns="50800" tIns="50800" rIns="50800" bIns="50800" rtlCol="0" anchor="ctr"/>
            <a:lstStyle/>
            <a:p>
              <a:pPr algn="ctr">
                <a:lnSpc>
                  <a:spcPts val="3547"/>
                </a:lnSpc>
              </a:pPr>
              <a:endParaRPr/>
            </a:p>
          </p:txBody>
        </p:sp>
      </p:grpSp>
      <p:sp>
        <p:nvSpPr>
          <p:cNvPr id="24" name="TextBox 24"/>
          <p:cNvSpPr txBox="1"/>
          <p:nvPr/>
        </p:nvSpPr>
        <p:spPr>
          <a:xfrm>
            <a:off x="1086752" y="3793782"/>
            <a:ext cx="3419760" cy="790576"/>
          </a:xfrm>
          <a:prstGeom prst="rect">
            <a:avLst/>
          </a:prstGeom>
        </p:spPr>
        <p:txBody>
          <a:bodyPr lIns="0" tIns="0" rIns="0" bIns="0" rtlCol="0" anchor="t">
            <a:spAutoFit/>
          </a:bodyPr>
          <a:lstStyle/>
          <a:p>
            <a:pPr marL="0" lvl="0" indent="0" algn="ctr">
              <a:lnSpc>
                <a:spcPts val="3000"/>
              </a:lnSpc>
            </a:pPr>
            <a:r>
              <a:rPr lang="en-US" sz="3000" b="1" spc="300">
                <a:solidFill>
                  <a:srgbClr val="FFFFFF"/>
                </a:solidFill>
                <a:latin typeface="Glacial Indifference Bold"/>
                <a:ea typeface="Glacial Indifference Bold"/>
                <a:cs typeface="Glacial Indifference Bold"/>
                <a:sym typeface="Glacial Indifference Bold"/>
              </a:rPr>
              <a:t>Safety &amp; Security</a:t>
            </a:r>
          </a:p>
        </p:txBody>
      </p:sp>
      <p:sp>
        <p:nvSpPr>
          <p:cNvPr id="25" name="TextBox 25"/>
          <p:cNvSpPr txBox="1"/>
          <p:nvPr/>
        </p:nvSpPr>
        <p:spPr>
          <a:xfrm>
            <a:off x="5333393" y="3793782"/>
            <a:ext cx="3419760" cy="790576"/>
          </a:xfrm>
          <a:prstGeom prst="rect">
            <a:avLst/>
          </a:prstGeom>
        </p:spPr>
        <p:txBody>
          <a:bodyPr lIns="0" tIns="0" rIns="0" bIns="0" rtlCol="0" anchor="t">
            <a:spAutoFit/>
          </a:bodyPr>
          <a:lstStyle/>
          <a:p>
            <a:pPr marL="0" lvl="0" indent="0" algn="ctr">
              <a:lnSpc>
                <a:spcPts val="3000"/>
              </a:lnSpc>
            </a:pPr>
            <a:r>
              <a:rPr lang="en-US" sz="3000" b="1" spc="300">
                <a:solidFill>
                  <a:srgbClr val="765E3D"/>
                </a:solidFill>
                <a:latin typeface="Glacial Indifference Bold"/>
                <a:ea typeface="Glacial Indifference Bold"/>
                <a:cs typeface="Glacial Indifference Bold"/>
                <a:sym typeface="Glacial Indifference Bold"/>
              </a:rPr>
              <a:t>Identifying Tasks</a:t>
            </a:r>
          </a:p>
        </p:txBody>
      </p:sp>
      <p:sp>
        <p:nvSpPr>
          <p:cNvPr id="26" name="TextBox 26"/>
          <p:cNvSpPr txBox="1"/>
          <p:nvPr/>
        </p:nvSpPr>
        <p:spPr>
          <a:xfrm>
            <a:off x="1086752" y="4684928"/>
            <a:ext cx="3419760" cy="1416685"/>
          </a:xfrm>
          <a:prstGeom prst="rect">
            <a:avLst/>
          </a:prstGeom>
        </p:spPr>
        <p:txBody>
          <a:bodyPr lIns="0" tIns="0" rIns="0" bIns="0" rtlCol="0" anchor="t">
            <a:spAutoFit/>
          </a:bodyPr>
          <a:lstStyle/>
          <a:p>
            <a:pPr algn="ctr">
              <a:lnSpc>
                <a:spcPts val="3680"/>
              </a:lnSpc>
            </a:pPr>
            <a:r>
              <a:rPr lang="en-US" sz="2300" spc="230">
                <a:solidFill>
                  <a:srgbClr val="FFFFFF"/>
                </a:solidFill>
                <a:latin typeface="Arial MT Pro"/>
                <a:ea typeface="Arial MT Pro"/>
                <a:cs typeface="Arial MT Pro"/>
                <a:sym typeface="Arial MT Pro"/>
              </a:rPr>
              <a:t>It takes time for staff to know what tasks they should do.</a:t>
            </a:r>
          </a:p>
        </p:txBody>
      </p:sp>
      <p:sp>
        <p:nvSpPr>
          <p:cNvPr id="27" name="TextBox 27"/>
          <p:cNvSpPr txBox="1"/>
          <p:nvPr/>
        </p:nvSpPr>
        <p:spPr>
          <a:xfrm>
            <a:off x="5333393" y="4684928"/>
            <a:ext cx="3419760" cy="1416685"/>
          </a:xfrm>
          <a:prstGeom prst="rect">
            <a:avLst/>
          </a:prstGeom>
        </p:spPr>
        <p:txBody>
          <a:bodyPr lIns="0" tIns="0" rIns="0" bIns="0" rtlCol="0" anchor="t">
            <a:spAutoFit/>
          </a:bodyPr>
          <a:lstStyle/>
          <a:p>
            <a:pPr algn="ctr">
              <a:lnSpc>
                <a:spcPts val="3680"/>
              </a:lnSpc>
            </a:pPr>
            <a:r>
              <a:rPr lang="en-US" sz="2300" spc="230">
                <a:solidFill>
                  <a:srgbClr val="000000"/>
                </a:solidFill>
                <a:latin typeface="Arial MT Pro"/>
                <a:ea typeface="Arial MT Pro"/>
                <a:cs typeface="Arial MT Pro"/>
                <a:sym typeface="Arial MT Pro"/>
              </a:rPr>
              <a:t>It can be difficult and intimidating to identify projects.</a:t>
            </a:r>
          </a:p>
        </p:txBody>
      </p:sp>
      <p:grpSp>
        <p:nvGrpSpPr>
          <p:cNvPr id="28" name="Group 28">
            <a:extLst>
              <a:ext uri="{C183D7F6-B498-43B3-948B-1728B52AA6E4}">
                <adec:decorative xmlns:adec="http://schemas.microsoft.com/office/drawing/2017/decorative" val="1"/>
              </a:ext>
            </a:extLst>
          </p:cNvPr>
          <p:cNvGrpSpPr/>
          <p:nvPr/>
        </p:nvGrpSpPr>
        <p:grpSpPr>
          <a:xfrm>
            <a:off x="9311486" y="3292156"/>
            <a:ext cx="3956855" cy="3101239"/>
            <a:chOff x="0" y="0"/>
            <a:chExt cx="1495679" cy="1172258"/>
          </a:xfrm>
        </p:grpSpPr>
        <p:sp>
          <p:nvSpPr>
            <p:cNvPr id="29" name="Freeform 29"/>
            <p:cNvSpPr/>
            <p:nvPr/>
          </p:nvSpPr>
          <p:spPr>
            <a:xfrm>
              <a:off x="0" y="0"/>
              <a:ext cx="1495679" cy="1172258"/>
            </a:xfrm>
            <a:custGeom>
              <a:avLst/>
              <a:gdLst/>
              <a:ahLst/>
              <a:cxnLst/>
              <a:rect l="l" t="t" r="r" b="b"/>
              <a:pathLst>
                <a:path w="1495679" h="1172258">
                  <a:moveTo>
                    <a:pt x="58698" y="0"/>
                  </a:moveTo>
                  <a:lnTo>
                    <a:pt x="1436981" y="0"/>
                  </a:lnTo>
                  <a:cubicBezTo>
                    <a:pt x="1452549" y="0"/>
                    <a:pt x="1467479" y="6184"/>
                    <a:pt x="1478486" y="17192"/>
                  </a:cubicBezTo>
                  <a:cubicBezTo>
                    <a:pt x="1489494" y="28200"/>
                    <a:pt x="1495679" y="43130"/>
                    <a:pt x="1495679" y="58698"/>
                  </a:cubicBezTo>
                  <a:lnTo>
                    <a:pt x="1495679" y="1113561"/>
                  </a:lnTo>
                  <a:cubicBezTo>
                    <a:pt x="1495679" y="1145979"/>
                    <a:pt x="1469399" y="1172258"/>
                    <a:pt x="1436981" y="1172258"/>
                  </a:cubicBezTo>
                  <a:lnTo>
                    <a:pt x="58698" y="1172258"/>
                  </a:lnTo>
                  <a:cubicBezTo>
                    <a:pt x="26280" y="1172258"/>
                    <a:pt x="0" y="1145979"/>
                    <a:pt x="0" y="1113561"/>
                  </a:cubicBezTo>
                  <a:lnTo>
                    <a:pt x="0" y="58698"/>
                  </a:lnTo>
                  <a:cubicBezTo>
                    <a:pt x="0" y="26280"/>
                    <a:pt x="26280" y="0"/>
                    <a:pt x="58698" y="0"/>
                  </a:cubicBezTo>
                  <a:close/>
                </a:path>
              </a:pathLst>
            </a:custGeom>
            <a:solidFill>
              <a:srgbClr val="113946"/>
            </a:solidFill>
            <a:ln cap="rnd">
              <a:noFill/>
              <a:prstDash val="solid"/>
              <a:round/>
            </a:ln>
          </p:spPr>
          <p:txBody>
            <a:bodyPr/>
            <a:lstStyle/>
            <a:p>
              <a:endParaRPr lang="en-US"/>
            </a:p>
          </p:txBody>
        </p:sp>
        <p:sp>
          <p:nvSpPr>
            <p:cNvPr id="30" name="TextBox 30"/>
            <p:cNvSpPr txBox="1"/>
            <p:nvPr/>
          </p:nvSpPr>
          <p:spPr>
            <a:xfrm>
              <a:off x="0" y="-57150"/>
              <a:ext cx="1495679" cy="1229408"/>
            </a:xfrm>
            <a:prstGeom prst="rect">
              <a:avLst/>
            </a:prstGeom>
          </p:spPr>
          <p:txBody>
            <a:bodyPr lIns="50800" tIns="50800" rIns="50800" bIns="50800" rtlCol="0" anchor="ctr"/>
            <a:lstStyle/>
            <a:p>
              <a:pPr algn="ctr">
                <a:lnSpc>
                  <a:spcPts val="3547"/>
                </a:lnSpc>
              </a:pPr>
              <a:endParaRPr/>
            </a:p>
          </p:txBody>
        </p:sp>
      </p:grpSp>
      <p:sp>
        <p:nvSpPr>
          <p:cNvPr id="31" name="TextBox 31"/>
          <p:cNvSpPr txBox="1"/>
          <p:nvPr/>
        </p:nvSpPr>
        <p:spPr>
          <a:xfrm>
            <a:off x="9580034" y="3793782"/>
            <a:ext cx="3419760" cy="790576"/>
          </a:xfrm>
          <a:prstGeom prst="rect">
            <a:avLst/>
          </a:prstGeom>
        </p:spPr>
        <p:txBody>
          <a:bodyPr lIns="0" tIns="0" rIns="0" bIns="0" rtlCol="0" anchor="t">
            <a:spAutoFit/>
          </a:bodyPr>
          <a:lstStyle/>
          <a:p>
            <a:pPr marL="0" lvl="0" indent="0" algn="ctr">
              <a:lnSpc>
                <a:spcPts val="3000"/>
              </a:lnSpc>
            </a:pPr>
            <a:r>
              <a:rPr lang="en-US" sz="3000" b="1" spc="300">
                <a:solidFill>
                  <a:srgbClr val="FFFFFF"/>
                </a:solidFill>
                <a:latin typeface="Glacial Indifference Bold"/>
                <a:ea typeface="Glacial Indifference Bold"/>
                <a:cs typeface="Glacial Indifference Bold"/>
                <a:sym typeface="Glacial Indifference Bold"/>
              </a:rPr>
              <a:t>Lack of Skills or Resources</a:t>
            </a:r>
          </a:p>
        </p:txBody>
      </p:sp>
      <p:sp>
        <p:nvSpPr>
          <p:cNvPr id="32" name="TextBox 32"/>
          <p:cNvSpPr txBox="1"/>
          <p:nvPr/>
        </p:nvSpPr>
        <p:spPr>
          <a:xfrm>
            <a:off x="9580034" y="4684928"/>
            <a:ext cx="3419760" cy="1416685"/>
          </a:xfrm>
          <a:prstGeom prst="rect">
            <a:avLst/>
          </a:prstGeom>
        </p:spPr>
        <p:txBody>
          <a:bodyPr lIns="0" tIns="0" rIns="0" bIns="0" rtlCol="0" anchor="t">
            <a:spAutoFit/>
          </a:bodyPr>
          <a:lstStyle/>
          <a:p>
            <a:pPr algn="ctr">
              <a:lnSpc>
                <a:spcPts val="3680"/>
              </a:lnSpc>
            </a:pPr>
            <a:r>
              <a:rPr lang="en-US" sz="2300" spc="230">
                <a:solidFill>
                  <a:srgbClr val="FFFFFF"/>
                </a:solidFill>
                <a:latin typeface="Arial MT Pro"/>
                <a:ea typeface="Arial MT Pro"/>
                <a:cs typeface="Arial MT Pro"/>
                <a:sym typeface="Arial MT Pro"/>
              </a:rPr>
              <a:t>Some projects require additional resources or training.</a:t>
            </a:r>
          </a:p>
        </p:txBody>
      </p:sp>
      <p:grpSp>
        <p:nvGrpSpPr>
          <p:cNvPr id="33" name="Group 33">
            <a:extLst>
              <a:ext uri="{C183D7F6-B498-43B3-948B-1728B52AA6E4}">
                <adec:decorative xmlns:adec="http://schemas.microsoft.com/office/drawing/2017/decorative" val="1"/>
              </a:ext>
            </a:extLst>
          </p:cNvPr>
          <p:cNvGrpSpPr/>
          <p:nvPr/>
        </p:nvGrpSpPr>
        <p:grpSpPr>
          <a:xfrm>
            <a:off x="13558127" y="3292156"/>
            <a:ext cx="3956855" cy="3101239"/>
            <a:chOff x="0" y="0"/>
            <a:chExt cx="1495679" cy="1172258"/>
          </a:xfrm>
        </p:grpSpPr>
        <p:sp>
          <p:nvSpPr>
            <p:cNvPr id="34" name="Freeform 34"/>
            <p:cNvSpPr/>
            <p:nvPr/>
          </p:nvSpPr>
          <p:spPr>
            <a:xfrm>
              <a:off x="0" y="0"/>
              <a:ext cx="1495679" cy="1172258"/>
            </a:xfrm>
            <a:custGeom>
              <a:avLst/>
              <a:gdLst/>
              <a:ahLst/>
              <a:cxnLst/>
              <a:rect l="l" t="t" r="r" b="b"/>
              <a:pathLst>
                <a:path w="1495679" h="1172258">
                  <a:moveTo>
                    <a:pt x="58698" y="0"/>
                  </a:moveTo>
                  <a:lnTo>
                    <a:pt x="1436981" y="0"/>
                  </a:lnTo>
                  <a:cubicBezTo>
                    <a:pt x="1452549" y="0"/>
                    <a:pt x="1467479" y="6184"/>
                    <a:pt x="1478486" y="17192"/>
                  </a:cubicBezTo>
                  <a:cubicBezTo>
                    <a:pt x="1489494" y="28200"/>
                    <a:pt x="1495679" y="43130"/>
                    <a:pt x="1495679" y="58698"/>
                  </a:cubicBezTo>
                  <a:lnTo>
                    <a:pt x="1495679" y="1113561"/>
                  </a:lnTo>
                  <a:cubicBezTo>
                    <a:pt x="1495679" y="1145979"/>
                    <a:pt x="1469399" y="1172258"/>
                    <a:pt x="1436981" y="1172258"/>
                  </a:cubicBezTo>
                  <a:lnTo>
                    <a:pt x="58698" y="1172258"/>
                  </a:lnTo>
                  <a:cubicBezTo>
                    <a:pt x="26280" y="1172258"/>
                    <a:pt x="0" y="1145979"/>
                    <a:pt x="0" y="1113561"/>
                  </a:cubicBezTo>
                  <a:lnTo>
                    <a:pt x="0" y="58698"/>
                  </a:lnTo>
                  <a:cubicBezTo>
                    <a:pt x="0" y="26280"/>
                    <a:pt x="26280" y="0"/>
                    <a:pt x="58698" y="0"/>
                  </a:cubicBezTo>
                  <a:close/>
                </a:path>
              </a:pathLst>
            </a:custGeom>
            <a:solidFill>
              <a:srgbClr val="EAD7BB"/>
            </a:solidFill>
            <a:ln cap="rnd">
              <a:noFill/>
              <a:prstDash val="solid"/>
              <a:round/>
            </a:ln>
          </p:spPr>
          <p:txBody>
            <a:bodyPr/>
            <a:lstStyle/>
            <a:p>
              <a:endParaRPr lang="en-US"/>
            </a:p>
          </p:txBody>
        </p:sp>
        <p:sp>
          <p:nvSpPr>
            <p:cNvPr id="35" name="TextBox 35"/>
            <p:cNvSpPr txBox="1"/>
            <p:nvPr/>
          </p:nvSpPr>
          <p:spPr>
            <a:xfrm>
              <a:off x="0" y="-57150"/>
              <a:ext cx="1495679" cy="1229408"/>
            </a:xfrm>
            <a:prstGeom prst="rect">
              <a:avLst/>
            </a:prstGeom>
          </p:spPr>
          <p:txBody>
            <a:bodyPr lIns="50800" tIns="50800" rIns="50800" bIns="50800" rtlCol="0" anchor="ctr"/>
            <a:lstStyle/>
            <a:p>
              <a:pPr algn="ctr">
                <a:lnSpc>
                  <a:spcPts val="3547"/>
                </a:lnSpc>
              </a:pPr>
              <a:endParaRPr/>
            </a:p>
          </p:txBody>
        </p:sp>
      </p:grpSp>
      <p:sp>
        <p:nvSpPr>
          <p:cNvPr id="36" name="TextBox 36"/>
          <p:cNvSpPr txBox="1"/>
          <p:nvPr/>
        </p:nvSpPr>
        <p:spPr>
          <a:xfrm>
            <a:off x="13826675" y="3793782"/>
            <a:ext cx="3419760" cy="790576"/>
          </a:xfrm>
          <a:prstGeom prst="rect">
            <a:avLst/>
          </a:prstGeom>
        </p:spPr>
        <p:txBody>
          <a:bodyPr lIns="0" tIns="0" rIns="0" bIns="0" rtlCol="0" anchor="t">
            <a:spAutoFit/>
          </a:bodyPr>
          <a:lstStyle/>
          <a:p>
            <a:pPr marL="0" lvl="0" indent="0" algn="ctr">
              <a:lnSpc>
                <a:spcPts val="3000"/>
              </a:lnSpc>
            </a:pPr>
            <a:r>
              <a:rPr lang="en-US" sz="3000" b="1" spc="300">
                <a:solidFill>
                  <a:srgbClr val="765E3D"/>
                </a:solidFill>
                <a:latin typeface="Glacial Indifference Bold"/>
                <a:ea typeface="Glacial Indifference Bold"/>
                <a:cs typeface="Glacial Indifference Bold"/>
                <a:sym typeface="Glacial Indifference Bold"/>
              </a:rPr>
              <a:t>Communication Hurdles</a:t>
            </a:r>
          </a:p>
        </p:txBody>
      </p:sp>
      <p:sp>
        <p:nvSpPr>
          <p:cNvPr id="37" name="TextBox 37"/>
          <p:cNvSpPr txBox="1"/>
          <p:nvPr/>
        </p:nvSpPr>
        <p:spPr>
          <a:xfrm>
            <a:off x="13826675" y="4684928"/>
            <a:ext cx="3419760" cy="1416685"/>
          </a:xfrm>
          <a:prstGeom prst="rect">
            <a:avLst/>
          </a:prstGeom>
        </p:spPr>
        <p:txBody>
          <a:bodyPr lIns="0" tIns="0" rIns="0" bIns="0" rtlCol="0" anchor="t">
            <a:spAutoFit/>
          </a:bodyPr>
          <a:lstStyle/>
          <a:p>
            <a:pPr algn="ctr">
              <a:lnSpc>
                <a:spcPts val="3680"/>
              </a:lnSpc>
            </a:pPr>
            <a:r>
              <a:rPr lang="en-US" sz="2300" spc="230">
                <a:solidFill>
                  <a:srgbClr val="000000"/>
                </a:solidFill>
                <a:latin typeface="Arial MT Pro"/>
                <a:ea typeface="Arial MT Pro"/>
                <a:cs typeface="Arial MT Pro"/>
                <a:sym typeface="Arial MT Pro"/>
              </a:rPr>
              <a:t>Expectations and outcomes are rarely apparant.</a:t>
            </a:r>
          </a:p>
        </p:txBody>
      </p:sp>
      <p:grpSp>
        <p:nvGrpSpPr>
          <p:cNvPr id="38" name="Group 38">
            <a:extLst>
              <a:ext uri="{C183D7F6-B498-43B3-948B-1728B52AA6E4}">
                <adec:decorative xmlns:adec="http://schemas.microsoft.com/office/drawing/2017/decorative" val="1"/>
              </a:ext>
            </a:extLst>
          </p:cNvPr>
          <p:cNvGrpSpPr/>
          <p:nvPr/>
        </p:nvGrpSpPr>
        <p:grpSpPr>
          <a:xfrm>
            <a:off x="-2353413" y="-447611"/>
            <a:ext cx="21985083" cy="2954334"/>
            <a:chOff x="0" y="0"/>
            <a:chExt cx="6989868" cy="939292"/>
          </a:xfrm>
        </p:grpSpPr>
        <p:sp>
          <p:nvSpPr>
            <p:cNvPr id="39" name="Freeform 39"/>
            <p:cNvSpPr/>
            <p:nvPr/>
          </p:nvSpPr>
          <p:spPr>
            <a:xfrm>
              <a:off x="0" y="0"/>
              <a:ext cx="6989869" cy="939292"/>
            </a:xfrm>
            <a:custGeom>
              <a:avLst/>
              <a:gdLst/>
              <a:ahLst/>
              <a:cxnLst/>
              <a:rect l="l" t="t" r="r" b="b"/>
              <a:pathLst>
                <a:path w="6989869" h="939292">
                  <a:moveTo>
                    <a:pt x="10564" y="0"/>
                  </a:moveTo>
                  <a:lnTo>
                    <a:pt x="6979304" y="0"/>
                  </a:lnTo>
                  <a:cubicBezTo>
                    <a:pt x="6982106" y="0"/>
                    <a:pt x="6984793" y="1113"/>
                    <a:pt x="6986774" y="3094"/>
                  </a:cubicBezTo>
                  <a:cubicBezTo>
                    <a:pt x="6988756" y="5075"/>
                    <a:pt x="6989869" y="7762"/>
                    <a:pt x="6989869" y="10564"/>
                  </a:cubicBezTo>
                  <a:lnTo>
                    <a:pt x="6989869" y="928727"/>
                  </a:lnTo>
                  <a:cubicBezTo>
                    <a:pt x="6989869" y="934562"/>
                    <a:pt x="6985139" y="939292"/>
                    <a:pt x="6979304" y="939292"/>
                  </a:cubicBezTo>
                  <a:lnTo>
                    <a:pt x="10564" y="939292"/>
                  </a:lnTo>
                  <a:cubicBezTo>
                    <a:pt x="4730" y="939292"/>
                    <a:pt x="0" y="934562"/>
                    <a:pt x="0" y="928727"/>
                  </a:cubicBezTo>
                  <a:lnTo>
                    <a:pt x="0" y="10564"/>
                  </a:lnTo>
                  <a:cubicBezTo>
                    <a:pt x="0" y="4730"/>
                    <a:pt x="4730" y="0"/>
                    <a:pt x="10564" y="0"/>
                  </a:cubicBezTo>
                  <a:close/>
                </a:path>
              </a:pathLst>
            </a:custGeom>
            <a:solidFill>
              <a:srgbClr val="113946"/>
            </a:solidFill>
          </p:spPr>
          <p:txBody>
            <a:bodyPr/>
            <a:lstStyle/>
            <a:p>
              <a:endParaRPr lang="en-US"/>
            </a:p>
          </p:txBody>
        </p:sp>
        <p:sp>
          <p:nvSpPr>
            <p:cNvPr id="40" name="TextBox 40"/>
            <p:cNvSpPr txBox="1"/>
            <p:nvPr/>
          </p:nvSpPr>
          <p:spPr>
            <a:xfrm>
              <a:off x="0" y="-57150"/>
              <a:ext cx="6989868" cy="996442"/>
            </a:xfrm>
            <a:prstGeom prst="rect">
              <a:avLst/>
            </a:prstGeom>
          </p:spPr>
          <p:txBody>
            <a:bodyPr lIns="50800" tIns="50800" rIns="50800" bIns="50800" rtlCol="0" anchor="ctr"/>
            <a:lstStyle/>
            <a:p>
              <a:pPr algn="ctr">
                <a:lnSpc>
                  <a:spcPts val="3547"/>
                </a:lnSpc>
              </a:pPr>
              <a:endParaRPr/>
            </a:p>
          </p:txBody>
        </p:sp>
      </p:grpSp>
      <p:sp>
        <p:nvSpPr>
          <p:cNvPr id="41" name="AutoShape 41">
            <a:extLst>
              <a:ext uri="{C183D7F6-B498-43B3-948B-1728B52AA6E4}">
                <adec:decorative xmlns:adec="http://schemas.microsoft.com/office/drawing/2017/decorative" val="1"/>
              </a:ext>
            </a:extLst>
          </p:cNvPr>
          <p:cNvSpPr/>
          <p:nvPr/>
        </p:nvSpPr>
        <p:spPr>
          <a:xfrm>
            <a:off x="-2953829" y="1846346"/>
            <a:ext cx="5435056" cy="0"/>
          </a:xfrm>
          <a:prstGeom prst="line">
            <a:avLst/>
          </a:prstGeom>
          <a:ln w="66675" cap="flat">
            <a:solidFill>
              <a:srgbClr val="FFFFFF"/>
            </a:solidFill>
            <a:prstDash val="solid"/>
            <a:headEnd type="none" w="sm" len="sm"/>
            <a:tailEnd type="none" w="sm" len="sm"/>
          </a:ln>
        </p:spPr>
        <p:txBody>
          <a:bodyPr/>
          <a:lstStyle/>
          <a:p>
            <a:endParaRPr lang="en-US"/>
          </a:p>
        </p:txBody>
      </p:sp>
      <p:sp>
        <p:nvSpPr>
          <p:cNvPr id="42" name="AutoShape 42">
            <a:extLst>
              <a:ext uri="{C183D7F6-B498-43B3-948B-1728B52AA6E4}">
                <adec:decorative xmlns:adec="http://schemas.microsoft.com/office/drawing/2017/decorative" val="1"/>
              </a:ext>
            </a:extLst>
          </p:cNvPr>
          <p:cNvSpPr/>
          <p:nvPr/>
        </p:nvSpPr>
        <p:spPr>
          <a:xfrm>
            <a:off x="15992498" y="1879683"/>
            <a:ext cx="5435056" cy="0"/>
          </a:xfrm>
          <a:prstGeom prst="line">
            <a:avLst/>
          </a:prstGeom>
          <a:ln w="66675" cap="flat">
            <a:solidFill>
              <a:srgbClr val="FFFFFF"/>
            </a:solidFill>
            <a:prstDash val="solid"/>
            <a:headEnd type="none" w="sm" len="sm"/>
            <a:tailEnd type="none" w="sm" len="sm"/>
          </a:ln>
        </p:spPr>
        <p:txBody>
          <a:bodyPr/>
          <a:lstStyle/>
          <a:p>
            <a:endParaRPr lang="en-US"/>
          </a:p>
        </p:txBody>
      </p:sp>
      <p:sp>
        <p:nvSpPr>
          <p:cNvPr id="43" name="TextBox 43"/>
          <p:cNvSpPr txBox="1"/>
          <p:nvPr/>
        </p:nvSpPr>
        <p:spPr>
          <a:xfrm>
            <a:off x="0" y="567456"/>
            <a:ext cx="18288000" cy="730250"/>
          </a:xfrm>
          <a:prstGeom prst="rect">
            <a:avLst/>
          </a:prstGeom>
        </p:spPr>
        <p:txBody>
          <a:bodyPr lIns="0" tIns="0" rIns="0" bIns="0" rtlCol="0" anchor="t">
            <a:spAutoFit/>
          </a:bodyPr>
          <a:lstStyle/>
          <a:p>
            <a:pPr marL="0" lvl="0" indent="0" algn="ctr">
              <a:lnSpc>
                <a:spcPts val="5499"/>
              </a:lnSpc>
            </a:pPr>
            <a:r>
              <a:rPr lang="en-US" sz="5499" b="1" spc="164">
                <a:solidFill>
                  <a:srgbClr val="FFFFFF"/>
                </a:solidFill>
                <a:latin typeface="Montserrat Bold"/>
                <a:ea typeface="Montserrat Bold"/>
                <a:cs typeface="Montserrat Bold"/>
                <a:sym typeface="Montserrat Bold"/>
              </a:rPr>
              <a:t>PRODUCTIVE DOWNTIME</a:t>
            </a:r>
          </a:p>
        </p:txBody>
      </p:sp>
      <p:sp>
        <p:nvSpPr>
          <p:cNvPr id="44" name="TextBox 44"/>
          <p:cNvSpPr txBox="1">
            <a:spLocks noGrp="1"/>
          </p:cNvSpPr>
          <p:nvPr>
            <p:ph type="title" idx="4294967295"/>
          </p:nvPr>
        </p:nvSpPr>
        <p:spPr>
          <a:xfrm>
            <a:off x="1086752" y="1431056"/>
            <a:ext cx="16114496" cy="96393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200"/>
              </a:lnSpc>
              <a:spcBef>
                <a:spcPts val="0"/>
              </a:spcBef>
              <a:spcAft>
                <a:spcPts val="0"/>
              </a:spcAft>
              <a:buClrTx/>
              <a:buSzTx/>
              <a:buFontTx/>
              <a:buNone/>
              <a:tabLst/>
              <a:defRPr/>
            </a:pPr>
            <a:r>
              <a:rPr kumimoji="0" lang="en-US" sz="7200" b="1" i="0" u="none" strike="noStrike" kern="1200" cap="none" spc="215" normalizeH="0" baseline="0" noProof="0" dirty="0">
                <a:ln>
                  <a:noFill/>
                </a:ln>
                <a:solidFill>
                  <a:srgbClr val="FFFFFF"/>
                </a:solidFill>
                <a:effectLst/>
                <a:uLnTx/>
                <a:uFillTx/>
                <a:latin typeface="Montserrat Bold"/>
                <a:ea typeface="Montserrat Bold"/>
                <a:cs typeface="Montserrat Bold"/>
                <a:sym typeface="Montserrat Bold"/>
              </a:rPr>
              <a:t>ADDRESSING BARRIERS</a:t>
            </a:r>
          </a:p>
        </p:txBody>
      </p:sp>
      <p:sp>
        <p:nvSpPr>
          <p:cNvPr id="45" name="TextBox 45"/>
          <p:cNvSpPr txBox="1"/>
          <p:nvPr/>
        </p:nvSpPr>
        <p:spPr>
          <a:xfrm>
            <a:off x="1086752" y="6735066"/>
            <a:ext cx="3419760" cy="1416685"/>
          </a:xfrm>
          <a:prstGeom prst="rect">
            <a:avLst/>
          </a:prstGeom>
        </p:spPr>
        <p:txBody>
          <a:bodyPr lIns="0" tIns="0" rIns="0" bIns="0" rtlCol="0" anchor="t">
            <a:spAutoFit/>
          </a:bodyPr>
          <a:lstStyle/>
          <a:p>
            <a:pPr algn="ctr">
              <a:lnSpc>
                <a:spcPts val="3680"/>
              </a:lnSpc>
            </a:pPr>
            <a:r>
              <a:rPr lang="en-US" sz="2300" b="1" spc="230">
                <a:solidFill>
                  <a:srgbClr val="113946"/>
                </a:solidFill>
                <a:latin typeface="Arial MT Pro Bold"/>
                <a:ea typeface="Arial MT Pro Bold"/>
                <a:cs typeface="Arial MT Pro Bold"/>
                <a:sym typeface="Arial MT Pro Bold"/>
              </a:rPr>
              <a:t>Start small and build over time to develop confidence.</a:t>
            </a:r>
          </a:p>
        </p:txBody>
      </p:sp>
      <p:sp>
        <p:nvSpPr>
          <p:cNvPr id="46" name="TextBox 46"/>
          <p:cNvSpPr txBox="1"/>
          <p:nvPr/>
        </p:nvSpPr>
        <p:spPr>
          <a:xfrm>
            <a:off x="5240934" y="6735066"/>
            <a:ext cx="3604677" cy="1416685"/>
          </a:xfrm>
          <a:prstGeom prst="rect">
            <a:avLst/>
          </a:prstGeom>
        </p:spPr>
        <p:txBody>
          <a:bodyPr lIns="0" tIns="0" rIns="0" bIns="0" rtlCol="0" anchor="t">
            <a:spAutoFit/>
          </a:bodyPr>
          <a:lstStyle/>
          <a:p>
            <a:pPr algn="ctr">
              <a:lnSpc>
                <a:spcPts val="3680"/>
              </a:lnSpc>
            </a:pPr>
            <a:r>
              <a:rPr lang="en-US" sz="2300" b="1" spc="230">
                <a:solidFill>
                  <a:srgbClr val="765E3D"/>
                </a:solidFill>
                <a:latin typeface="Arial MT Pro Bold"/>
                <a:ea typeface="Arial MT Pro Bold"/>
                <a:cs typeface="Arial MT Pro Bold"/>
                <a:sym typeface="Arial MT Pro Bold"/>
              </a:rPr>
              <a:t>When staff alert you to problems, ask how they would solve it.</a:t>
            </a:r>
          </a:p>
        </p:txBody>
      </p:sp>
      <p:sp>
        <p:nvSpPr>
          <p:cNvPr id="47" name="TextBox 47"/>
          <p:cNvSpPr txBox="1"/>
          <p:nvPr/>
        </p:nvSpPr>
        <p:spPr>
          <a:xfrm>
            <a:off x="9580034" y="6735066"/>
            <a:ext cx="3419760" cy="1416685"/>
          </a:xfrm>
          <a:prstGeom prst="rect">
            <a:avLst/>
          </a:prstGeom>
        </p:spPr>
        <p:txBody>
          <a:bodyPr lIns="0" tIns="0" rIns="0" bIns="0" rtlCol="0" anchor="t">
            <a:spAutoFit/>
          </a:bodyPr>
          <a:lstStyle/>
          <a:p>
            <a:pPr algn="ctr">
              <a:lnSpc>
                <a:spcPts val="3680"/>
              </a:lnSpc>
            </a:pPr>
            <a:r>
              <a:rPr lang="en-US" sz="2300" b="1" spc="230">
                <a:solidFill>
                  <a:srgbClr val="113946"/>
                </a:solidFill>
                <a:latin typeface="Arial MT Pro Bold"/>
                <a:ea typeface="Arial MT Pro Bold"/>
                <a:cs typeface="Arial MT Pro Bold"/>
                <a:sym typeface="Arial MT Pro Bold"/>
              </a:rPr>
              <a:t>Try to provide resources that will help them succeed.</a:t>
            </a:r>
          </a:p>
        </p:txBody>
      </p:sp>
      <p:sp>
        <p:nvSpPr>
          <p:cNvPr id="48" name="TextBox 48"/>
          <p:cNvSpPr txBox="1"/>
          <p:nvPr/>
        </p:nvSpPr>
        <p:spPr>
          <a:xfrm>
            <a:off x="13826675" y="6735066"/>
            <a:ext cx="3419760" cy="1416685"/>
          </a:xfrm>
          <a:prstGeom prst="rect">
            <a:avLst/>
          </a:prstGeom>
        </p:spPr>
        <p:txBody>
          <a:bodyPr lIns="0" tIns="0" rIns="0" bIns="0" rtlCol="0" anchor="t">
            <a:spAutoFit/>
          </a:bodyPr>
          <a:lstStyle/>
          <a:p>
            <a:pPr algn="ctr">
              <a:lnSpc>
                <a:spcPts val="3680"/>
              </a:lnSpc>
            </a:pPr>
            <a:r>
              <a:rPr lang="en-US" sz="2300" b="1" spc="230">
                <a:solidFill>
                  <a:srgbClr val="765E3D"/>
                </a:solidFill>
                <a:latin typeface="Arial MT Pro Bold"/>
                <a:ea typeface="Arial MT Pro Bold"/>
                <a:cs typeface="Arial MT Pro Bold"/>
                <a:sym typeface="Arial MT Pro Bold"/>
              </a:rPr>
              <a:t>Check-in frequently to offer support &amp; guidance.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468" r="-37388" b="-48566"/>
            </a:stretch>
          </a:blipFill>
        </p:spPr>
        <p:txBody>
          <a:bodyPr/>
          <a:lstStyle/>
          <a:p>
            <a:endParaRPr lang="en-US"/>
          </a:p>
        </p:txBody>
      </p:sp>
      <p:sp>
        <p:nvSpPr>
          <p:cNvPr id="3" name="TextBox 3"/>
          <p:cNvSpPr txBox="1"/>
          <p:nvPr/>
        </p:nvSpPr>
        <p:spPr>
          <a:xfrm>
            <a:off x="0" y="392430"/>
            <a:ext cx="18288000" cy="636270"/>
          </a:xfrm>
          <a:prstGeom prst="rect">
            <a:avLst/>
          </a:prstGeom>
        </p:spPr>
        <p:txBody>
          <a:bodyPr lIns="0" tIns="0" rIns="0" bIns="0" rtlCol="0" anchor="t">
            <a:spAutoFit/>
          </a:bodyPr>
          <a:lstStyle/>
          <a:p>
            <a:pPr marL="0" lvl="0" indent="0" algn="ctr">
              <a:lnSpc>
                <a:spcPts val="4800"/>
              </a:lnSpc>
            </a:pPr>
            <a:r>
              <a:rPr lang="en-US" sz="4800" b="1" spc="144">
                <a:solidFill>
                  <a:srgbClr val="FFFFFF"/>
                </a:solidFill>
                <a:latin typeface="Montserrat Bold"/>
                <a:ea typeface="Montserrat Bold"/>
                <a:cs typeface="Montserrat Bold"/>
                <a:sym typeface="Montserrat Bold"/>
              </a:rPr>
              <a:t>THE PERCEPTION MANAGEMENT FRAMEWORK</a:t>
            </a:r>
          </a:p>
        </p:txBody>
      </p:sp>
      <p:sp>
        <p:nvSpPr>
          <p:cNvPr id="4" name="TextBox 4"/>
          <p:cNvSpPr txBox="1">
            <a:spLocks noGrp="1"/>
          </p:cNvSpPr>
          <p:nvPr>
            <p:ph type="title" idx="4294967295"/>
          </p:nvPr>
        </p:nvSpPr>
        <p:spPr>
          <a:xfrm>
            <a:off x="1165451" y="5118979"/>
            <a:ext cx="15957098" cy="22713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799"/>
              </a:lnSpc>
              <a:spcBef>
                <a:spcPts val="0"/>
              </a:spcBef>
              <a:spcAft>
                <a:spcPts val="0"/>
              </a:spcAft>
              <a:buClrTx/>
              <a:buSzTx/>
              <a:buFontTx/>
              <a:buNone/>
              <a:tabLst/>
              <a:defRPr/>
            </a:pPr>
            <a:r>
              <a:rPr kumimoji="0" lang="en-US" sz="8799" b="1" i="0" u="none" strike="noStrike" kern="1200" cap="none" spc="263" normalizeH="0" baseline="0" noProof="0" dirty="0">
                <a:ln>
                  <a:noFill/>
                </a:ln>
                <a:solidFill>
                  <a:srgbClr val="FFFFFF"/>
                </a:solidFill>
                <a:effectLst/>
                <a:uLnTx/>
                <a:uFillTx/>
                <a:latin typeface="Montserrat Bold"/>
                <a:ea typeface="Montserrat Bold"/>
                <a:cs typeface="Montserrat Bold"/>
                <a:sym typeface="Montserrat Bold"/>
              </a:rPr>
              <a:t>08 CONCLUSION &amp; SUMMARY</a:t>
            </a:r>
          </a:p>
        </p:txBody>
      </p:sp>
      <p:sp>
        <p:nvSpPr>
          <p:cNvPr id="5" name="TextBox 5"/>
          <p:cNvSpPr txBox="1"/>
          <p:nvPr/>
        </p:nvSpPr>
        <p:spPr>
          <a:xfrm>
            <a:off x="0" y="3686739"/>
            <a:ext cx="18288000" cy="636270"/>
          </a:xfrm>
          <a:prstGeom prst="rect">
            <a:avLst/>
          </a:prstGeom>
        </p:spPr>
        <p:txBody>
          <a:bodyPr lIns="0" tIns="0" rIns="0" bIns="0" rtlCol="0" anchor="t">
            <a:spAutoFit/>
          </a:bodyPr>
          <a:lstStyle/>
          <a:p>
            <a:pPr marL="0" lvl="0" indent="0" algn="ctr">
              <a:lnSpc>
                <a:spcPts val="4800"/>
              </a:lnSpc>
            </a:pPr>
            <a:r>
              <a:rPr lang="en-US" sz="4800" spc="144">
                <a:solidFill>
                  <a:srgbClr val="FFFFFF"/>
                </a:solidFill>
                <a:latin typeface="Montserrat"/>
                <a:ea typeface="Montserrat"/>
                <a:cs typeface="Montserrat"/>
                <a:sym typeface="Montserrat"/>
              </a:rPr>
              <a:t>WRAPPING UP</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353413" y="-447611"/>
            <a:ext cx="21985083" cy="2954334"/>
            <a:chOff x="0" y="0"/>
            <a:chExt cx="6989868" cy="939292"/>
          </a:xfrm>
        </p:grpSpPr>
        <p:sp>
          <p:nvSpPr>
            <p:cNvPr id="3" name="Freeform 3"/>
            <p:cNvSpPr/>
            <p:nvPr/>
          </p:nvSpPr>
          <p:spPr>
            <a:xfrm>
              <a:off x="0" y="0"/>
              <a:ext cx="6989869" cy="939292"/>
            </a:xfrm>
            <a:custGeom>
              <a:avLst/>
              <a:gdLst/>
              <a:ahLst/>
              <a:cxnLst/>
              <a:rect l="l" t="t" r="r" b="b"/>
              <a:pathLst>
                <a:path w="6989869" h="939292">
                  <a:moveTo>
                    <a:pt x="10564" y="0"/>
                  </a:moveTo>
                  <a:lnTo>
                    <a:pt x="6979304" y="0"/>
                  </a:lnTo>
                  <a:cubicBezTo>
                    <a:pt x="6982106" y="0"/>
                    <a:pt x="6984793" y="1113"/>
                    <a:pt x="6986774" y="3094"/>
                  </a:cubicBezTo>
                  <a:cubicBezTo>
                    <a:pt x="6988756" y="5075"/>
                    <a:pt x="6989869" y="7762"/>
                    <a:pt x="6989869" y="10564"/>
                  </a:cubicBezTo>
                  <a:lnTo>
                    <a:pt x="6989869" y="928727"/>
                  </a:lnTo>
                  <a:cubicBezTo>
                    <a:pt x="6989869" y="934562"/>
                    <a:pt x="6985139" y="939292"/>
                    <a:pt x="6979304" y="939292"/>
                  </a:cubicBezTo>
                  <a:lnTo>
                    <a:pt x="10564" y="939292"/>
                  </a:lnTo>
                  <a:cubicBezTo>
                    <a:pt x="4730" y="939292"/>
                    <a:pt x="0" y="934562"/>
                    <a:pt x="0" y="928727"/>
                  </a:cubicBezTo>
                  <a:lnTo>
                    <a:pt x="0" y="10564"/>
                  </a:lnTo>
                  <a:cubicBezTo>
                    <a:pt x="0" y="4730"/>
                    <a:pt x="4730" y="0"/>
                    <a:pt x="10564" y="0"/>
                  </a:cubicBezTo>
                  <a:close/>
                </a:path>
              </a:pathLst>
            </a:custGeom>
            <a:solidFill>
              <a:srgbClr val="113946"/>
            </a:solidFill>
          </p:spPr>
          <p:txBody>
            <a:bodyPr/>
            <a:lstStyle/>
            <a:p>
              <a:endParaRPr lang="en-US"/>
            </a:p>
          </p:txBody>
        </p:sp>
        <p:sp>
          <p:nvSpPr>
            <p:cNvPr id="4" name="TextBox 4"/>
            <p:cNvSpPr txBox="1"/>
            <p:nvPr/>
          </p:nvSpPr>
          <p:spPr>
            <a:xfrm>
              <a:off x="0" y="-57150"/>
              <a:ext cx="6989868" cy="996442"/>
            </a:xfrm>
            <a:prstGeom prst="rect">
              <a:avLst/>
            </a:prstGeom>
          </p:spPr>
          <p:txBody>
            <a:bodyPr lIns="50800" tIns="50800" rIns="50800" bIns="50800" rtlCol="0" anchor="ctr"/>
            <a:lstStyle/>
            <a:p>
              <a:pPr algn="ctr">
                <a:lnSpc>
                  <a:spcPts val="3547"/>
                </a:lnSpc>
              </a:pPr>
              <a:endParaRPr/>
            </a:p>
          </p:txBody>
        </p:sp>
      </p:grpSp>
      <p:sp>
        <p:nvSpPr>
          <p:cNvPr id="5" name="AutoShape 5">
            <a:extLst>
              <a:ext uri="{C183D7F6-B498-43B3-948B-1728B52AA6E4}">
                <adec:decorative xmlns:adec="http://schemas.microsoft.com/office/drawing/2017/decorative" val="1"/>
              </a:ext>
            </a:extLst>
          </p:cNvPr>
          <p:cNvSpPr/>
          <p:nvPr/>
        </p:nvSpPr>
        <p:spPr>
          <a:xfrm>
            <a:off x="-2953829" y="1846346"/>
            <a:ext cx="5435056" cy="0"/>
          </a:xfrm>
          <a:prstGeom prst="line">
            <a:avLst/>
          </a:prstGeom>
          <a:ln w="66675" cap="flat">
            <a:solidFill>
              <a:srgbClr val="FFFFFF"/>
            </a:solidFill>
            <a:prstDash val="solid"/>
            <a:headEnd type="none" w="sm" len="sm"/>
            <a:tailEnd type="none" w="sm" len="sm"/>
          </a:ln>
        </p:spPr>
        <p:txBody>
          <a:bodyPr/>
          <a:lstStyle/>
          <a:p>
            <a:endParaRPr lang="en-US"/>
          </a:p>
        </p:txBody>
      </p:sp>
      <p:sp>
        <p:nvSpPr>
          <p:cNvPr id="6" name="AutoShape 6">
            <a:extLst>
              <a:ext uri="{C183D7F6-B498-43B3-948B-1728B52AA6E4}">
                <adec:decorative xmlns:adec="http://schemas.microsoft.com/office/drawing/2017/decorative" val="1"/>
              </a:ext>
            </a:extLst>
          </p:cNvPr>
          <p:cNvSpPr/>
          <p:nvPr/>
        </p:nvSpPr>
        <p:spPr>
          <a:xfrm>
            <a:off x="15992498" y="1879683"/>
            <a:ext cx="5435056" cy="0"/>
          </a:xfrm>
          <a:prstGeom prst="line">
            <a:avLst/>
          </a:prstGeom>
          <a:ln w="66675" cap="flat">
            <a:solidFill>
              <a:srgbClr val="FFFFFF"/>
            </a:solidFill>
            <a:prstDash val="solid"/>
            <a:headEnd type="none" w="sm" len="sm"/>
            <a:tailEnd type="none" w="sm" len="sm"/>
          </a:ln>
        </p:spPr>
        <p:txBody>
          <a:bodyPr/>
          <a:lstStyle/>
          <a:p>
            <a:endParaRPr lang="en-US"/>
          </a:p>
        </p:txBody>
      </p:sp>
      <p:sp>
        <p:nvSpPr>
          <p:cNvPr id="7" name="TextBox 7"/>
          <p:cNvSpPr txBox="1"/>
          <p:nvPr/>
        </p:nvSpPr>
        <p:spPr>
          <a:xfrm>
            <a:off x="0" y="567456"/>
            <a:ext cx="18288000" cy="730250"/>
          </a:xfrm>
          <a:prstGeom prst="rect">
            <a:avLst/>
          </a:prstGeom>
        </p:spPr>
        <p:txBody>
          <a:bodyPr lIns="0" tIns="0" rIns="0" bIns="0" rtlCol="0" anchor="t">
            <a:spAutoFit/>
          </a:bodyPr>
          <a:lstStyle/>
          <a:p>
            <a:pPr marL="0" lvl="0" indent="0" algn="ctr">
              <a:lnSpc>
                <a:spcPts val="5499"/>
              </a:lnSpc>
            </a:pPr>
            <a:r>
              <a:rPr lang="en-US" sz="5499" b="1" spc="164">
                <a:solidFill>
                  <a:srgbClr val="FFFFFF"/>
                </a:solidFill>
                <a:latin typeface="Montserrat Bold"/>
                <a:ea typeface="Montserrat Bold"/>
                <a:cs typeface="Montserrat Bold"/>
                <a:sym typeface="Montserrat Bold"/>
              </a:rPr>
              <a:t>PERCEPTION MANAGEMENT</a:t>
            </a:r>
          </a:p>
        </p:txBody>
      </p:sp>
      <p:sp>
        <p:nvSpPr>
          <p:cNvPr id="8" name="TextBox 8"/>
          <p:cNvSpPr txBox="1">
            <a:spLocks noGrp="1"/>
          </p:cNvSpPr>
          <p:nvPr>
            <p:ph type="title" idx="4294967295"/>
          </p:nvPr>
        </p:nvSpPr>
        <p:spPr>
          <a:xfrm>
            <a:off x="1086752" y="1431056"/>
            <a:ext cx="16114496" cy="96393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200"/>
              </a:lnSpc>
              <a:spcBef>
                <a:spcPts val="0"/>
              </a:spcBef>
              <a:spcAft>
                <a:spcPts val="0"/>
              </a:spcAft>
              <a:buClrTx/>
              <a:buSzTx/>
              <a:buFontTx/>
              <a:buNone/>
              <a:tabLst/>
              <a:defRPr/>
            </a:pPr>
            <a:r>
              <a:rPr kumimoji="0" lang="en-US" sz="7200" b="1" i="0" u="none" strike="noStrike" kern="1200" cap="none" spc="215" normalizeH="0" baseline="0" noProof="0" dirty="0">
                <a:ln>
                  <a:noFill/>
                </a:ln>
                <a:solidFill>
                  <a:srgbClr val="FFFFFF"/>
                </a:solidFill>
                <a:effectLst/>
                <a:uLnTx/>
                <a:uFillTx/>
                <a:latin typeface="Montserrat Bold"/>
                <a:ea typeface="Montserrat Bold"/>
                <a:cs typeface="Montserrat Bold"/>
                <a:sym typeface="Montserrat Bold"/>
              </a:rPr>
              <a:t>MODEL &amp; FRAMEWORK</a:t>
            </a:r>
          </a:p>
        </p:txBody>
      </p:sp>
      <p:sp>
        <p:nvSpPr>
          <p:cNvPr id="9" name="AutoShape 9">
            <a:extLst>
              <a:ext uri="{C183D7F6-B498-43B3-948B-1728B52AA6E4}">
                <adec:decorative xmlns:adec="http://schemas.microsoft.com/office/drawing/2017/decorative" val="1"/>
              </a:ext>
            </a:extLst>
          </p:cNvPr>
          <p:cNvSpPr/>
          <p:nvPr/>
        </p:nvSpPr>
        <p:spPr>
          <a:xfrm>
            <a:off x="-117923" y="9442965"/>
            <a:ext cx="18523847" cy="0"/>
          </a:xfrm>
          <a:prstGeom prst="line">
            <a:avLst/>
          </a:prstGeom>
          <a:ln w="66675" cap="flat">
            <a:solidFill>
              <a:srgbClr val="765E3D"/>
            </a:solidFill>
            <a:prstDash val="solid"/>
            <a:headEnd type="none" w="sm" len="sm"/>
            <a:tailEnd type="none" w="sm" len="sm"/>
          </a:ln>
        </p:spPr>
        <p:txBody>
          <a:bodyPr/>
          <a:lstStyle/>
          <a:p>
            <a:endParaRPr lang="en-US"/>
          </a:p>
        </p:txBody>
      </p:sp>
      <p:grpSp>
        <p:nvGrpSpPr>
          <p:cNvPr id="10" name="Group 10">
            <a:extLst>
              <a:ext uri="{C183D7F6-B498-43B3-948B-1728B52AA6E4}">
                <adec:decorative xmlns:adec="http://schemas.microsoft.com/office/drawing/2017/decorative" val="1"/>
              </a:ext>
            </a:extLst>
          </p:cNvPr>
          <p:cNvGrpSpPr/>
          <p:nvPr/>
        </p:nvGrpSpPr>
        <p:grpSpPr>
          <a:xfrm>
            <a:off x="2340688" y="8987021"/>
            <a:ext cx="911888" cy="911888"/>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p:spPr>
          <p:txBody>
            <a:bodyPr/>
            <a:lstStyle/>
            <a:p>
              <a:endParaRPr lang="en-US"/>
            </a:p>
          </p:txBody>
        </p:sp>
        <p:sp>
          <p:nvSpPr>
            <p:cNvPr id="12" name="TextBox 12"/>
            <p:cNvSpPr txBox="1"/>
            <p:nvPr/>
          </p:nvSpPr>
          <p:spPr>
            <a:xfrm>
              <a:off x="76200" y="19050"/>
              <a:ext cx="660400" cy="717550"/>
            </a:xfrm>
            <a:prstGeom prst="rect">
              <a:avLst/>
            </a:prstGeom>
          </p:spPr>
          <p:txBody>
            <a:bodyPr lIns="50800" tIns="50800" rIns="50800" bIns="50800" rtlCol="0" anchor="ctr"/>
            <a:lstStyle/>
            <a:p>
              <a:pPr algn="ctr">
                <a:lnSpc>
                  <a:spcPts val="3547"/>
                </a:lnSpc>
              </a:pPr>
              <a:endParaRPr/>
            </a:p>
          </p:txBody>
        </p:sp>
      </p:grpSp>
      <p:grpSp>
        <p:nvGrpSpPr>
          <p:cNvPr id="13" name="Group 13">
            <a:extLst>
              <a:ext uri="{C183D7F6-B498-43B3-948B-1728B52AA6E4}">
                <adec:decorative xmlns:adec="http://schemas.microsoft.com/office/drawing/2017/decorative" val="1"/>
              </a:ext>
            </a:extLst>
          </p:cNvPr>
          <p:cNvGrpSpPr/>
          <p:nvPr/>
        </p:nvGrpSpPr>
        <p:grpSpPr>
          <a:xfrm>
            <a:off x="6587329" y="8987021"/>
            <a:ext cx="911888" cy="911888"/>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CA37F"/>
            </a:solidFill>
          </p:spPr>
          <p:txBody>
            <a:bodyPr/>
            <a:lstStyle/>
            <a:p>
              <a:endParaRPr lang="en-US"/>
            </a:p>
          </p:txBody>
        </p:sp>
        <p:sp>
          <p:nvSpPr>
            <p:cNvPr id="15" name="TextBox 15"/>
            <p:cNvSpPr txBox="1"/>
            <p:nvPr/>
          </p:nvSpPr>
          <p:spPr>
            <a:xfrm>
              <a:off x="76200" y="19050"/>
              <a:ext cx="660400" cy="717550"/>
            </a:xfrm>
            <a:prstGeom prst="rect">
              <a:avLst/>
            </a:prstGeom>
          </p:spPr>
          <p:txBody>
            <a:bodyPr lIns="50800" tIns="50800" rIns="50800" bIns="50800" rtlCol="0" anchor="ctr"/>
            <a:lstStyle/>
            <a:p>
              <a:pPr algn="ctr">
                <a:lnSpc>
                  <a:spcPts val="3547"/>
                </a:lnSpc>
              </a:pPr>
              <a:endParaRPr/>
            </a:p>
          </p:txBody>
        </p:sp>
      </p:grpSp>
      <p:grpSp>
        <p:nvGrpSpPr>
          <p:cNvPr id="16" name="Group 16">
            <a:extLst>
              <a:ext uri="{C183D7F6-B498-43B3-948B-1728B52AA6E4}">
                <adec:decorative xmlns:adec="http://schemas.microsoft.com/office/drawing/2017/decorative" val="1"/>
              </a:ext>
            </a:extLst>
          </p:cNvPr>
          <p:cNvGrpSpPr/>
          <p:nvPr/>
        </p:nvGrpSpPr>
        <p:grpSpPr>
          <a:xfrm>
            <a:off x="10832966" y="8987021"/>
            <a:ext cx="911888" cy="911888"/>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5E3D"/>
            </a:solidFill>
          </p:spPr>
          <p:txBody>
            <a:bodyPr/>
            <a:lstStyle/>
            <a:p>
              <a:endParaRPr lang="en-US"/>
            </a:p>
          </p:txBody>
        </p:sp>
        <p:sp>
          <p:nvSpPr>
            <p:cNvPr id="18" name="TextBox 18"/>
            <p:cNvSpPr txBox="1"/>
            <p:nvPr/>
          </p:nvSpPr>
          <p:spPr>
            <a:xfrm>
              <a:off x="76200" y="19050"/>
              <a:ext cx="660400" cy="717550"/>
            </a:xfrm>
            <a:prstGeom prst="rect">
              <a:avLst/>
            </a:prstGeom>
          </p:spPr>
          <p:txBody>
            <a:bodyPr lIns="50800" tIns="50800" rIns="50800" bIns="50800" rtlCol="0" anchor="ctr"/>
            <a:lstStyle/>
            <a:p>
              <a:pPr algn="ctr">
                <a:lnSpc>
                  <a:spcPts val="3547"/>
                </a:lnSpc>
              </a:pPr>
              <a:endParaRPr/>
            </a:p>
          </p:txBody>
        </p:sp>
      </p:grpSp>
      <p:grpSp>
        <p:nvGrpSpPr>
          <p:cNvPr id="19" name="Group 19">
            <a:extLst>
              <a:ext uri="{C183D7F6-B498-43B3-948B-1728B52AA6E4}">
                <adec:decorative xmlns:adec="http://schemas.microsoft.com/office/drawing/2017/decorative" val="1"/>
              </a:ext>
            </a:extLst>
          </p:cNvPr>
          <p:cNvGrpSpPr/>
          <p:nvPr/>
        </p:nvGrpSpPr>
        <p:grpSpPr>
          <a:xfrm>
            <a:off x="10833970" y="8987021"/>
            <a:ext cx="911888" cy="911888"/>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3946"/>
            </a:solidFill>
          </p:spPr>
          <p:txBody>
            <a:bodyPr/>
            <a:lstStyle/>
            <a:p>
              <a:endParaRPr lang="en-US"/>
            </a:p>
          </p:txBody>
        </p:sp>
        <p:sp>
          <p:nvSpPr>
            <p:cNvPr id="21" name="TextBox 21"/>
            <p:cNvSpPr txBox="1"/>
            <p:nvPr/>
          </p:nvSpPr>
          <p:spPr>
            <a:xfrm>
              <a:off x="76200" y="19050"/>
              <a:ext cx="660400" cy="717550"/>
            </a:xfrm>
            <a:prstGeom prst="rect">
              <a:avLst/>
            </a:prstGeom>
          </p:spPr>
          <p:txBody>
            <a:bodyPr lIns="50800" tIns="50800" rIns="50800" bIns="50800" rtlCol="0" anchor="ctr"/>
            <a:lstStyle/>
            <a:p>
              <a:pPr algn="ctr">
                <a:lnSpc>
                  <a:spcPts val="3547"/>
                </a:lnSpc>
              </a:pPr>
              <a:endParaRPr/>
            </a:p>
          </p:txBody>
        </p:sp>
      </p:grpSp>
      <p:grpSp>
        <p:nvGrpSpPr>
          <p:cNvPr id="22" name="Group 22">
            <a:extLst>
              <a:ext uri="{C183D7F6-B498-43B3-948B-1728B52AA6E4}">
                <adec:decorative xmlns:adec="http://schemas.microsoft.com/office/drawing/2017/decorative" val="1"/>
              </a:ext>
            </a:extLst>
          </p:cNvPr>
          <p:cNvGrpSpPr/>
          <p:nvPr/>
        </p:nvGrpSpPr>
        <p:grpSpPr>
          <a:xfrm>
            <a:off x="15080610" y="8987021"/>
            <a:ext cx="911888" cy="911888"/>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CA37F"/>
            </a:solidFill>
          </p:spPr>
          <p:txBody>
            <a:bodyPr/>
            <a:lstStyle/>
            <a:p>
              <a:endParaRPr lang="en-US"/>
            </a:p>
          </p:txBody>
        </p:sp>
        <p:sp>
          <p:nvSpPr>
            <p:cNvPr id="24" name="TextBox 24"/>
            <p:cNvSpPr txBox="1"/>
            <p:nvPr/>
          </p:nvSpPr>
          <p:spPr>
            <a:xfrm>
              <a:off x="76200" y="19050"/>
              <a:ext cx="660400" cy="717550"/>
            </a:xfrm>
            <a:prstGeom prst="rect">
              <a:avLst/>
            </a:prstGeom>
          </p:spPr>
          <p:txBody>
            <a:bodyPr lIns="50800" tIns="50800" rIns="50800" bIns="50800" rtlCol="0" anchor="ctr"/>
            <a:lstStyle/>
            <a:p>
              <a:pPr algn="ctr">
                <a:lnSpc>
                  <a:spcPts val="3547"/>
                </a:lnSpc>
              </a:pPr>
              <a:endParaRPr/>
            </a:p>
          </p:txBody>
        </p:sp>
      </p:grpSp>
      <p:grpSp>
        <p:nvGrpSpPr>
          <p:cNvPr id="25" name="Group 25">
            <a:extLst>
              <a:ext uri="{C183D7F6-B498-43B3-948B-1728B52AA6E4}">
                <adec:decorative xmlns:adec="http://schemas.microsoft.com/office/drawing/2017/decorative" val="1"/>
              </a:ext>
            </a:extLst>
          </p:cNvPr>
          <p:cNvGrpSpPr/>
          <p:nvPr/>
        </p:nvGrpSpPr>
        <p:grpSpPr>
          <a:xfrm>
            <a:off x="818204" y="3201198"/>
            <a:ext cx="3956855" cy="5162666"/>
            <a:chOff x="0" y="0"/>
            <a:chExt cx="1495679" cy="1951471"/>
          </a:xfrm>
        </p:grpSpPr>
        <p:sp>
          <p:nvSpPr>
            <p:cNvPr id="26" name="Freeform 26"/>
            <p:cNvSpPr/>
            <p:nvPr/>
          </p:nvSpPr>
          <p:spPr>
            <a:xfrm>
              <a:off x="0" y="0"/>
              <a:ext cx="1495679" cy="1951471"/>
            </a:xfrm>
            <a:custGeom>
              <a:avLst/>
              <a:gdLst/>
              <a:ahLst/>
              <a:cxnLst/>
              <a:rect l="l" t="t" r="r" b="b"/>
              <a:pathLst>
                <a:path w="1495679" h="1951471">
                  <a:moveTo>
                    <a:pt x="58698" y="0"/>
                  </a:moveTo>
                  <a:lnTo>
                    <a:pt x="1436981" y="0"/>
                  </a:lnTo>
                  <a:cubicBezTo>
                    <a:pt x="1452549" y="0"/>
                    <a:pt x="1467479" y="6184"/>
                    <a:pt x="1478486" y="17192"/>
                  </a:cubicBezTo>
                  <a:cubicBezTo>
                    <a:pt x="1489494" y="28200"/>
                    <a:pt x="1495679" y="43130"/>
                    <a:pt x="1495679" y="58698"/>
                  </a:cubicBezTo>
                  <a:lnTo>
                    <a:pt x="1495679" y="1892774"/>
                  </a:lnTo>
                  <a:cubicBezTo>
                    <a:pt x="1495679" y="1925192"/>
                    <a:pt x="1469399" y="1951471"/>
                    <a:pt x="1436981" y="1951471"/>
                  </a:cubicBezTo>
                  <a:lnTo>
                    <a:pt x="58698" y="1951471"/>
                  </a:lnTo>
                  <a:cubicBezTo>
                    <a:pt x="26280" y="1951471"/>
                    <a:pt x="0" y="1925192"/>
                    <a:pt x="0" y="1892774"/>
                  </a:cubicBezTo>
                  <a:lnTo>
                    <a:pt x="0" y="58698"/>
                  </a:lnTo>
                  <a:cubicBezTo>
                    <a:pt x="0" y="26280"/>
                    <a:pt x="26280" y="0"/>
                    <a:pt x="58698" y="0"/>
                  </a:cubicBezTo>
                  <a:close/>
                </a:path>
              </a:pathLst>
            </a:custGeom>
            <a:solidFill>
              <a:srgbClr val="113946"/>
            </a:solidFill>
            <a:ln cap="rnd">
              <a:noFill/>
              <a:prstDash val="solid"/>
              <a:round/>
            </a:ln>
          </p:spPr>
          <p:txBody>
            <a:bodyPr/>
            <a:lstStyle/>
            <a:p>
              <a:endParaRPr lang="en-US"/>
            </a:p>
          </p:txBody>
        </p:sp>
        <p:sp>
          <p:nvSpPr>
            <p:cNvPr id="27" name="TextBox 27"/>
            <p:cNvSpPr txBox="1"/>
            <p:nvPr/>
          </p:nvSpPr>
          <p:spPr>
            <a:xfrm>
              <a:off x="0" y="-57150"/>
              <a:ext cx="1495679" cy="2008621"/>
            </a:xfrm>
            <a:prstGeom prst="rect">
              <a:avLst/>
            </a:prstGeom>
          </p:spPr>
          <p:txBody>
            <a:bodyPr lIns="50800" tIns="50800" rIns="50800" bIns="50800" rtlCol="0" anchor="ctr"/>
            <a:lstStyle/>
            <a:p>
              <a:pPr algn="ctr">
                <a:lnSpc>
                  <a:spcPts val="3547"/>
                </a:lnSpc>
              </a:pPr>
              <a:endParaRPr/>
            </a:p>
          </p:txBody>
        </p:sp>
      </p:grpSp>
      <p:grpSp>
        <p:nvGrpSpPr>
          <p:cNvPr id="28" name="Group 28">
            <a:extLst>
              <a:ext uri="{C183D7F6-B498-43B3-948B-1728B52AA6E4}">
                <adec:decorative xmlns:adec="http://schemas.microsoft.com/office/drawing/2017/decorative" val="1"/>
              </a:ext>
            </a:extLst>
          </p:cNvPr>
          <p:cNvGrpSpPr/>
          <p:nvPr/>
        </p:nvGrpSpPr>
        <p:grpSpPr>
          <a:xfrm>
            <a:off x="5064845" y="3201198"/>
            <a:ext cx="3956855" cy="5162666"/>
            <a:chOff x="0" y="0"/>
            <a:chExt cx="1495679" cy="1951471"/>
          </a:xfrm>
        </p:grpSpPr>
        <p:sp>
          <p:nvSpPr>
            <p:cNvPr id="29" name="Freeform 29"/>
            <p:cNvSpPr/>
            <p:nvPr/>
          </p:nvSpPr>
          <p:spPr>
            <a:xfrm>
              <a:off x="0" y="0"/>
              <a:ext cx="1495679" cy="1951471"/>
            </a:xfrm>
            <a:custGeom>
              <a:avLst/>
              <a:gdLst/>
              <a:ahLst/>
              <a:cxnLst/>
              <a:rect l="l" t="t" r="r" b="b"/>
              <a:pathLst>
                <a:path w="1495679" h="1951471">
                  <a:moveTo>
                    <a:pt x="58698" y="0"/>
                  </a:moveTo>
                  <a:lnTo>
                    <a:pt x="1436981" y="0"/>
                  </a:lnTo>
                  <a:cubicBezTo>
                    <a:pt x="1452549" y="0"/>
                    <a:pt x="1467479" y="6184"/>
                    <a:pt x="1478486" y="17192"/>
                  </a:cubicBezTo>
                  <a:cubicBezTo>
                    <a:pt x="1489494" y="28200"/>
                    <a:pt x="1495679" y="43130"/>
                    <a:pt x="1495679" y="58698"/>
                  </a:cubicBezTo>
                  <a:lnTo>
                    <a:pt x="1495679" y="1892774"/>
                  </a:lnTo>
                  <a:cubicBezTo>
                    <a:pt x="1495679" y="1925192"/>
                    <a:pt x="1469399" y="1951471"/>
                    <a:pt x="1436981" y="1951471"/>
                  </a:cubicBezTo>
                  <a:lnTo>
                    <a:pt x="58698" y="1951471"/>
                  </a:lnTo>
                  <a:cubicBezTo>
                    <a:pt x="26280" y="1951471"/>
                    <a:pt x="0" y="1925192"/>
                    <a:pt x="0" y="1892774"/>
                  </a:cubicBezTo>
                  <a:lnTo>
                    <a:pt x="0" y="58698"/>
                  </a:lnTo>
                  <a:cubicBezTo>
                    <a:pt x="0" y="26280"/>
                    <a:pt x="26280" y="0"/>
                    <a:pt x="58698" y="0"/>
                  </a:cubicBezTo>
                  <a:close/>
                </a:path>
              </a:pathLst>
            </a:custGeom>
            <a:solidFill>
              <a:srgbClr val="EAD7BB"/>
            </a:solidFill>
            <a:ln cap="rnd">
              <a:noFill/>
              <a:prstDash val="solid"/>
              <a:round/>
            </a:ln>
          </p:spPr>
          <p:txBody>
            <a:bodyPr/>
            <a:lstStyle/>
            <a:p>
              <a:endParaRPr lang="en-US"/>
            </a:p>
          </p:txBody>
        </p:sp>
        <p:sp>
          <p:nvSpPr>
            <p:cNvPr id="30" name="TextBox 30"/>
            <p:cNvSpPr txBox="1"/>
            <p:nvPr/>
          </p:nvSpPr>
          <p:spPr>
            <a:xfrm>
              <a:off x="0" y="-57150"/>
              <a:ext cx="1495679" cy="2008621"/>
            </a:xfrm>
            <a:prstGeom prst="rect">
              <a:avLst/>
            </a:prstGeom>
          </p:spPr>
          <p:txBody>
            <a:bodyPr lIns="50800" tIns="50800" rIns="50800" bIns="50800" rtlCol="0" anchor="ctr"/>
            <a:lstStyle/>
            <a:p>
              <a:pPr algn="ctr">
                <a:lnSpc>
                  <a:spcPts val="3547"/>
                </a:lnSpc>
              </a:pPr>
              <a:endParaRPr/>
            </a:p>
          </p:txBody>
        </p:sp>
      </p:grpSp>
      <p:sp>
        <p:nvSpPr>
          <p:cNvPr id="31" name="TextBox 31"/>
          <p:cNvSpPr txBox="1"/>
          <p:nvPr/>
        </p:nvSpPr>
        <p:spPr>
          <a:xfrm>
            <a:off x="1086752" y="3408167"/>
            <a:ext cx="3419760" cy="4515485"/>
          </a:xfrm>
          <a:prstGeom prst="rect">
            <a:avLst/>
          </a:prstGeom>
        </p:spPr>
        <p:txBody>
          <a:bodyPr lIns="0" tIns="0" rIns="0" bIns="0" rtlCol="0" anchor="t">
            <a:spAutoFit/>
          </a:bodyPr>
          <a:lstStyle/>
          <a:p>
            <a:pPr algn="ctr">
              <a:lnSpc>
                <a:spcPts val="4479"/>
              </a:lnSpc>
            </a:pPr>
            <a:r>
              <a:rPr lang="en-US" sz="2799" spc="279" dirty="0">
                <a:solidFill>
                  <a:srgbClr val="FFFFFF"/>
                </a:solidFill>
                <a:latin typeface="Arial MT Pro"/>
                <a:ea typeface="Arial MT Pro"/>
                <a:cs typeface="Arial MT Pro"/>
                <a:sym typeface="Arial MT Pro"/>
              </a:rPr>
              <a:t>Introduced a practical framework for aligning employee intent, behavior, and workplace outcomes.</a:t>
            </a:r>
          </a:p>
        </p:txBody>
      </p:sp>
      <p:sp>
        <p:nvSpPr>
          <p:cNvPr id="32" name="TextBox 32"/>
          <p:cNvSpPr txBox="1"/>
          <p:nvPr/>
        </p:nvSpPr>
        <p:spPr>
          <a:xfrm>
            <a:off x="5333393" y="3408167"/>
            <a:ext cx="3419760" cy="4515485"/>
          </a:xfrm>
          <a:prstGeom prst="rect">
            <a:avLst/>
          </a:prstGeom>
        </p:spPr>
        <p:txBody>
          <a:bodyPr lIns="0" tIns="0" rIns="0" bIns="0" rtlCol="0" anchor="t">
            <a:spAutoFit/>
          </a:bodyPr>
          <a:lstStyle/>
          <a:p>
            <a:pPr algn="ctr">
              <a:lnSpc>
                <a:spcPts val="4479"/>
              </a:lnSpc>
            </a:pPr>
            <a:r>
              <a:rPr lang="en-US" sz="2799" spc="279" dirty="0">
                <a:solidFill>
                  <a:srgbClr val="000000"/>
                </a:solidFill>
                <a:latin typeface="Arial MT Pro"/>
                <a:ea typeface="Arial MT Pro"/>
                <a:cs typeface="Arial MT Pro"/>
                <a:sym typeface="Arial MT Pro"/>
              </a:rPr>
              <a:t>Highlighted how implementing a Perception Management Framework provides various benefits to you and your team.</a:t>
            </a:r>
          </a:p>
        </p:txBody>
      </p:sp>
      <p:grpSp>
        <p:nvGrpSpPr>
          <p:cNvPr id="33" name="Group 33">
            <a:extLst>
              <a:ext uri="{C183D7F6-B498-43B3-948B-1728B52AA6E4}">
                <adec:decorative xmlns:adec="http://schemas.microsoft.com/office/drawing/2017/decorative" val="1"/>
              </a:ext>
            </a:extLst>
          </p:cNvPr>
          <p:cNvGrpSpPr/>
          <p:nvPr/>
        </p:nvGrpSpPr>
        <p:grpSpPr>
          <a:xfrm>
            <a:off x="9311486" y="3201198"/>
            <a:ext cx="3956855" cy="5162666"/>
            <a:chOff x="0" y="0"/>
            <a:chExt cx="1495679" cy="1951471"/>
          </a:xfrm>
        </p:grpSpPr>
        <p:sp>
          <p:nvSpPr>
            <p:cNvPr id="34" name="Freeform 34"/>
            <p:cNvSpPr/>
            <p:nvPr/>
          </p:nvSpPr>
          <p:spPr>
            <a:xfrm>
              <a:off x="0" y="0"/>
              <a:ext cx="1495679" cy="1951471"/>
            </a:xfrm>
            <a:custGeom>
              <a:avLst/>
              <a:gdLst/>
              <a:ahLst/>
              <a:cxnLst/>
              <a:rect l="l" t="t" r="r" b="b"/>
              <a:pathLst>
                <a:path w="1495679" h="1951471">
                  <a:moveTo>
                    <a:pt x="58698" y="0"/>
                  </a:moveTo>
                  <a:lnTo>
                    <a:pt x="1436981" y="0"/>
                  </a:lnTo>
                  <a:cubicBezTo>
                    <a:pt x="1452549" y="0"/>
                    <a:pt x="1467479" y="6184"/>
                    <a:pt x="1478486" y="17192"/>
                  </a:cubicBezTo>
                  <a:cubicBezTo>
                    <a:pt x="1489494" y="28200"/>
                    <a:pt x="1495679" y="43130"/>
                    <a:pt x="1495679" y="58698"/>
                  </a:cubicBezTo>
                  <a:lnTo>
                    <a:pt x="1495679" y="1892774"/>
                  </a:lnTo>
                  <a:cubicBezTo>
                    <a:pt x="1495679" y="1925192"/>
                    <a:pt x="1469399" y="1951471"/>
                    <a:pt x="1436981" y="1951471"/>
                  </a:cubicBezTo>
                  <a:lnTo>
                    <a:pt x="58698" y="1951471"/>
                  </a:lnTo>
                  <a:cubicBezTo>
                    <a:pt x="26280" y="1951471"/>
                    <a:pt x="0" y="1925192"/>
                    <a:pt x="0" y="1892774"/>
                  </a:cubicBezTo>
                  <a:lnTo>
                    <a:pt x="0" y="58698"/>
                  </a:lnTo>
                  <a:cubicBezTo>
                    <a:pt x="0" y="26280"/>
                    <a:pt x="26280" y="0"/>
                    <a:pt x="58698" y="0"/>
                  </a:cubicBezTo>
                  <a:close/>
                </a:path>
              </a:pathLst>
            </a:custGeom>
            <a:solidFill>
              <a:srgbClr val="113946"/>
            </a:solidFill>
            <a:ln cap="rnd">
              <a:noFill/>
              <a:prstDash val="solid"/>
              <a:round/>
            </a:ln>
          </p:spPr>
          <p:txBody>
            <a:bodyPr/>
            <a:lstStyle/>
            <a:p>
              <a:endParaRPr lang="en-US"/>
            </a:p>
          </p:txBody>
        </p:sp>
        <p:sp>
          <p:nvSpPr>
            <p:cNvPr id="35" name="TextBox 35"/>
            <p:cNvSpPr txBox="1"/>
            <p:nvPr/>
          </p:nvSpPr>
          <p:spPr>
            <a:xfrm>
              <a:off x="0" y="-57150"/>
              <a:ext cx="1495679" cy="2008621"/>
            </a:xfrm>
            <a:prstGeom prst="rect">
              <a:avLst/>
            </a:prstGeom>
          </p:spPr>
          <p:txBody>
            <a:bodyPr lIns="50800" tIns="50800" rIns="50800" bIns="50800" rtlCol="0" anchor="ctr"/>
            <a:lstStyle/>
            <a:p>
              <a:pPr algn="ctr">
                <a:lnSpc>
                  <a:spcPts val="3547"/>
                </a:lnSpc>
              </a:pPr>
              <a:endParaRPr/>
            </a:p>
          </p:txBody>
        </p:sp>
      </p:grpSp>
      <p:sp>
        <p:nvSpPr>
          <p:cNvPr id="36" name="TextBox 36"/>
          <p:cNvSpPr txBox="1"/>
          <p:nvPr/>
        </p:nvSpPr>
        <p:spPr>
          <a:xfrm>
            <a:off x="9580034" y="3408167"/>
            <a:ext cx="3419760" cy="3953510"/>
          </a:xfrm>
          <a:prstGeom prst="rect">
            <a:avLst/>
          </a:prstGeom>
        </p:spPr>
        <p:txBody>
          <a:bodyPr lIns="0" tIns="0" rIns="0" bIns="0" rtlCol="0" anchor="t">
            <a:spAutoFit/>
          </a:bodyPr>
          <a:lstStyle/>
          <a:p>
            <a:pPr algn="ctr">
              <a:lnSpc>
                <a:spcPts val="4479"/>
              </a:lnSpc>
            </a:pPr>
            <a:r>
              <a:rPr lang="en-US" sz="2799" spc="279">
                <a:solidFill>
                  <a:srgbClr val="FFFFFF"/>
                </a:solidFill>
                <a:latin typeface="Arial MT Pro"/>
                <a:ea typeface="Arial MT Pro"/>
                <a:cs typeface="Arial MT Pro"/>
                <a:sym typeface="Arial MT Pro"/>
              </a:rPr>
              <a:t>Explored how perceptions form through signals, interactions, and repeated behavioral patterns.</a:t>
            </a:r>
          </a:p>
        </p:txBody>
      </p:sp>
      <p:grpSp>
        <p:nvGrpSpPr>
          <p:cNvPr id="37" name="Group 37">
            <a:extLst>
              <a:ext uri="{C183D7F6-B498-43B3-948B-1728B52AA6E4}">
                <adec:decorative xmlns:adec="http://schemas.microsoft.com/office/drawing/2017/decorative" val="1"/>
              </a:ext>
            </a:extLst>
          </p:cNvPr>
          <p:cNvGrpSpPr/>
          <p:nvPr/>
        </p:nvGrpSpPr>
        <p:grpSpPr>
          <a:xfrm>
            <a:off x="13558127" y="3201198"/>
            <a:ext cx="3956855" cy="5162666"/>
            <a:chOff x="0" y="0"/>
            <a:chExt cx="1495679" cy="1951471"/>
          </a:xfrm>
        </p:grpSpPr>
        <p:sp>
          <p:nvSpPr>
            <p:cNvPr id="38" name="Freeform 38"/>
            <p:cNvSpPr/>
            <p:nvPr/>
          </p:nvSpPr>
          <p:spPr>
            <a:xfrm>
              <a:off x="0" y="0"/>
              <a:ext cx="1495679" cy="1951471"/>
            </a:xfrm>
            <a:custGeom>
              <a:avLst/>
              <a:gdLst/>
              <a:ahLst/>
              <a:cxnLst/>
              <a:rect l="l" t="t" r="r" b="b"/>
              <a:pathLst>
                <a:path w="1495679" h="1951471">
                  <a:moveTo>
                    <a:pt x="58698" y="0"/>
                  </a:moveTo>
                  <a:lnTo>
                    <a:pt x="1436981" y="0"/>
                  </a:lnTo>
                  <a:cubicBezTo>
                    <a:pt x="1452549" y="0"/>
                    <a:pt x="1467479" y="6184"/>
                    <a:pt x="1478486" y="17192"/>
                  </a:cubicBezTo>
                  <a:cubicBezTo>
                    <a:pt x="1489494" y="28200"/>
                    <a:pt x="1495679" y="43130"/>
                    <a:pt x="1495679" y="58698"/>
                  </a:cubicBezTo>
                  <a:lnTo>
                    <a:pt x="1495679" y="1892774"/>
                  </a:lnTo>
                  <a:cubicBezTo>
                    <a:pt x="1495679" y="1925192"/>
                    <a:pt x="1469399" y="1951471"/>
                    <a:pt x="1436981" y="1951471"/>
                  </a:cubicBezTo>
                  <a:lnTo>
                    <a:pt x="58698" y="1951471"/>
                  </a:lnTo>
                  <a:cubicBezTo>
                    <a:pt x="26280" y="1951471"/>
                    <a:pt x="0" y="1925192"/>
                    <a:pt x="0" y="1892774"/>
                  </a:cubicBezTo>
                  <a:lnTo>
                    <a:pt x="0" y="58698"/>
                  </a:lnTo>
                  <a:cubicBezTo>
                    <a:pt x="0" y="26280"/>
                    <a:pt x="26280" y="0"/>
                    <a:pt x="58698" y="0"/>
                  </a:cubicBezTo>
                  <a:close/>
                </a:path>
              </a:pathLst>
            </a:custGeom>
            <a:solidFill>
              <a:srgbClr val="EAD7BB"/>
            </a:solidFill>
            <a:ln cap="rnd">
              <a:noFill/>
              <a:prstDash val="solid"/>
              <a:round/>
            </a:ln>
          </p:spPr>
          <p:txBody>
            <a:bodyPr/>
            <a:lstStyle/>
            <a:p>
              <a:endParaRPr lang="en-US"/>
            </a:p>
          </p:txBody>
        </p:sp>
        <p:sp>
          <p:nvSpPr>
            <p:cNvPr id="39" name="TextBox 39"/>
            <p:cNvSpPr txBox="1"/>
            <p:nvPr/>
          </p:nvSpPr>
          <p:spPr>
            <a:xfrm>
              <a:off x="0" y="-57150"/>
              <a:ext cx="1495679" cy="2008621"/>
            </a:xfrm>
            <a:prstGeom prst="rect">
              <a:avLst/>
            </a:prstGeom>
          </p:spPr>
          <p:txBody>
            <a:bodyPr lIns="50800" tIns="50800" rIns="50800" bIns="50800" rtlCol="0" anchor="ctr"/>
            <a:lstStyle/>
            <a:p>
              <a:pPr algn="ctr">
                <a:lnSpc>
                  <a:spcPts val="3547"/>
                </a:lnSpc>
              </a:pPr>
              <a:endParaRPr/>
            </a:p>
          </p:txBody>
        </p:sp>
      </p:grpSp>
      <p:sp>
        <p:nvSpPr>
          <p:cNvPr id="40" name="TextBox 40"/>
          <p:cNvSpPr txBox="1"/>
          <p:nvPr/>
        </p:nvSpPr>
        <p:spPr>
          <a:xfrm>
            <a:off x="13826675" y="3408167"/>
            <a:ext cx="3419760" cy="4515485"/>
          </a:xfrm>
          <a:prstGeom prst="rect">
            <a:avLst/>
          </a:prstGeom>
        </p:spPr>
        <p:txBody>
          <a:bodyPr lIns="0" tIns="0" rIns="0" bIns="0" rtlCol="0" anchor="t">
            <a:spAutoFit/>
          </a:bodyPr>
          <a:lstStyle/>
          <a:p>
            <a:pPr algn="ctr">
              <a:lnSpc>
                <a:spcPts val="4479"/>
              </a:lnSpc>
            </a:pPr>
            <a:r>
              <a:rPr lang="en-US" sz="2799" spc="279">
                <a:solidFill>
                  <a:srgbClr val="000000"/>
                </a:solidFill>
                <a:latin typeface="Arial MT Pro"/>
                <a:ea typeface="Arial MT Pro"/>
                <a:cs typeface="Arial MT Pro"/>
                <a:sym typeface="Arial MT Pro"/>
              </a:rPr>
              <a:t>Discussed customizable strategies for incorporating Perception Management concepts into existing training.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590688" y="2760782"/>
            <a:ext cx="17075448" cy="4236262"/>
            <a:chOff x="0" y="0"/>
            <a:chExt cx="7522844" cy="1866349"/>
          </a:xfrm>
        </p:grpSpPr>
        <p:sp>
          <p:nvSpPr>
            <p:cNvPr id="3" name="Freeform 3"/>
            <p:cNvSpPr/>
            <p:nvPr/>
          </p:nvSpPr>
          <p:spPr>
            <a:xfrm>
              <a:off x="0" y="0"/>
              <a:ext cx="7522844" cy="1866348"/>
            </a:xfrm>
            <a:custGeom>
              <a:avLst/>
              <a:gdLst/>
              <a:ahLst/>
              <a:cxnLst/>
              <a:rect l="l" t="t" r="r" b="b"/>
              <a:pathLst>
                <a:path w="7522844" h="1866348">
                  <a:moveTo>
                    <a:pt x="13602" y="0"/>
                  </a:moveTo>
                  <a:lnTo>
                    <a:pt x="7509242" y="0"/>
                  </a:lnTo>
                  <a:cubicBezTo>
                    <a:pt x="7516754" y="0"/>
                    <a:pt x="7522844" y="6090"/>
                    <a:pt x="7522844" y="13602"/>
                  </a:cubicBezTo>
                  <a:lnTo>
                    <a:pt x="7522844" y="1852747"/>
                  </a:lnTo>
                  <a:cubicBezTo>
                    <a:pt x="7522844" y="1856354"/>
                    <a:pt x="7521411" y="1859814"/>
                    <a:pt x="7518860" y="1862365"/>
                  </a:cubicBezTo>
                  <a:cubicBezTo>
                    <a:pt x="7516309" y="1864915"/>
                    <a:pt x="7512849" y="1866348"/>
                    <a:pt x="7509242" y="1866348"/>
                  </a:cubicBezTo>
                  <a:lnTo>
                    <a:pt x="13602" y="1866348"/>
                  </a:lnTo>
                  <a:cubicBezTo>
                    <a:pt x="6090" y="1866348"/>
                    <a:pt x="0" y="1860259"/>
                    <a:pt x="0" y="1852747"/>
                  </a:cubicBezTo>
                  <a:lnTo>
                    <a:pt x="0" y="13602"/>
                  </a:lnTo>
                  <a:cubicBezTo>
                    <a:pt x="0" y="6090"/>
                    <a:pt x="6090" y="0"/>
                    <a:pt x="13602" y="0"/>
                  </a:cubicBezTo>
                  <a:close/>
                </a:path>
              </a:pathLst>
            </a:custGeom>
            <a:solidFill>
              <a:srgbClr val="E7E1D8"/>
            </a:solidFill>
            <a:ln cap="rnd">
              <a:noFill/>
              <a:prstDash val="solid"/>
              <a:round/>
            </a:ln>
          </p:spPr>
          <p:txBody>
            <a:bodyPr/>
            <a:lstStyle/>
            <a:p>
              <a:endParaRPr lang="en-US"/>
            </a:p>
          </p:txBody>
        </p:sp>
        <p:sp>
          <p:nvSpPr>
            <p:cNvPr id="4" name="TextBox 4"/>
            <p:cNvSpPr txBox="1"/>
            <p:nvPr/>
          </p:nvSpPr>
          <p:spPr>
            <a:xfrm>
              <a:off x="0" y="-57150"/>
              <a:ext cx="7522844" cy="1923499"/>
            </a:xfrm>
            <a:prstGeom prst="rect">
              <a:avLst/>
            </a:prstGeom>
          </p:spPr>
          <p:txBody>
            <a:bodyPr lIns="53597" tIns="53597" rIns="53597" bIns="53597" rtlCol="0" anchor="ctr"/>
            <a:lstStyle/>
            <a:p>
              <a:pPr algn="just">
                <a:lnSpc>
                  <a:spcPts val="3547"/>
                </a:lnSpc>
              </a:pPr>
              <a:endParaRPr/>
            </a:p>
          </p:txBody>
        </p:sp>
      </p:grpSp>
      <p:grpSp>
        <p:nvGrpSpPr>
          <p:cNvPr id="5" name="Group 5">
            <a:extLst>
              <a:ext uri="{C183D7F6-B498-43B3-948B-1728B52AA6E4}">
                <adec:decorative xmlns:adec="http://schemas.microsoft.com/office/drawing/2017/decorative" val="1"/>
              </a:ext>
            </a:extLst>
          </p:cNvPr>
          <p:cNvGrpSpPr/>
          <p:nvPr/>
        </p:nvGrpSpPr>
        <p:grpSpPr>
          <a:xfrm>
            <a:off x="-2353413" y="-447611"/>
            <a:ext cx="21985083" cy="2688071"/>
            <a:chOff x="0" y="0"/>
            <a:chExt cx="6989868" cy="854637"/>
          </a:xfrm>
        </p:grpSpPr>
        <p:sp>
          <p:nvSpPr>
            <p:cNvPr id="6" name="Freeform 6"/>
            <p:cNvSpPr/>
            <p:nvPr/>
          </p:nvSpPr>
          <p:spPr>
            <a:xfrm>
              <a:off x="0" y="0"/>
              <a:ext cx="6989869" cy="854637"/>
            </a:xfrm>
            <a:custGeom>
              <a:avLst/>
              <a:gdLst/>
              <a:ahLst/>
              <a:cxnLst/>
              <a:rect l="l" t="t" r="r" b="b"/>
              <a:pathLst>
                <a:path w="6989869" h="854637">
                  <a:moveTo>
                    <a:pt x="10564" y="0"/>
                  </a:moveTo>
                  <a:lnTo>
                    <a:pt x="6979304" y="0"/>
                  </a:lnTo>
                  <a:cubicBezTo>
                    <a:pt x="6982106" y="0"/>
                    <a:pt x="6984793" y="1113"/>
                    <a:pt x="6986774" y="3094"/>
                  </a:cubicBezTo>
                  <a:cubicBezTo>
                    <a:pt x="6988756" y="5075"/>
                    <a:pt x="6989869" y="7762"/>
                    <a:pt x="6989869" y="10564"/>
                  </a:cubicBezTo>
                  <a:lnTo>
                    <a:pt x="6989869" y="844073"/>
                  </a:lnTo>
                  <a:cubicBezTo>
                    <a:pt x="6989869" y="849907"/>
                    <a:pt x="6985139" y="854637"/>
                    <a:pt x="6979304" y="854637"/>
                  </a:cubicBezTo>
                  <a:lnTo>
                    <a:pt x="10564" y="854637"/>
                  </a:lnTo>
                  <a:cubicBezTo>
                    <a:pt x="4730" y="854637"/>
                    <a:pt x="0" y="849907"/>
                    <a:pt x="0" y="844073"/>
                  </a:cubicBezTo>
                  <a:lnTo>
                    <a:pt x="0" y="10564"/>
                  </a:lnTo>
                  <a:cubicBezTo>
                    <a:pt x="0" y="4730"/>
                    <a:pt x="4730" y="0"/>
                    <a:pt x="10564" y="0"/>
                  </a:cubicBezTo>
                  <a:close/>
                </a:path>
              </a:pathLst>
            </a:custGeom>
            <a:solidFill>
              <a:srgbClr val="113946"/>
            </a:solidFill>
          </p:spPr>
          <p:txBody>
            <a:bodyPr/>
            <a:lstStyle/>
            <a:p>
              <a:endParaRPr lang="en-US"/>
            </a:p>
          </p:txBody>
        </p:sp>
        <p:sp>
          <p:nvSpPr>
            <p:cNvPr id="7" name="TextBox 7"/>
            <p:cNvSpPr txBox="1"/>
            <p:nvPr/>
          </p:nvSpPr>
          <p:spPr>
            <a:xfrm>
              <a:off x="0" y="-57150"/>
              <a:ext cx="6989868" cy="911787"/>
            </a:xfrm>
            <a:prstGeom prst="rect">
              <a:avLst/>
            </a:prstGeom>
          </p:spPr>
          <p:txBody>
            <a:bodyPr lIns="50800" tIns="50800" rIns="50800" bIns="50800" rtlCol="0" anchor="ctr"/>
            <a:lstStyle/>
            <a:p>
              <a:pPr algn="ctr">
                <a:lnSpc>
                  <a:spcPts val="3547"/>
                </a:lnSpc>
              </a:pPr>
              <a:endParaRPr/>
            </a:p>
          </p:txBody>
        </p:sp>
      </p:grpSp>
      <p:sp>
        <p:nvSpPr>
          <p:cNvPr id="8" name="TextBox 8"/>
          <p:cNvSpPr txBox="1">
            <a:spLocks noGrp="1"/>
          </p:cNvSpPr>
          <p:nvPr>
            <p:ph type="title" idx="4294967295"/>
          </p:nvPr>
        </p:nvSpPr>
        <p:spPr>
          <a:xfrm>
            <a:off x="795610" y="235585"/>
            <a:ext cx="16696780" cy="107950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000"/>
              </a:lnSpc>
              <a:spcBef>
                <a:spcPts val="0"/>
              </a:spcBef>
              <a:spcAft>
                <a:spcPts val="0"/>
              </a:spcAft>
              <a:buClrTx/>
              <a:buSzTx/>
              <a:buFontTx/>
              <a:buNone/>
              <a:tabLst/>
              <a:defRPr/>
            </a:pPr>
            <a:r>
              <a:rPr kumimoji="0" lang="en-US" sz="8000" b="1" i="0" u="none" strike="noStrike" kern="1200" cap="none" spc="240" normalizeH="0" baseline="0" noProof="0" dirty="0">
                <a:ln>
                  <a:noFill/>
                </a:ln>
                <a:solidFill>
                  <a:srgbClr val="FFFFFF"/>
                </a:solidFill>
                <a:effectLst/>
                <a:uLnTx/>
                <a:uFillTx/>
                <a:latin typeface="Glacial Indifference Bold"/>
                <a:ea typeface="Glacial Indifference Bold"/>
                <a:cs typeface="Glacial Indifference Bold"/>
                <a:sym typeface="Glacial Indifference Bold"/>
              </a:rPr>
              <a:t>THANK YOU</a:t>
            </a:r>
          </a:p>
        </p:txBody>
      </p:sp>
      <p:sp>
        <p:nvSpPr>
          <p:cNvPr id="9" name="TextBox 9"/>
          <p:cNvSpPr txBox="1"/>
          <p:nvPr/>
        </p:nvSpPr>
        <p:spPr>
          <a:xfrm>
            <a:off x="795610" y="1381760"/>
            <a:ext cx="16696780" cy="573405"/>
          </a:xfrm>
          <a:prstGeom prst="rect">
            <a:avLst/>
          </a:prstGeom>
        </p:spPr>
        <p:txBody>
          <a:bodyPr lIns="0" tIns="0" rIns="0" bIns="0" rtlCol="0" anchor="t">
            <a:spAutoFit/>
          </a:bodyPr>
          <a:lstStyle/>
          <a:p>
            <a:pPr marL="0" lvl="0" indent="0" algn="ctr">
              <a:lnSpc>
                <a:spcPts val="4200"/>
              </a:lnSpc>
            </a:pPr>
            <a:r>
              <a:rPr lang="en-US" sz="4200" spc="126">
                <a:solidFill>
                  <a:srgbClr val="FFFFFF"/>
                </a:solidFill>
                <a:latin typeface="Glacial Indifference"/>
                <a:ea typeface="Glacial Indifference"/>
                <a:cs typeface="Glacial Indifference"/>
                <a:sym typeface="Glacial Indifference"/>
              </a:rPr>
              <a:t>FOR YOUR TIME!</a:t>
            </a:r>
          </a:p>
        </p:txBody>
      </p:sp>
      <p:sp>
        <p:nvSpPr>
          <p:cNvPr id="10" name="TextBox 10"/>
          <p:cNvSpPr txBox="1"/>
          <p:nvPr/>
        </p:nvSpPr>
        <p:spPr>
          <a:xfrm>
            <a:off x="1522009" y="4653916"/>
            <a:ext cx="9390923" cy="1009975"/>
          </a:xfrm>
          <a:prstGeom prst="rect">
            <a:avLst/>
          </a:prstGeom>
        </p:spPr>
        <p:txBody>
          <a:bodyPr lIns="0" tIns="0" rIns="0" bIns="0" rtlCol="0" anchor="t">
            <a:spAutoFit/>
          </a:bodyPr>
          <a:lstStyle/>
          <a:p>
            <a:pPr marL="0" lvl="0" indent="0" algn="l">
              <a:lnSpc>
                <a:spcPts val="7541"/>
              </a:lnSpc>
            </a:pPr>
            <a:r>
              <a:rPr lang="en-US" sz="7541" b="1" spc="754">
                <a:solidFill>
                  <a:srgbClr val="113946"/>
                </a:solidFill>
                <a:latin typeface="Glacial Indifference Bold"/>
                <a:ea typeface="Glacial Indifference Bold"/>
                <a:cs typeface="Glacial Indifference Bold"/>
                <a:sym typeface="Glacial Indifference Bold"/>
              </a:rPr>
              <a:t>Steve Manthey</a:t>
            </a:r>
          </a:p>
        </p:txBody>
      </p:sp>
      <p:sp>
        <p:nvSpPr>
          <p:cNvPr id="11" name="TextBox 11"/>
          <p:cNvSpPr txBox="1"/>
          <p:nvPr/>
        </p:nvSpPr>
        <p:spPr>
          <a:xfrm>
            <a:off x="1522009" y="5740092"/>
            <a:ext cx="9390923" cy="570288"/>
          </a:xfrm>
          <a:prstGeom prst="rect">
            <a:avLst/>
          </a:prstGeom>
        </p:spPr>
        <p:txBody>
          <a:bodyPr lIns="0" tIns="0" rIns="0" bIns="0" rtlCol="0" anchor="t">
            <a:spAutoFit/>
          </a:bodyPr>
          <a:lstStyle/>
          <a:p>
            <a:pPr marL="0" lvl="0" indent="0" algn="l">
              <a:lnSpc>
                <a:spcPts val="4242"/>
              </a:lnSpc>
            </a:pPr>
            <a:r>
              <a:rPr lang="en-US" sz="4242" u="sng" spc="424">
                <a:solidFill>
                  <a:srgbClr val="113946"/>
                </a:solidFill>
                <a:latin typeface="Glacial Indifference"/>
                <a:ea typeface="Glacial Indifference"/>
                <a:cs typeface="Glacial Indifference"/>
                <a:sym typeface="Glacial Indifference"/>
              </a:rPr>
              <a:t>steve.manthey@wisc.edu</a:t>
            </a:r>
          </a:p>
        </p:txBody>
      </p:sp>
      <p:pic>
        <p:nvPicPr>
          <p:cNvPr id="12" name="Picture 12" descr="QR code that links to Steve Manthey's email: steve.manthey@wisc.edu."/>
          <p:cNvPicPr>
            <a:picLocks noChangeAspect="1"/>
          </p:cNvPicPr>
          <p:nvPr/>
        </p:nvPicPr>
        <p:blipFill>
          <a:blip r:embed="rId3"/>
          <a:stretch>
            <a:fillRect/>
          </a:stretch>
        </p:blipFill>
        <p:spPr>
          <a:xfrm>
            <a:off x="12121576" y="2698718"/>
            <a:ext cx="4360390" cy="4360390"/>
          </a:xfrm>
          <a:prstGeom prst="rect">
            <a:avLst/>
          </a:prstGeom>
        </p:spPr>
      </p:pic>
      <p:sp>
        <p:nvSpPr>
          <p:cNvPr id="13" name="TextBox 13"/>
          <p:cNvSpPr txBox="1"/>
          <p:nvPr/>
        </p:nvSpPr>
        <p:spPr>
          <a:xfrm>
            <a:off x="1522009" y="2875082"/>
            <a:ext cx="5189763" cy="1353286"/>
          </a:xfrm>
          <a:prstGeom prst="rect">
            <a:avLst/>
          </a:prstGeom>
        </p:spPr>
        <p:txBody>
          <a:bodyPr lIns="0" tIns="0" rIns="0" bIns="0" rtlCol="0" anchor="t">
            <a:spAutoFit/>
          </a:bodyPr>
          <a:lstStyle/>
          <a:p>
            <a:pPr algn="just">
              <a:lnSpc>
                <a:spcPts val="5278"/>
              </a:lnSpc>
            </a:pPr>
            <a:endParaRPr/>
          </a:p>
          <a:p>
            <a:pPr marL="0" lvl="0" indent="0" algn="just">
              <a:lnSpc>
                <a:spcPts val="5278"/>
              </a:lnSpc>
            </a:pPr>
            <a:r>
              <a:rPr lang="en-US" sz="5278" b="1" spc="158">
                <a:solidFill>
                  <a:srgbClr val="113946"/>
                </a:solidFill>
                <a:latin typeface="Montserrat Bold"/>
                <a:ea typeface="Montserrat Bold"/>
                <a:cs typeface="Montserrat Bold"/>
                <a:sym typeface="Montserrat Bold"/>
              </a:rPr>
              <a:t>CONTACT:</a:t>
            </a:r>
          </a:p>
        </p:txBody>
      </p:sp>
      <p:sp>
        <p:nvSpPr>
          <p:cNvPr id="14" name="AutoShape 14">
            <a:extLst>
              <a:ext uri="{C183D7F6-B498-43B3-948B-1728B52AA6E4}">
                <adec:decorative xmlns:adec="http://schemas.microsoft.com/office/drawing/2017/decorative" val="1"/>
              </a:ext>
            </a:extLst>
          </p:cNvPr>
          <p:cNvSpPr/>
          <p:nvPr/>
        </p:nvSpPr>
        <p:spPr>
          <a:xfrm>
            <a:off x="10189777" y="8068698"/>
            <a:ext cx="8784375" cy="0"/>
          </a:xfrm>
          <a:prstGeom prst="line">
            <a:avLst/>
          </a:prstGeom>
          <a:ln w="57150" cap="flat">
            <a:solidFill>
              <a:srgbClr val="765E3D"/>
            </a:solidFill>
            <a:prstDash val="solid"/>
            <a:headEnd type="none" w="sm" len="sm"/>
            <a:tailEnd type="none" w="sm" len="sm"/>
          </a:ln>
        </p:spPr>
        <p:txBody>
          <a:bodyPr/>
          <a:lstStyle/>
          <a:p>
            <a:endParaRPr lang="en-US"/>
          </a:p>
        </p:txBody>
      </p:sp>
      <p:grpSp>
        <p:nvGrpSpPr>
          <p:cNvPr id="15" name="Group 15">
            <a:extLst>
              <a:ext uri="{C183D7F6-B498-43B3-948B-1728B52AA6E4}">
                <adec:decorative xmlns:adec="http://schemas.microsoft.com/office/drawing/2017/decorative" val="1"/>
              </a:ext>
            </a:extLst>
          </p:cNvPr>
          <p:cNvGrpSpPr/>
          <p:nvPr/>
        </p:nvGrpSpPr>
        <p:grpSpPr>
          <a:xfrm>
            <a:off x="1522009" y="7539969"/>
            <a:ext cx="15243981" cy="2483836"/>
            <a:chOff x="0" y="0"/>
            <a:chExt cx="20325309" cy="3311781"/>
          </a:xfrm>
        </p:grpSpPr>
        <p:sp>
          <p:nvSpPr>
            <p:cNvPr id="16" name="TextBox 16"/>
            <p:cNvSpPr txBox="1"/>
            <p:nvPr/>
          </p:nvSpPr>
          <p:spPr>
            <a:xfrm>
              <a:off x="0" y="133350"/>
              <a:ext cx="19232682" cy="2413848"/>
            </a:xfrm>
            <a:prstGeom prst="rect">
              <a:avLst/>
            </a:prstGeom>
          </p:spPr>
          <p:txBody>
            <a:bodyPr lIns="0" tIns="0" rIns="0" bIns="0" rtlCol="0" anchor="t">
              <a:spAutoFit/>
            </a:bodyPr>
            <a:lstStyle/>
            <a:p>
              <a:pPr marL="0" lvl="0" indent="0" algn="l">
                <a:lnSpc>
                  <a:spcPts val="6856"/>
                </a:lnSpc>
              </a:pPr>
              <a:r>
                <a:rPr lang="en-US" sz="6856" b="1" spc="205">
                  <a:solidFill>
                    <a:srgbClr val="113946"/>
                  </a:solidFill>
                  <a:latin typeface="Montserrat Bold"/>
                  <a:ea typeface="Montserrat Bold"/>
                  <a:cs typeface="Montserrat Bold"/>
                  <a:sym typeface="Montserrat Bold"/>
                </a:rPr>
                <a:t>THE PERCEPTION MANAGEMENT FRAMEWORK</a:t>
              </a:r>
            </a:p>
          </p:txBody>
        </p:sp>
        <p:sp>
          <p:nvSpPr>
            <p:cNvPr id="17" name="TextBox 17"/>
            <p:cNvSpPr txBox="1"/>
            <p:nvPr/>
          </p:nvSpPr>
          <p:spPr>
            <a:xfrm>
              <a:off x="0" y="2613873"/>
              <a:ext cx="20325309" cy="697908"/>
            </a:xfrm>
            <a:prstGeom prst="rect">
              <a:avLst/>
            </a:prstGeom>
          </p:spPr>
          <p:txBody>
            <a:bodyPr lIns="0" tIns="0" rIns="0" bIns="0" rtlCol="0" anchor="t">
              <a:spAutoFit/>
            </a:bodyPr>
            <a:lstStyle/>
            <a:p>
              <a:pPr marL="0" lvl="0" indent="0" algn="l">
                <a:lnSpc>
                  <a:spcPts val="3762"/>
                </a:lnSpc>
              </a:pPr>
              <a:r>
                <a:rPr lang="en-US" sz="3762" b="1" spc="376">
                  <a:solidFill>
                    <a:srgbClr val="765E3D"/>
                  </a:solidFill>
                  <a:latin typeface="Glacial Indifference Bold"/>
                  <a:ea typeface="Glacial Indifference Bold"/>
                  <a:cs typeface="Glacial Indifference Bold"/>
                  <a:sym typeface="Glacial Indifference Bold"/>
                </a:rPr>
                <a:t>A Growth-Oriented Model for Professional Development</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1324</TotalTime>
  <Words>6758</Words>
  <Application>Microsoft Office PowerPoint</Application>
  <PresentationFormat>Custom</PresentationFormat>
  <Paragraphs>1016</Paragraphs>
  <Slides>48</Slides>
  <Notes>43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48</vt:i4>
      </vt:variant>
    </vt:vector>
  </HeadingPairs>
  <TitlesOfParts>
    <vt:vector size="59" baseType="lpstr">
      <vt:lpstr>Montserrat</vt:lpstr>
      <vt:lpstr>Wingdings</vt:lpstr>
      <vt:lpstr>Glacial Indifference</vt:lpstr>
      <vt:lpstr>Montserrat Bold</vt:lpstr>
      <vt:lpstr>Arial MT Pro Bold</vt:lpstr>
      <vt:lpstr>Arial MT Pro</vt:lpstr>
      <vt:lpstr>Aptos</vt:lpstr>
      <vt:lpstr>Glacial Indifference Bold</vt:lpstr>
      <vt:lpstr>Arial</vt:lpstr>
      <vt:lpstr>Calibri</vt:lpstr>
      <vt:lpstr>Office Theme</vt:lpstr>
      <vt:lpstr>THE PERCEPTION MANAGEMENT FRAMEWORK</vt:lpstr>
      <vt:lpstr>DISCLAIMERS</vt:lpstr>
      <vt:lpstr>AGENDA OVERVIEW</vt:lpstr>
      <vt:lpstr>01 WHAT IS PERCEPTION MANAGEMENT?</vt:lpstr>
      <vt:lpstr>PERCEPTION MANAGEMENT?</vt:lpstr>
      <vt:lpstr>COMMON MISCONCEPTION:</vt:lpstr>
      <vt:lpstr>SUPERVISOR BENEFITS</vt:lpstr>
      <vt:lpstr>EMPLOYEE BENEFITS</vt:lpstr>
      <vt:lpstr>02 THE  PERCEPTION MODEL</vt:lpstr>
      <vt:lpstr>SIGNALS</vt:lpstr>
      <vt:lpstr>JUDGMENT</vt:lpstr>
      <vt:lpstr>JUDGMENT</vt:lpstr>
      <vt:lpstr>IMPRESSIONS</vt:lpstr>
      <vt:lpstr>IMPRESSIONS</vt:lpstr>
      <vt:lpstr>IMPRESSIONS</vt:lpstr>
      <vt:lpstr>PERCEPTION</vt:lpstr>
      <vt:lpstr>REPUTATION</vt:lpstr>
      <vt:lpstr>PERCEPTION?</vt:lpstr>
      <vt:lpstr>03 THE PERCEPTION MANAGEMENT FRAMEWORK</vt:lpstr>
      <vt:lpstr>PERCEPTION MANAGEMENT FRAMEWORK</vt:lpstr>
      <vt:lpstr>2 REQUIREMENTS</vt:lpstr>
      <vt:lpstr>04 PROFESSIONAL PRESENCE</vt:lpstr>
      <vt:lpstr>PROFESSIONAL PRESENCE</vt:lpstr>
      <vt:lpstr>PROFESSIONAL PRESENCE</vt:lpstr>
      <vt:lpstr>APPEARANCE IS...</vt:lpstr>
      <vt:lpstr>APPEARANCE IS NOT...</vt:lpstr>
      <vt:lpstr>APPEARANCE </vt:lpstr>
      <vt:lpstr>BEHAVIOR</vt:lpstr>
      <vt:lpstr>BEHAVIOR</vt:lpstr>
      <vt:lpstr>BEHAVIOR</vt:lpstr>
      <vt:lpstr>ENVIRONMENT IS...</vt:lpstr>
      <vt:lpstr>ENVIRONMENT IS NOT...</vt:lpstr>
      <vt:lpstr>ENVIRONMENT</vt:lpstr>
      <vt:lpstr>ENVIRONMENT</vt:lpstr>
      <vt:lpstr>06 INTERPERSONAL COMMUNICATION</vt:lpstr>
      <vt:lpstr>Creating memorable, personalized experiences makes people feel seen, valued, and supported.</vt:lpstr>
      <vt:lpstr>RESPONSIVENESS</vt:lpstr>
      <vt:lpstr>HOSPITALITY</vt:lpstr>
      <vt:lpstr>OWNERSHIP</vt:lpstr>
      <vt:lpstr>COMBATING ANXIETY</vt:lpstr>
      <vt:lpstr>07 PRODUCTIVE DOWNTIME</vt:lpstr>
      <vt:lpstr>PRODUCTIVE DOWNTIME</vt:lpstr>
      <vt:lpstr>PRODUCTIVE DOWNTIME</vt:lpstr>
      <vt:lpstr>PRODUCTIVE DOWNTIME</vt:lpstr>
      <vt:lpstr>ADDRESSING BARRIERS</vt:lpstr>
      <vt:lpstr>08 CONCLUSION &amp; SUMMARY</vt:lpstr>
      <vt:lpstr>MODEL &amp; FRAMEWORK</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Steve's Presentation - 2026 Summer Summit</dc:title>
  <dc:creator>Kari Temkin</dc:creator>
  <cp:lastModifiedBy>Kari Temkin</cp:lastModifiedBy>
  <cp:revision>53</cp:revision>
  <dcterms:created xsi:type="dcterms:W3CDTF">2006-08-16T00:00:00Z</dcterms:created>
  <dcterms:modified xsi:type="dcterms:W3CDTF">2026-07-09T17:39:16Z</dcterms:modified>
  <dc:identifier>DAHNs1_IeuU</dc:identifier>
</cp:coreProperties>
</file>