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8"/>
  </p:notesMasterIdLst>
  <p:handoutMasterIdLst>
    <p:handoutMasterId r:id="rId19"/>
  </p:handoutMasterIdLst>
  <p:sldIdLst>
    <p:sldId id="256" r:id="rId2"/>
    <p:sldId id="257" r:id="rId3"/>
    <p:sldId id="318" r:id="rId4"/>
    <p:sldId id="314" r:id="rId5"/>
    <p:sldId id="303" r:id="rId6"/>
    <p:sldId id="312" r:id="rId7"/>
    <p:sldId id="315" r:id="rId8"/>
    <p:sldId id="283" r:id="rId9"/>
    <p:sldId id="317" r:id="rId10"/>
    <p:sldId id="320" r:id="rId11"/>
    <p:sldId id="319" r:id="rId12"/>
    <p:sldId id="321" r:id="rId13"/>
    <p:sldId id="323" r:id="rId14"/>
    <p:sldId id="322" r:id="rId15"/>
    <p:sldId id="307" r:id="rId16"/>
    <p:sldId id="287" r:id="rId1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7A651E60-6814-BE00-F33D-857CA0BC8BE9}" name="Katy Wong" initials="KW" userId="yu9oOOBoXe/iB2m5aMbdqXcsoub35YwWZi0bTGXBiag=" providerId="None"/>
  <p188:author id="{21E19E69-2424-3107-10F5-1BFB43053C23}" name="Katy Wong" initials="KW" userId="S::kmwong3@wisc.edu::33a72b01-8a27-4e65-8185-93fbc6229451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CC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1"/>
    <p:restoredTop sz="72891"/>
  </p:normalViewPr>
  <p:slideViewPr>
    <p:cSldViewPr snapToGrid="0">
      <p:cViewPr varScale="1">
        <p:scale>
          <a:sx n="46" d="100"/>
          <a:sy n="46" d="100"/>
        </p:scale>
        <p:origin x="1420" y="3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microsoft.com/office/2018/10/relationships/authors" Target="author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handoutMaster" Target="handoutMasters/handout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8F76FF7E-DFAE-5CD5-B449-57B44630E1A7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8A000288-774B-63F9-D3F3-8CA19DC8E6FB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B833832-D113-450C-9745-46C59AE8991F}" type="datetimeFigureOut">
              <a:rPr lang="en-US" smtClean="0"/>
              <a:t>10/14/2026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1032CFE8-BAC9-3247-52A4-60610490051F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3A458B3-C85E-67F2-63DB-D7C6BDD6F649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6D61C6F-BA37-422F-B9D0-F986C20851C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3110061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584AEB5-FBC7-4629-B238-BEF0E14358B9}" type="datetimeFigureOut">
              <a:rPr lang="en-US" smtClean="0"/>
              <a:t>10/14/2026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2A64580-9F4A-4488-A871-3845B54F668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6048383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2A64580-9F4A-4488-A871-3845B54F668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7425189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2:notes"/>
          <p:cNvSpPr txBox="1">
            <a:spLocks noGrp="1"/>
          </p:cNvSpPr>
          <p:nvPr>
            <p:ph type="body" idx="1"/>
          </p:nvPr>
        </p:nvSpPr>
        <p:spPr>
          <a:xfrm>
            <a:off x="1219200" y="3300413"/>
            <a:ext cx="9753600" cy="2700337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endParaRPr lang="en-US" dirty="0"/>
          </a:p>
        </p:txBody>
      </p:sp>
      <p:sp>
        <p:nvSpPr>
          <p:cNvPr id="76" name="Google Shape;76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4038600" y="857250"/>
            <a:ext cx="4114800" cy="231457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4">
          <a:extLst>
            <a:ext uri="{FF2B5EF4-FFF2-40B4-BE49-F238E27FC236}">
              <a16:creationId xmlns:a16="http://schemas.microsoft.com/office/drawing/2014/main" id="{C61B4E6E-8A93-1CC5-9F21-87776F4A5E5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2:notes">
            <a:extLst>
              <a:ext uri="{FF2B5EF4-FFF2-40B4-BE49-F238E27FC236}">
                <a16:creationId xmlns:a16="http://schemas.microsoft.com/office/drawing/2014/main" id="{2A5706C1-14C5-181B-B879-FE487713050D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1219200" y="3300413"/>
            <a:ext cx="9753600" cy="2700337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endParaRPr lang="en-US" dirty="0"/>
          </a:p>
        </p:txBody>
      </p:sp>
      <p:sp>
        <p:nvSpPr>
          <p:cNvPr id="76" name="Google Shape;76;p2:notes">
            <a:extLst>
              <a:ext uri="{FF2B5EF4-FFF2-40B4-BE49-F238E27FC236}">
                <a16:creationId xmlns:a16="http://schemas.microsoft.com/office/drawing/2014/main" id="{BF415635-E3D2-305F-607F-C354B67F974A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4038600" y="857250"/>
            <a:ext cx="4114800" cy="231457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21440414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Google Shape;117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4038600" y="857250"/>
            <a:ext cx="4114800" cy="231457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18" name="Google Shape;118;p7:notes"/>
          <p:cNvSpPr txBox="1">
            <a:spLocks noGrp="1"/>
          </p:cNvSpPr>
          <p:nvPr>
            <p:ph type="body" idx="1"/>
          </p:nvPr>
        </p:nvSpPr>
        <p:spPr>
          <a:xfrm>
            <a:off x="1219200" y="3300413"/>
            <a:ext cx="9753600" cy="27003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endParaRPr lang="en-US" dirty="0"/>
          </a:p>
          <a:p>
            <a:pPr marL="171450" indent="-171450">
              <a:buFont typeface="Arial"/>
              <a:buChar char="•"/>
            </a:pPr>
            <a:r>
              <a:rPr lang="en-US" dirty="0"/>
              <a:t>As a university, we are bound by laws and policy to ensure access to digital content. </a:t>
            </a:r>
          </a:p>
        </p:txBody>
      </p:sp>
      <p:sp>
        <p:nvSpPr>
          <p:cNvPr id="119" name="Google Shape;119;p7:notes"/>
          <p:cNvSpPr txBox="1">
            <a:spLocks noGrp="1"/>
          </p:cNvSpPr>
          <p:nvPr>
            <p:ph type="sldNum" idx="12"/>
          </p:nvPr>
        </p:nvSpPr>
        <p:spPr>
          <a:xfrm>
            <a:off x="6905625" y="6513513"/>
            <a:ext cx="5283200" cy="3444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5</a:t>
            </a:fld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>
              <a:latin typeface="Calibri"/>
              <a:ea typeface="Calibri"/>
              <a:cs typeface="Calibri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2A64580-9F4A-4488-A871-3845B54F668B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670022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252D575-7228-5619-EA73-5580EACC124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F551CCA1-EF86-D391-B3BC-B0CA92D6AEF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A7440EBB-81DA-CB3F-F285-698F3D16468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>
              <a:latin typeface="Calibri"/>
              <a:ea typeface="Calibri"/>
              <a:cs typeface="Calibri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47943DC-3CD2-3BBD-A227-AC8EA853742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2A64580-9F4A-4488-A871-3845B54F668B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3896060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 rtl="0" fontAlgn="base"/>
            <a:r>
              <a:rPr lang="en-US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Hands-on, visual, auditory</a:t>
            </a:r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​</a:t>
            </a:r>
          </a:p>
          <a:p>
            <a:pPr lvl="0" rtl="0" fontAlgn="base"/>
            <a:r>
              <a:rPr lang="en-US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Be straight forward and get to the point; reduce steps as much as possible. </a:t>
            </a:r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​</a:t>
            </a:r>
          </a:p>
          <a:p>
            <a:pPr lvl="0" rtl="0" fontAlgn="base"/>
            <a:r>
              <a:rPr lang="en-US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Create job manuals or 'how to' documents</a:t>
            </a:r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​</a:t>
            </a:r>
          </a:p>
          <a:p>
            <a:pPr lvl="0" rtl="0" fontAlgn="base"/>
            <a:r>
              <a:rPr lang="en-US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Schedule consistent check-ins on a schedule</a:t>
            </a:r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​</a:t>
            </a:r>
          </a:p>
          <a:p>
            <a:pPr lvl="0" rtl="0" fontAlgn="base"/>
            <a:r>
              <a:rPr lang="en-US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Talk through situations they may encounter or a situation they did encounter but need to improve on</a:t>
            </a:r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​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2A64580-9F4A-4488-A871-3845B54F668B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7345229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 rtl="0" fontAlgn="base"/>
            <a:r>
              <a:rPr lang="en-US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Let employees know that you can and will honor accommodation requests during entire process of application through employment. Share more at end of presentation</a:t>
            </a:r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​</a:t>
            </a:r>
          </a:p>
          <a:p>
            <a:pPr lvl="0" rtl="0" fontAlgn="base"/>
            <a:r>
              <a:rPr lang="en-US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Share your pronouns when introducing and include in signature</a:t>
            </a:r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​</a:t>
            </a:r>
          </a:p>
          <a:p>
            <a:pPr lvl="0" rtl="0" fontAlgn="base"/>
            <a:r>
              <a:rPr lang="en-US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Not everyone uses and knows the same colloquial sayings. People will pretend to know, because they think they should.</a:t>
            </a:r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​</a:t>
            </a:r>
          </a:p>
          <a:p>
            <a:pPr lvl="0" rtl="0" fontAlgn="base"/>
            <a:r>
              <a:rPr lang="en-US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Set group norms</a:t>
            </a:r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​</a:t>
            </a:r>
          </a:p>
          <a:p>
            <a:pPr lvl="0" rtl="0" fontAlgn="base"/>
            <a:r>
              <a:rPr lang="en-US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Sending a quick hi or check-in, builds community</a:t>
            </a:r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​</a:t>
            </a:r>
          </a:p>
          <a:p>
            <a:pPr lvl="0" rtl="0" fontAlgn="base"/>
            <a:r>
              <a:rPr lang="en-US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Ex: Do not offer to shake hands, let the employee take the lead</a:t>
            </a:r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​</a:t>
            </a:r>
          </a:p>
          <a:p>
            <a:pPr lvl="0" rtl="0" fontAlgn="base"/>
            <a:r>
              <a:rPr lang="en-US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Not everybody has 2 parents, goes home for holidays or breaks, enjoys football games,</a:t>
            </a:r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​</a:t>
            </a:r>
          </a:p>
          <a:p>
            <a:pPr lvl="0" rtl="0" fontAlgn="base"/>
            <a:r>
              <a:rPr lang="en-US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Let the employee know that if they already know something they can let you know, so you can skip that information.</a:t>
            </a:r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​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2A64580-9F4A-4488-A871-3845B54F668B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8755162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 rtl="0" fontAlgn="base"/>
            <a:r>
              <a:rPr lang="en-US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Lighting options: example: lamp so overhead light can be turned off)     </a:t>
            </a:r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​</a:t>
            </a:r>
          </a:p>
          <a:p>
            <a:pPr lvl="0" rtl="0" fontAlgn="base"/>
            <a:r>
              <a:rPr lang="en-US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Room to move and navigate: Clear the floor</a:t>
            </a:r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​</a:t>
            </a:r>
          </a:p>
          <a:p>
            <a:pPr lvl="0" rtl="0" fontAlgn="base"/>
            <a:r>
              <a:rPr lang="en-US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Common Allergen example: peanuts, label food if bring something to share</a:t>
            </a:r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​</a:t>
            </a:r>
          </a:p>
          <a:p>
            <a:pPr lvl="0" rtl="0" fontAlgn="base"/>
            <a:r>
              <a:rPr lang="en-US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Standing desk: have a shared one or rotating access</a:t>
            </a:r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​</a:t>
            </a:r>
          </a:p>
          <a:p>
            <a:pPr lvl="0" rtl="0" fontAlgn="base"/>
            <a:r>
              <a:rPr lang="en-US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Chairs: back support, cushioned vs hard, height can make a difference.</a:t>
            </a:r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​</a:t>
            </a:r>
          </a:p>
          <a:p>
            <a:pPr lvl="0" rtl="0" fontAlgn="base"/>
            <a:r>
              <a:rPr lang="en-US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Space: Point out accessible bathrooms, exits and entrance and Know and share locations of gender neutral and single stall bathrooms</a:t>
            </a:r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​</a:t>
            </a:r>
          </a:p>
          <a:p>
            <a:pPr lvl="0" rtl="0" fontAlgn="base"/>
            <a:r>
              <a:rPr lang="en-US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Consider time to bathrooms and accessible doors.  Going up two floors for access will take more time than the ability to use what's available on the same floors</a:t>
            </a:r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​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2A64580-9F4A-4488-A871-3845B54F668B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478321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0" name="Google Shape;280;p28:notes"/>
          <p:cNvSpPr txBox="1">
            <a:spLocks noGrp="1"/>
          </p:cNvSpPr>
          <p:nvPr>
            <p:ph type="body" idx="1"/>
          </p:nvPr>
        </p:nvSpPr>
        <p:spPr>
          <a:xfrm>
            <a:off x="1219200" y="3300413"/>
            <a:ext cx="9753600" cy="2700337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/>
              <a:t>Katy</a:t>
            </a:r>
          </a:p>
        </p:txBody>
      </p:sp>
      <p:sp>
        <p:nvSpPr>
          <p:cNvPr id="281" name="Google Shape;281;p28:notes"/>
          <p:cNvSpPr>
            <a:spLocks noGrp="1" noRot="1" noChangeAspect="1"/>
          </p:cNvSpPr>
          <p:nvPr>
            <p:ph type="sldImg" idx="2"/>
          </p:nvPr>
        </p:nvSpPr>
        <p:spPr>
          <a:xfrm>
            <a:off x="4038600" y="857250"/>
            <a:ext cx="4114800" cy="231457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2" name="Google Shape;292;p30:notes"/>
          <p:cNvSpPr txBox="1">
            <a:spLocks noGrp="1"/>
          </p:cNvSpPr>
          <p:nvPr>
            <p:ph type="body" idx="1"/>
          </p:nvPr>
        </p:nvSpPr>
        <p:spPr>
          <a:xfrm>
            <a:off x="1219200" y="3300413"/>
            <a:ext cx="9753600" cy="2700337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indent="0"/>
            <a:r>
              <a:rPr lang="en-US" dirty="0"/>
              <a:t>Katy</a:t>
            </a:r>
          </a:p>
        </p:txBody>
      </p:sp>
      <p:sp>
        <p:nvSpPr>
          <p:cNvPr id="293" name="Google Shape;293;p30:notes"/>
          <p:cNvSpPr>
            <a:spLocks noGrp="1" noRot="1" noChangeAspect="1"/>
          </p:cNvSpPr>
          <p:nvPr>
            <p:ph type="sldImg" idx="2"/>
          </p:nvPr>
        </p:nvSpPr>
        <p:spPr>
          <a:xfrm>
            <a:off x="4038600" y="857250"/>
            <a:ext cx="4114800" cy="231457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>
            <a:extLst>
              <a:ext uri="{FF2B5EF4-FFF2-40B4-BE49-F238E27FC236}">
                <a16:creationId xmlns:a16="http://schemas.microsoft.com/office/drawing/2014/main" id="{DFAECA97-01EF-9672-0EFD-8C1F22008A4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38594" y="4311546"/>
            <a:ext cx="4372946" cy="715780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FE68C2D2-82B6-12F8-77F3-A70746BB60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8593" y="1452328"/>
            <a:ext cx="4372945" cy="246010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pic>
        <p:nvPicPr>
          <p:cNvPr id="5" name="Picture 4" descr="Bascom Hall with blue sky">
            <a:extLst>
              <a:ext uri="{FF2B5EF4-FFF2-40B4-BE49-F238E27FC236}">
                <a16:creationId xmlns:a16="http://schemas.microsoft.com/office/drawing/2014/main" id="{6E3F1333-9557-088D-D3A3-594137209C91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l="21850" t="-134" r="23004" b="134"/>
          <a:stretch/>
        </p:blipFill>
        <p:spPr>
          <a:xfrm>
            <a:off x="4611538" y="-65741"/>
            <a:ext cx="7678271" cy="6967086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83FE03F7-6735-9B75-32C8-53F314A45E4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238593" y="4063217"/>
            <a:ext cx="469433" cy="975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3539099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1B94510-6EF1-6A9F-B26F-D8ECD26DF0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093582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18AA368-89F0-295F-6B52-3FE1BFAA91D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BCF6464A-23F9-25A9-8162-26ED0A5B47E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831850" y="4121575"/>
            <a:ext cx="469433" cy="975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5490236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2_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3E9BC1A-2BEC-0C19-13CD-0A34FC1DBA1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877142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5E5E74A-AB6B-119E-8110-5426680D2E0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669647"/>
            <a:ext cx="10515600" cy="350731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9A013F2D-159C-5481-4176-032BC279673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838200" y="2355929"/>
            <a:ext cx="10515600" cy="457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4312337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3E9BC1A-2BEC-0C19-13CD-0A34FC1DBA1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014788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5E5E74A-AB6B-119E-8110-5426680D2E0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745673"/>
            <a:ext cx="10515600" cy="443129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9A013F2D-159C-5481-4176-032BC279673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838200" y="1421975"/>
            <a:ext cx="469433" cy="975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2306750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3E9BC1A-2BEC-0C19-13CD-0A34FC1DBA1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014788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5E5E74A-AB6B-119E-8110-5426680D2E0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745673"/>
            <a:ext cx="10515600" cy="443129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</p:spTree>
    <p:extLst>
      <p:ext uri="{BB962C8B-B14F-4D97-AF65-F5344CB8AC3E}">
        <p14:creationId xmlns:p14="http://schemas.microsoft.com/office/powerpoint/2010/main" val="16148751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1_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0B94546-1340-37B5-F907-210196629C7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014984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48D679F-2EDF-1F70-4953-2AF94245CFD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087E85A-335E-22B5-85DB-43510658EB1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A4742F30-3975-DF0D-1651-2F050E6375B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838200" y="1419466"/>
            <a:ext cx="469433" cy="975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562718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_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0B94546-1340-37B5-F907-210196629C7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014984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48D679F-2EDF-1F70-4953-2AF94245CFD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087E85A-335E-22B5-85DB-43510658EB1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</p:spTree>
    <p:extLst>
      <p:ext uri="{BB962C8B-B14F-4D97-AF65-F5344CB8AC3E}">
        <p14:creationId xmlns:p14="http://schemas.microsoft.com/office/powerpoint/2010/main" val="103227616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Two 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831CECF-6F80-92F0-F0D8-22E5C03B21D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014984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C761F5F-5586-E866-5C21-31869480858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868145C-2899-3951-C29B-25E10C725B0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9BF4FC96-3A2C-075D-6436-63299013028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516E13D2-6C28-D468-4B93-F3A510E0911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F5D6C970-C844-AA00-35D0-5A77CAC2234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839788" y="1481864"/>
            <a:ext cx="469433" cy="975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9321772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FAC0AC2-ACFD-4E6A-8FAC-CFF48393DC0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4"/>
            <a:ext cx="10515600" cy="1014984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3BB90787-9360-F7BC-005E-E5D99BE442DF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838200" y="1737360"/>
            <a:ext cx="3291840" cy="393941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1" name="Content Placeholder 10">
            <a:extLst>
              <a:ext uri="{FF2B5EF4-FFF2-40B4-BE49-F238E27FC236}">
                <a16:creationId xmlns:a16="http://schemas.microsoft.com/office/drawing/2014/main" id="{611D2C1A-7915-000D-C0BD-09800A232317}"/>
              </a:ext>
            </a:extLst>
          </p:cNvPr>
          <p:cNvSpPr>
            <a:spLocks noGrp="1"/>
          </p:cNvSpPr>
          <p:nvPr>
            <p:ph sz="quarter" idx="15"/>
          </p:nvPr>
        </p:nvSpPr>
        <p:spPr>
          <a:xfrm>
            <a:off x="4450080" y="1737233"/>
            <a:ext cx="3291840" cy="393954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5743FAF5-E7B0-8976-D826-CEB06C8E7CD5}"/>
              </a:ext>
            </a:extLst>
          </p:cNvPr>
          <p:cNvSpPr>
            <a:spLocks noGrp="1"/>
          </p:cNvSpPr>
          <p:nvPr>
            <p:ph sz="quarter" idx="16"/>
          </p:nvPr>
        </p:nvSpPr>
        <p:spPr>
          <a:xfrm>
            <a:off x="8061960" y="1737233"/>
            <a:ext cx="3291840" cy="394017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76AE106F-BF09-3AD1-741F-045D042FF09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838200" y="1409203"/>
            <a:ext cx="469433" cy="975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8277418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FAC0AC2-ACFD-4E6A-8FAC-CFF48393DC0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4"/>
            <a:ext cx="10515600" cy="1014984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B978B3B6-0744-8960-B7D5-E02F1CBC9E48}"/>
              </a:ext>
            </a:extLst>
          </p:cNvPr>
          <p:cNvSpPr>
            <a:spLocks noGrp="1"/>
          </p:cNvSpPr>
          <p:nvPr>
            <p:ph sz="quarter" idx="17"/>
          </p:nvPr>
        </p:nvSpPr>
        <p:spPr>
          <a:xfrm>
            <a:off x="838200" y="1728788"/>
            <a:ext cx="3292475" cy="698500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r>
              <a:rPr lang="en-US"/>
              <a:t>Click to edit</a:t>
            </a:r>
          </a:p>
        </p:txBody>
      </p:sp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3BB90787-9360-F7BC-005E-E5D99BE442DF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838200" y="2553463"/>
            <a:ext cx="3291840" cy="393941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2" name="Content Placeholder 11">
            <a:extLst>
              <a:ext uri="{FF2B5EF4-FFF2-40B4-BE49-F238E27FC236}">
                <a16:creationId xmlns:a16="http://schemas.microsoft.com/office/drawing/2014/main" id="{7EF044F7-F856-AA15-8E73-3022AE64EFB2}"/>
              </a:ext>
            </a:extLst>
          </p:cNvPr>
          <p:cNvSpPr>
            <a:spLocks noGrp="1"/>
          </p:cNvSpPr>
          <p:nvPr>
            <p:ph sz="quarter" idx="18" hasCustomPrompt="1"/>
          </p:nvPr>
        </p:nvSpPr>
        <p:spPr>
          <a:xfrm>
            <a:off x="4449763" y="1728788"/>
            <a:ext cx="3292475" cy="698500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r>
              <a:rPr lang="en-US"/>
              <a:t>Click to enter</a:t>
            </a:r>
          </a:p>
        </p:txBody>
      </p:sp>
      <p:sp>
        <p:nvSpPr>
          <p:cNvPr id="11" name="Content Placeholder 10">
            <a:extLst>
              <a:ext uri="{FF2B5EF4-FFF2-40B4-BE49-F238E27FC236}">
                <a16:creationId xmlns:a16="http://schemas.microsoft.com/office/drawing/2014/main" id="{611D2C1A-7915-000D-C0BD-09800A232317}"/>
              </a:ext>
            </a:extLst>
          </p:cNvPr>
          <p:cNvSpPr>
            <a:spLocks noGrp="1"/>
          </p:cNvSpPr>
          <p:nvPr>
            <p:ph sz="quarter" idx="15"/>
          </p:nvPr>
        </p:nvSpPr>
        <p:spPr>
          <a:xfrm>
            <a:off x="4450080" y="2553336"/>
            <a:ext cx="3291840" cy="393954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4" name="Content Placeholder 13">
            <a:extLst>
              <a:ext uri="{FF2B5EF4-FFF2-40B4-BE49-F238E27FC236}">
                <a16:creationId xmlns:a16="http://schemas.microsoft.com/office/drawing/2014/main" id="{4E8A2BA7-0085-49E8-FB08-290CCC8D38BD}"/>
              </a:ext>
            </a:extLst>
          </p:cNvPr>
          <p:cNvSpPr>
            <a:spLocks noGrp="1"/>
          </p:cNvSpPr>
          <p:nvPr>
            <p:ph sz="quarter" idx="19" hasCustomPrompt="1"/>
          </p:nvPr>
        </p:nvSpPr>
        <p:spPr>
          <a:xfrm>
            <a:off x="7996238" y="1728788"/>
            <a:ext cx="3292475" cy="698500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r>
              <a:rPr lang="en-US"/>
              <a:t>Click to enter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5743FAF5-E7B0-8976-D826-CEB06C8E7CD5}"/>
              </a:ext>
            </a:extLst>
          </p:cNvPr>
          <p:cNvSpPr>
            <a:spLocks noGrp="1"/>
          </p:cNvSpPr>
          <p:nvPr>
            <p:ph sz="quarter" idx="16"/>
          </p:nvPr>
        </p:nvSpPr>
        <p:spPr>
          <a:xfrm>
            <a:off x="8061960" y="2553336"/>
            <a:ext cx="3291840" cy="394017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76AE106F-BF09-3AD1-741F-045D042FF09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838200" y="1409203"/>
            <a:ext cx="469433" cy="975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4129592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AD0EDB-E248-0DE5-DBF7-DC3439C1AF1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014984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6F97577-827F-AD2A-E9FD-2DF95CAA391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8FE167A-0E94-FECE-D8C1-7BE6E685A2C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>
            <a:normAutofit/>
          </a:bodyPr>
          <a:lstStyle>
            <a:lvl1pPr marL="0" indent="0">
              <a:buNone/>
              <a:defRPr sz="2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71025899-8984-BAD4-A37C-DBF1C3C5091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836612" y="1508199"/>
            <a:ext cx="469433" cy="975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6022384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End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3E9BC1A-2BEC-0C19-13CD-0A34FC1DBA1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899131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5E5E74A-AB6B-119E-8110-5426680D2E0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387928"/>
            <a:ext cx="10515600" cy="34092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28A15331-5465-9018-6EAC-D9BB747576FF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838200" y="5285113"/>
            <a:ext cx="10515600" cy="124946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9A013F2D-159C-5481-4176-032BC279673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 flipV="1">
            <a:off x="5364480" y="5020833"/>
            <a:ext cx="1463040" cy="406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3465273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nd Slide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EE933FD-7F24-CCE2-7874-393DC9E0177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55320" y="762851"/>
            <a:ext cx="10515600" cy="1325563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pic>
        <p:nvPicPr>
          <p:cNvPr id="7" name="Picture 6" descr="University of Wisconsin - Madison Logo">
            <a:extLst>
              <a:ext uri="{FF2B5EF4-FFF2-40B4-BE49-F238E27FC236}">
                <a16:creationId xmlns:a16="http://schemas.microsoft.com/office/drawing/2014/main" id="{F93E4C2A-A8D3-333F-F3E9-F1403B74E5B8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4559674" y="2913843"/>
            <a:ext cx="3079721" cy="10303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66172547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1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A5AB00F6-05C5-E475-3695-1B13DA2AF77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004F2DE-B867-31EA-580C-E463DD7A606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grpSp>
        <p:nvGrpSpPr>
          <p:cNvPr id="7" name="Group 6" descr="University of Wisconsin - Madison seal">
            <a:extLst>
              <a:ext uri="{FF2B5EF4-FFF2-40B4-BE49-F238E27FC236}">
                <a16:creationId xmlns:a16="http://schemas.microsoft.com/office/drawing/2014/main" id="{557A14B5-D274-3C1E-8689-3A0FECB3A2AA}"/>
              </a:ext>
            </a:extLst>
          </p:cNvPr>
          <p:cNvGrpSpPr/>
          <p:nvPr userDrawn="1"/>
        </p:nvGrpSpPr>
        <p:grpSpPr>
          <a:xfrm>
            <a:off x="11504326" y="3689"/>
            <a:ext cx="566977" cy="1024217"/>
            <a:chOff x="11504326" y="3689"/>
            <a:chExt cx="566977" cy="1024217"/>
          </a:xfrm>
        </p:grpSpPr>
        <p:pic>
          <p:nvPicPr>
            <p:cNvPr id="6" name="Picture 5">
              <a:extLst>
                <a:ext uri="{FF2B5EF4-FFF2-40B4-BE49-F238E27FC236}">
                  <a16:creationId xmlns:a16="http://schemas.microsoft.com/office/drawing/2014/main" id="{A05AD502-7A21-11BA-0FA4-A42F11F4763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15"/>
            <a:stretch>
              <a:fillRect/>
            </a:stretch>
          </p:blipFill>
          <p:spPr>
            <a:xfrm>
              <a:off x="11504326" y="3689"/>
              <a:ext cx="566977" cy="1024217"/>
            </a:xfrm>
            <a:prstGeom prst="rect">
              <a:avLst/>
            </a:prstGeom>
          </p:spPr>
        </p:pic>
        <p:pic>
          <p:nvPicPr>
            <p:cNvPr id="4" name="Picture 3" descr="UW–Madison red crest logo&#10;">
              <a:extLst>
                <a:ext uri="{FF2B5EF4-FFF2-40B4-BE49-F238E27FC236}">
                  <a16:creationId xmlns:a16="http://schemas.microsoft.com/office/drawing/2014/main" id="{97E363B0-CA4A-9AFF-4A17-12E43EC99FC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16"/>
            <a:stretch>
              <a:fillRect/>
            </a:stretch>
          </p:blipFill>
          <p:spPr>
            <a:xfrm>
              <a:off x="11564318" y="199365"/>
              <a:ext cx="456122" cy="716763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80237278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1" r:id="rId2"/>
    <p:sldLayoutId id="2147483662" r:id="rId3"/>
    <p:sldLayoutId id="2147483650" r:id="rId4"/>
    <p:sldLayoutId id="2147483661" r:id="rId5"/>
    <p:sldLayoutId id="2147483659" r:id="rId6"/>
    <p:sldLayoutId id="2147483652" r:id="rId7"/>
    <p:sldLayoutId id="2147483653" r:id="rId8"/>
    <p:sldLayoutId id="2147483658" r:id="rId9"/>
    <p:sldLayoutId id="2147483660" r:id="rId10"/>
    <p:sldLayoutId id="2147483656" r:id="rId11"/>
    <p:sldLayoutId id="2147483663" r:id="rId12"/>
    <p:sldLayoutId id="2147483664" r:id="rId1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b="1" kern="1200">
          <a:solidFill>
            <a:schemeClr val="tx1"/>
          </a:solidFill>
          <a:latin typeface="Arial" panose="020B0604020202020204" pitchFamily="34" charset="0"/>
          <a:ea typeface="+mj-ea"/>
          <a:cs typeface="Arial" panose="020B0604020202020204" pitchFamily="34" charset="0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Clr>
          <a:srgbClr val="C00000"/>
        </a:buClr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Clr>
          <a:srgbClr val="C00000"/>
        </a:buClr>
        <a:buFont typeface="Arial" panose="020B0604020202020204" pitchFamily="34" charset="0"/>
        <a:buChar char="•"/>
        <a:defRPr sz="26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Clr>
          <a:srgbClr val="C00000"/>
        </a:buClr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8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hyperlink" Target="https://employeedisabilities.wisc.edu/divisional-disability-representatives/" TargetMode="External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hyperlink" Target="https://employeedisabilities.wisc.edu/rights-and-responsibilities/" TargetMode="External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4.xml"/><Relationship Id="rId6" Type="http://schemas.openxmlformats.org/officeDocument/2006/relationships/hyperlink" Target="https://mcburney.wisc.edu/" TargetMode="External"/><Relationship Id="rId5" Type="http://schemas.openxmlformats.org/officeDocument/2006/relationships/hyperlink" Target="https://employeedisabilities.wisc.edu/divisional-disability-representatives/" TargetMode="External"/><Relationship Id="rId4" Type="http://schemas.openxmlformats.org/officeDocument/2006/relationships/hyperlink" Target="https://employeedisabilities.wisc.edu/" TargetMode="Externa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hyperlink" Target="mailto:Gwynette.Hall@wisc.edu" TargetMode="External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8ACF2733-2808-E777-6D90-E90D88D566D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2414" y="357271"/>
            <a:ext cx="4372945" cy="2296930"/>
          </a:xfrm>
        </p:spPr>
        <p:txBody>
          <a:bodyPr>
            <a:normAutofit fontScale="90000"/>
          </a:bodyPr>
          <a:lstStyle/>
          <a:p>
            <a:pPr algn="ctr"/>
            <a:r>
              <a:rPr lang="en-US" b="0" dirty="0"/>
              <a:t>Student Employee Accommodations</a:t>
            </a:r>
            <a:endParaRPr lang="en-US" dirty="0"/>
          </a:p>
        </p:txBody>
      </p:sp>
      <p:sp>
        <p:nvSpPr>
          <p:cNvPr id="2" name="Subtitle 1">
            <a:extLst>
              <a:ext uri="{FF2B5EF4-FFF2-40B4-BE49-F238E27FC236}">
                <a16:creationId xmlns:a16="http://schemas.microsoft.com/office/drawing/2014/main" id="{ED9F2C04-1E0E-E193-9707-B6DD4B2B99D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7146" y="2654201"/>
            <a:ext cx="4544396" cy="2296930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dirty="0">
                <a:latin typeface="Arial"/>
                <a:cs typeface="Arial"/>
              </a:rPr>
              <a:t>Gwynette Hall (she/her)</a:t>
            </a:r>
          </a:p>
          <a:p>
            <a:r>
              <a:rPr lang="en-US" dirty="0">
                <a:latin typeface="Arial"/>
                <a:cs typeface="Arial"/>
              </a:rPr>
              <a:t>Assistant Director, Adaptive Technology</a:t>
            </a:r>
          </a:p>
        </p:txBody>
      </p:sp>
      <p:pic>
        <p:nvPicPr>
          <p:cNvPr id="5" name="Picture 4" descr="QR code to Student Employee Accommodations presentations in Box.">
            <a:extLst>
              <a:ext uri="{FF2B5EF4-FFF2-40B4-BE49-F238E27FC236}">
                <a16:creationId xmlns:a16="http://schemas.microsoft.com/office/drawing/2014/main" id="{CC8B9EEA-11C2-804C-2FAB-943FA65A409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93023" y="4166672"/>
            <a:ext cx="2371725" cy="23471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7438250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Title 1"/>
          <p:cNvSpPr txBox="1">
            <a:spLocks noGrp="1"/>
          </p:cNvSpPr>
          <p:nvPr>
            <p:ph type="title"/>
          </p:nvPr>
        </p:nvSpPr>
        <p:spPr>
          <a:xfrm>
            <a:off x="495300" y="304800"/>
            <a:ext cx="10668000" cy="9197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0" anchor="b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Red Hat Display"/>
              <a:buNone/>
            </a:pPr>
            <a:r>
              <a:rPr lang="en-US" dirty="0">
                <a:ea typeface="Red Hat Display" panose="02010303040201060303" pitchFamily="2" charset="0"/>
              </a:rPr>
              <a:t>Acknowledgements</a:t>
            </a:r>
            <a:endParaRPr dirty="0">
              <a:ea typeface="Red Hat Display" panose="02010303040201060303" pitchFamily="2" charset="0"/>
            </a:endParaRPr>
          </a:p>
        </p:txBody>
      </p:sp>
      <p:sp>
        <p:nvSpPr>
          <p:cNvPr id="79" name="Text Placeholder 1"/>
          <p:cNvSpPr txBox="1">
            <a:spLocks noGrp="1"/>
          </p:cNvSpPr>
          <p:nvPr>
            <p:ph type="body" idx="1"/>
          </p:nvPr>
        </p:nvSpPr>
        <p:spPr>
          <a:xfrm>
            <a:off x="1181100" y="1678177"/>
            <a:ext cx="9677400" cy="49378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91425" bIns="45700" anchor="t" anchorCtr="0">
            <a:normAutofit/>
          </a:bodyPr>
          <a:lstStyle/>
          <a:p>
            <a:pPr marL="0" indent="0">
              <a:lnSpc>
                <a:spcPct val="114000"/>
              </a:lnSpc>
              <a:spcBef>
                <a:spcPts val="1200"/>
              </a:spcBef>
              <a:spcAft>
                <a:spcPts val="600"/>
              </a:spcAft>
              <a:buSzPts val="2520"/>
              <a:buNone/>
            </a:pPr>
            <a:r>
              <a:rPr lang="en-US" b="1" dirty="0">
                <a:solidFill>
                  <a:srgbClr val="000000"/>
                </a:solidFill>
                <a:latin typeface="Arial"/>
                <a:cs typeface="Arial"/>
              </a:rPr>
              <a:t>Do</a:t>
            </a:r>
            <a:r>
              <a:rPr lang="en-US" sz="2800" b="1" dirty="0">
                <a:solidFill>
                  <a:srgbClr val="000000"/>
                </a:solidFill>
                <a:latin typeface="Arial"/>
                <a:ea typeface="Red Hat Text"/>
                <a:cs typeface="Arial"/>
                <a:sym typeface="Red Hat Text"/>
              </a:rPr>
              <a:t> </a:t>
            </a:r>
            <a:r>
              <a:rPr lang="en-US" b="1" dirty="0">
                <a:solidFill>
                  <a:srgbClr val="000000"/>
                </a:solidFill>
                <a:latin typeface="Arial"/>
                <a:ea typeface="Red Hat Text"/>
                <a:cs typeface="Arial"/>
                <a:sym typeface="Red Hat Text"/>
              </a:rPr>
              <a:t>what you need to make this the most</a:t>
            </a:r>
            <a:r>
              <a:rPr lang="en-US" sz="2800" b="1" dirty="0">
                <a:solidFill>
                  <a:srgbClr val="000000"/>
                </a:solidFill>
                <a:latin typeface="Arial"/>
                <a:ea typeface="Red Hat Text"/>
                <a:cs typeface="Red Hat Text"/>
                <a:sym typeface="Red Hat Text"/>
              </a:rPr>
              <a:t> meaningful experience for you.</a:t>
            </a:r>
            <a:r>
              <a:rPr lang="en-US" sz="2800" b="1" dirty="0">
                <a:solidFill>
                  <a:srgbClr val="CC0000"/>
                </a:solidFill>
                <a:latin typeface="Arial"/>
                <a:ea typeface="Red Hat Text"/>
                <a:cs typeface="Red Hat Text"/>
                <a:sym typeface="Red Hat Text"/>
              </a:rPr>
              <a:t> </a:t>
            </a:r>
            <a:endParaRPr lang="en-US" dirty="0">
              <a:solidFill>
                <a:srgbClr val="000000"/>
              </a:solidFill>
              <a:latin typeface="Arial"/>
              <a:ea typeface="Red Hat Text"/>
            </a:endParaRPr>
          </a:p>
          <a:p>
            <a:pPr indent="0">
              <a:lnSpc>
                <a:spcPct val="114000"/>
              </a:lnSpc>
              <a:spcBef>
                <a:spcPts val="1200"/>
              </a:spcBef>
              <a:spcAft>
                <a:spcPts val="600"/>
              </a:spcAft>
              <a:buSzPts val="2520"/>
            </a:pPr>
            <a:r>
              <a:rPr lang="en-US" dirty="0">
                <a:solidFill>
                  <a:srgbClr val="000000"/>
                </a:solidFill>
                <a:latin typeface="Arial"/>
                <a:ea typeface="Red Hat Text"/>
                <a:cs typeface="Red Hat Text"/>
                <a:sym typeface="Red Hat Text"/>
              </a:rPr>
              <a:t> Move,</a:t>
            </a:r>
            <a:r>
              <a:rPr lang="en-US" sz="2800" dirty="0">
                <a:solidFill>
                  <a:srgbClr val="000000"/>
                </a:solidFill>
                <a:latin typeface="Arial"/>
                <a:ea typeface="Red Hat Text"/>
                <a:cs typeface="Red Hat Text"/>
                <a:sym typeface="Red Hat Text"/>
              </a:rPr>
              <a:t> </a:t>
            </a:r>
            <a:r>
              <a:rPr lang="en-US" dirty="0">
                <a:solidFill>
                  <a:srgbClr val="000000"/>
                </a:solidFill>
                <a:latin typeface="Arial"/>
                <a:ea typeface="Red Hat Text"/>
                <a:cs typeface="Red Hat Text"/>
                <a:sym typeface="Red Hat Text"/>
              </a:rPr>
              <a:t>sit, stand, hydrate, take a break</a:t>
            </a:r>
            <a:endParaRPr lang="en-US" dirty="0">
              <a:solidFill>
                <a:srgbClr val="000000"/>
              </a:solidFill>
              <a:latin typeface="Arial"/>
            </a:endParaRPr>
          </a:p>
          <a:p>
            <a:pPr indent="0">
              <a:lnSpc>
                <a:spcPct val="114000"/>
              </a:lnSpc>
              <a:spcBef>
                <a:spcPts val="1200"/>
              </a:spcBef>
              <a:spcAft>
                <a:spcPts val="600"/>
              </a:spcAft>
              <a:buSzPts val="2520"/>
            </a:pPr>
            <a:r>
              <a:rPr lang="en-US" dirty="0">
                <a:solidFill>
                  <a:srgbClr val="000000"/>
                </a:solidFill>
                <a:latin typeface="Arial"/>
                <a:ea typeface="Red Hat Text"/>
                <a:cs typeface="Red Hat Text"/>
                <a:sym typeface="Red Hat Text"/>
              </a:rPr>
              <a:t> Auto</a:t>
            </a:r>
            <a:r>
              <a:rPr lang="en-US" sz="2800" dirty="0">
                <a:solidFill>
                  <a:srgbClr val="000000"/>
                </a:solidFill>
                <a:latin typeface="Arial"/>
                <a:ea typeface="Red Hat Text"/>
                <a:cs typeface="Red Hat Text"/>
                <a:sym typeface="Red Hat Text"/>
              </a:rPr>
              <a:t> caption via PowerPoint</a:t>
            </a:r>
            <a:r>
              <a:rPr lang="en-US" dirty="0">
                <a:solidFill>
                  <a:srgbClr val="000000"/>
                </a:solidFill>
                <a:latin typeface="Arial"/>
                <a:ea typeface="Red Hat Text"/>
                <a:cs typeface="Red Hat Text"/>
                <a:sym typeface="Red Hat Text"/>
              </a:rPr>
              <a:t> will be turned on</a:t>
            </a:r>
            <a:endParaRPr lang="en-US" dirty="0">
              <a:latin typeface="Arial"/>
            </a:endParaRPr>
          </a:p>
          <a:p>
            <a:pPr indent="0">
              <a:lnSpc>
                <a:spcPct val="114000"/>
              </a:lnSpc>
              <a:spcBef>
                <a:spcPts val="1200"/>
              </a:spcBef>
              <a:spcAft>
                <a:spcPts val="600"/>
              </a:spcAft>
              <a:buSzPts val="2520"/>
            </a:pPr>
            <a:r>
              <a:rPr lang="en-US" dirty="0">
                <a:latin typeface="Arial"/>
                <a:cs typeface="Arial"/>
              </a:rPr>
              <a:t> Ask questions as we go</a:t>
            </a:r>
            <a:endParaRPr lang="en-US" dirty="0">
              <a:latin typeface="Arial"/>
            </a:endParaRPr>
          </a:p>
          <a:p>
            <a:pPr indent="0">
              <a:lnSpc>
                <a:spcPct val="114000"/>
              </a:lnSpc>
              <a:spcBef>
                <a:spcPts val="1200"/>
              </a:spcBef>
              <a:spcAft>
                <a:spcPts val="600"/>
              </a:spcAft>
              <a:buSzPts val="2520"/>
            </a:pPr>
            <a:r>
              <a:rPr lang="en-US" dirty="0">
                <a:latin typeface="Arial"/>
                <a:cs typeface="Arial"/>
              </a:rPr>
              <a:t> Let me know if you are experiencing any access barriers</a:t>
            </a:r>
            <a:endParaRPr lang="en-US" dirty="0">
              <a:latin typeface="Arial"/>
            </a:endParaRPr>
          </a:p>
          <a:p>
            <a:pPr marL="0" indent="0">
              <a:buSzPts val="2520"/>
              <a:buNone/>
            </a:pPr>
            <a:endParaRPr lang="en-US" dirty="0">
              <a:latin typeface="Arial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7">
          <a:extLst>
            <a:ext uri="{FF2B5EF4-FFF2-40B4-BE49-F238E27FC236}">
              <a16:creationId xmlns:a16="http://schemas.microsoft.com/office/drawing/2014/main" id="{90A71E80-1135-AA82-869D-8CA82226948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Title 1">
            <a:extLst>
              <a:ext uri="{FF2B5EF4-FFF2-40B4-BE49-F238E27FC236}">
                <a16:creationId xmlns:a16="http://schemas.microsoft.com/office/drawing/2014/main" id="{0D879988-206D-C776-38FD-710CC5E22259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463027" y="283284"/>
            <a:ext cx="10668000" cy="9197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0" anchor="b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Red Hat Display"/>
              <a:buNone/>
            </a:pPr>
            <a:r>
              <a:rPr lang="en-US" dirty="0">
                <a:ea typeface="Red Hat Display" panose="02010303040201060303" pitchFamily="2" charset="0"/>
              </a:rPr>
              <a:t>Supervisors with Positive Impact</a:t>
            </a:r>
            <a:endParaRPr dirty="0">
              <a:ea typeface="Red Hat Display" panose="02010303040201060303" pitchFamily="2" charset="0"/>
            </a:endParaRPr>
          </a:p>
        </p:txBody>
      </p:sp>
      <p:sp>
        <p:nvSpPr>
          <p:cNvPr id="79" name="Text Placeholder 1">
            <a:extLst>
              <a:ext uri="{FF2B5EF4-FFF2-40B4-BE49-F238E27FC236}">
                <a16:creationId xmlns:a16="http://schemas.microsoft.com/office/drawing/2014/main" id="{6D99E151-05E3-9C87-3C1E-5F85701112A2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935915" y="1739153"/>
            <a:ext cx="10320170" cy="456662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91425" bIns="45700" anchor="t" anchorCtr="0">
            <a:normAutofit/>
          </a:bodyPr>
          <a:lstStyle/>
          <a:p>
            <a:pPr indent="0">
              <a:lnSpc>
                <a:spcPct val="114000"/>
              </a:lnSpc>
              <a:spcBef>
                <a:spcPts val="1200"/>
              </a:spcBef>
              <a:spcAft>
                <a:spcPts val="600"/>
              </a:spcAft>
              <a:buSzPts val="2520"/>
              <a:buNone/>
            </a:pPr>
            <a:r>
              <a:rPr lang="en-US" sz="3500" dirty="0">
                <a:solidFill>
                  <a:srgbClr val="000000"/>
                </a:solidFill>
                <a:latin typeface="Arial"/>
                <a:ea typeface="Red Hat Text"/>
                <a:cs typeface="Red Hat Text"/>
                <a:sym typeface="Red Hat Text"/>
              </a:rPr>
              <a:t>Practice three things:</a:t>
            </a:r>
          </a:p>
          <a:p>
            <a:pPr marL="742950" indent="-514350">
              <a:lnSpc>
                <a:spcPct val="114000"/>
              </a:lnSpc>
              <a:spcBef>
                <a:spcPts val="1200"/>
              </a:spcBef>
              <a:spcAft>
                <a:spcPts val="600"/>
              </a:spcAft>
              <a:buSzPts val="2520"/>
              <a:buFont typeface="+mj-lt"/>
              <a:buAutoNum type="arabicPeriod"/>
            </a:pPr>
            <a:r>
              <a:rPr lang="en-US" sz="3500" dirty="0">
                <a:solidFill>
                  <a:srgbClr val="000000"/>
                </a:solidFill>
                <a:latin typeface="Arial"/>
                <a:ea typeface="Red Hat Text"/>
                <a:cs typeface="Red Hat Text"/>
                <a:sym typeface="Red Hat Text"/>
              </a:rPr>
              <a:t>Attitude is </a:t>
            </a:r>
            <a:r>
              <a:rPr lang="en-US" sz="3500" b="1" dirty="0">
                <a:solidFill>
                  <a:srgbClr val="000000"/>
                </a:solidFill>
                <a:latin typeface="Arial"/>
                <a:ea typeface="Red Hat Text"/>
                <a:cs typeface="Red Hat Text"/>
                <a:sym typeface="Red Hat Text"/>
              </a:rPr>
              <a:t>almost </a:t>
            </a:r>
            <a:r>
              <a:rPr lang="en-US" sz="3500" dirty="0">
                <a:solidFill>
                  <a:srgbClr val="000000"/>
                </a:solidFill>
                <a:latin typeface="Arial"/>
                <a:ea typeface="Red Hat Text"/>
                <a:cs typeface="Red Hat Text"/>
                <a:sym typeface="Red Hat Text"/>
              </a:rPr>
              <a:t>everything</a:t>
            </a:r>
          </a:p>
          <a:p>
            <a:pPr marL="742950" indent="-514350">
              <a:lnSpc>
                <a:spcPct val="114000"/>
              </a:lnSpc>
              <a:spcBef>
                <a:spcPts val="1200"/>
              </a:spcBef>
              <a:spcAft>
                <a:spcPts val="600"/>
              </a:spcAft>
              <a:buSzPts val="2520"/>
              <a:buFont typeface="+mj-lt"/>
              <a:buAutoNum type="arabicPeriod"/>
            </a:pPr>
            <a:r>
              <a:rPr lang="en-US" sz="3500" dirty="0">
                <a:solidFill>
                  <a:srgbClr val="000000"/>
                </a:solidFill>
                <a:latin typeface="Arial"/>
                <a:ea typeface="Red Hat Text"/>
                <a:cs typeface="Red Hat Text"/>
                <a:sym typeface="Red Hat Text"/>
              </a:rPr>
              <a:t>Practice a little grace, kindness, and patience</a:t>
            </a:r>
          </a:p>
          <a:p>
            <a:pPr marL="742950" indent="-514350">
              <a:lnSpc>
                <a:spcPct val="114000"/>
              </a:lnSpc>
              <a:spcBef>
                <a:spcPts val="1200"/>
              </a:spcBef>
              <a:spcAft>
                <a:spcPts val="600"/>
              </a:spcAft>
              <a:buSzPts val="2520"/>
              <a:buFont typeface="+mj-lt"/>
              <a:buAutoNum type="arabicPeriod"/>
            </a:pPr>
            <a:r>
              <a:rPr lang="en-US" sz="3500" dirty="0">
                <a:solidFill>
                  <a:srgbClr val="000000"/>
                </a:solidFill>
                <a:latin typeface="Arial"/>
                <a:ea typeface="Red Hat Text"/>
                <a:cs typeface="Red Hat Text"/>
                <a:sym typeface="Red Hat Text"/>
              </a:rPr>
              <a:t>Be open to alternative perspectives</a:t>
            </a:r>
            <a:endParaRPr lang="en-US" sz="3500" dirty="0">
              <a:latin typeface="Arial"/>
            </a:endParaRPr>
          </a:p>
          <a:p>
            <a:pPr marL="0" indent="0">
              <a:buSzPts val="2520"/>
              <a:buNone/>
            </a:pPr>
            <a:endParaRPr lang="en-US" dirty="0"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16999444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BA5AC70-9F82-BD21-80F9-683C53E7DF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44936" y="365125"/>
            <a:ext cx="10515600" cy="1014984"/>
          </a:xfrm>
        </p:spPr>
        <p:txBody>
          <a:bodyPr/>
          <a:lstStyle/>
          <a:p>
            <a:r>
              <a:rPr lang="en-US" dirty="0"/>
              <a:t>Accommodations on Campus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B4931AB-0E8A-69A8-8214-B49CFEB8ABD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7" y="2128362"/>
            <a:ext cx="5157787" cy="823912"/>
          </a:xfrm>
        </p:spPr>
        <p:txBody>
          <a:bodyPr>
            <a:normAutofit/>
          </a:bodyPr>
          <a:lstStyle/>
          <a:p>
            <a:r>
              <a:rPr lang="en-US" sz="4000" dirty="0"/>
              <a:t>Student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DDF5545-9D64-E3F4-459E-460F3E40F7C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3173412"/>
            <a:ext cx="5157787" cy="3684588"/>
          </a:xfrm>
        </p:spPr>
        <p:txBody>
          <a:bodyPr/>
          <a:lstStyle/>
          <a:p>
            <a:pPr>
              <a:lnSpc>
                <a:spcPct val="114000"/>
              </a:lnSpc>
            </a:pPr>
            <a:r>
              <a:rPr lang="en-US" dirty="0"/>
              <a:t>Classroom accommodations</a:t>
            </a:r>
          </a:p>
          <a:p>
            <a:pPr>
              <a:lnSpc>
                <a:spcPct val="114000"/>
              </a:lnSpc>
            </a:pPr>
            <a:r>
              <a:rPr lang="en-US" dirty="0"/>
              <a:t>Work with the McBurney Disability Resource Center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D0D60798-7619-F0C2-077C-0AB18976485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69024" y="2128362"/>
            <a:ext cx="5183188" cy="823912"/>
          </a:xfrm>
        </p:spPr>
        <p:txBody>
          <a:bodyPr>
            <a:normAutofit/>
          </a:bodyPr>
          <a:lstStyle/>
          <a:p>
            <a:r>
              <a:rPr lang="en-US" sz="4000" dirty="0"/>
              <a:t>Employment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60DC96E1-1A45-3357-8DA8-E9B2AC52EA0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69024" y="3173412"/>
            <a:ext cx="5183188" cy="3684588"/>
          </a:xfrm>
        </p:spPr>
        <p:txBody>
          <a:bodyPr/>
          <a:lstStyle/>
          <a:p>
            <a:pPr>
              <a:lnSpc>
                <a:spcPct val="114000"/>
              </a:lnSpc>
            </a:pPr>
            <a:r>
              <a:rPr lang="en-US" dirty="0"/>
              <a:t>Work accommodations</a:t>
            </a:r>
          </a:p>
          <a:p>
            <a:pPr>
              <a:lnSpc>
                <a:spcPct val="114000"/>
              </a:lnSpc>
            </a:pPr>
            <a:r>
              <a:rPr lang="en-US" dirty="0"/>
              <a:t>Work with Divisional Disability Representative (DDR) and Employee Disability Resources (EDR)</a:t>
            </a:r>
          </a:p>
        </p:txBody>
      </p:sp>
    </p:spTree>
    <p:extLst>
      <p:ext uri="{BB962C8B-B14F-4D97-AF65-F5344CB8AC3E}">
        <p14:creationId xmlns:p14="http://schemas.microsoft.com/office/powerpoint/2010/main" val="378638875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Title 1"/>
          <p:cNvSpPr txBox="1">
            <a:spLocks noGrp="1"/>
          </p:cNvSpPr>
          <p:nvPr>
            <p:ph type="title"/>
          </p:nvPr>
        </p:nvSpPr>
        <p:spPr>
          <a:xfrm>
            <a:off x="414741" y="311338"/>
            <a:ext cx="10515600" cy="8593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0" anchor="b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Red Hat Display"/>
              <a:buNone/>
            </a:pPr>
            <a:r>
              <a:rPr lang="en-US" dirty="0">
                <a:latin typeface="Red Hat Display"/>
                <a:ea typeface="Red Hat Display"/>
                <a:cs typeface="Red Hat Display"/>
                <a:sym typeface="Red Hat Display"/>
              </a:rPr>
              <a:t>Laws and Policies</a:t>
            </a:r>
            <a:endParaRPr b="0" dirty="0">
              <a:solidFill>
                <a:srgbClr val="000000"/>
              </a:solidFill>
              <a:latin typeface="Red Hat Display"/>
              <a:ea typeface="Red Hat Display"/>
              <a:cs typeface="Red Hat Display"/>
              <a:sym typeface="Red Hat Display"/>
            </a:endParaRPr>
          </a:p>
        </p:txBody>
      </p:sp>
      <p:sp>
        <p:nvSpPr>
          <p:cNvPr id="122" name="Text Placeholder 1"/>
          <p:cNvSpPr txBox="1">
            <a:spLocks noGrp="1"/>
          </p:cNvSpPr>
          <p:nvPr>
            <p:ph type="body" idx="2"/>
          </p:nvPr>
        </p:nvSpPr>
        <p:spPr>
          <a:xfrm>
            <a:off x="868003" y="1940118"/>
            <a:ext cx="10062338" cy="406857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91425" bIns="45700" anchor="t" anchorCtr="0">
            <a:normAutofit/>
          </a:bodyPr>
          <a:lstStyle/>
          <a:p>
            <a:pPr marL="175895" lvl="0" indent="-175895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2340"/>
              <a:buChar char="•"/>
            </a:pPr>
            <a:r>
              <a:rPr lang="en-US" dirty="0">
                <a:latin typeface="Arial"/>
              </a:rPr>
              <a:t> Americans with Disability Act (ADA)</a:t>
            </a:r>
          </a:p>
          <a:p>
            <a:pPr marL="175895" lvl="0" indent="-175895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2340"/>
              <a:buChar char="•"/>
            </a:pPr>
            <a:r>
              <a:rPr lang="en-US" dirty="0">
                <a:latin typeface="Arial"/>
              </a:rPr>
              <a:t> Section 504 of the Rehabilitation Act</a:t>
            </a:r>
          </a:p>
          <a:p>
            <a:pPr marL="175895" lvl="0" indent="-175895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2340"/>
              <a:buChar char="•"/>
            </a:pPr>
            <a:r>
              <a:rPr lang="en-US" dirty="0">
                <a:latin typeface="Arial"/>
              </a:rPr>
              <a:t> Wisconsin Fair Employment Act (WFEA)</a:t>
            </a:r>
          </a:p>
          <a:p>
            <a:pPr marL="175895" lvl="0" indent="-175895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2340"/>
              <a:buChar char="•"/>
            </a:pPr>
            <a:r>
              <a:rPr lang="en-US" dirty="0">
                <a:latin typeface="Arial"/>
              </a:rPr>
              <a:t> Regent Policy 14-10</a:t>
            </a:r>
          </a:p>
          <a:p>
            <a:pPr marL="175895" lvl="0" indent="-175895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2340"/>
              <a:buChar char="•"/>
            </a:pPr>
            <a:r>
              <a:rPr lang="en-US" dirty="0">
                <a:latin typeface="Arial"/>
              </a:rPr>
              <a:t> Family Medical Leave Act (FMLA)</a:t>
            </a:r>
          </a:p>
          <a:p>
            <a:pPr marL="175895" lvl="0" indent="-175895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2340"/>
              <a:buChar char="•"/>
            </a:pPr>
            <a:r>
              <a:rPr lang="en-US" dirty="0">
                <a:latin typeface="Arial"/>
              </a:rPr>
              <a:t> Wisconsin Family Medical Leave Act (WFMLA)</a:t>
            </a:r>
          </a:p>
          <a:p>
            <a:pPr marL="175895" lvl="0" indent="-175895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2340"/>
              <a:buChar char="•"/>
            </a:pPr>
            <a:endParaRPr lang="en-US" dirty="0">
              <a:latin typeface="Arial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D6181DA-1A6A-CE79-2B12-4318FF266FA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4863" y="343611"/>
            <a:ext cx="10515600" cy="1014788"/>
          </a:xfrm>
        </p:spPr>
        <p:txBody>
          <a:bodyPr>
            <a:normAutofit/>
          </a:bodyPr>
          <a:lstStyle/>
          <a:p>
            <a:r>
              <a:rPr lang="en-US" dirty="0"/>
              <a:t>Employee Accommodations Process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6851947-9A38-BC3B-56AC-95521D9FA1C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205317"/>
            <a:ext cx="10515600" cy="3971645"/>
          </a:xfrm>
        </p:spPr>
        <p:txBody>
          <a:bodyPr/>
          <a:lstStyle/>
          <a:p>
            <a:pPr marL="514350" indent="-514350">
              <a:lnSpc>
                <a:spcPct val="114000"/>
              </a:lnSpc>
              <a:spcAft>
                <a:spcPts val="800"/>
              </a:spcAft>
              <a:buFont typeface="+mj-lt"/>
              <a:buAutoNum type="arabicPeriod"/>
            </a:pPr>
            <a:r>
              <a:rPr lang="en-US" dirty="0"/>
              <a:t>Request accommodations through </a:t>
            </a:r>
            <a:r>
              <a:rPr lang="en-US" dirty="0">
                <a:hlinkClick r:id="rId2"/>
              </a:rPr>
              <a:t>Divisional Disability Representative (DDR)</a:t>
            </a:r>
            <a:endParaRPr lang="en-US" dirty="0"/>
          </a:p>
          <a:p>
            <a:pPr marL="514350" indent="-514350">
              <a:lnSpc>
                <a:spcPct val="114000"/>
              </a:lnSpc>
              <a:spcAft>
                <a:spcPts val="800"/>
              </a:spcAft>
              <a:buFont typeface="+mj-lt"/>
              <a:buAutoNum type="arabicPeriod"/>
            </a:pPr>
            <a:r>
              <a:rPr lang="en-US" dirty="0"/>
              <a:t>Provide medical documentation</a:t>
            </a:r>
          </a:p>
          <a:p>
            <a:pPr marL="514350" indent="-514350">
              <a:lnSpc>
                <a:spcPct val="114000"/>
              </a:lnSpc>
              <a:spcAft>
                <a:spcPts val="800"/>
              </a:spcAft>
              <a:buFont typeface="+mj-lt"/>
              <a:buAutoNum type="arabicPeriod"/>
            </a:pPr>
            <a:r>
              <a:rPr lang="en-US" dirty="0"/>
              <a:t>DDR works with employee, supervisor, and Employee Disability Resource Team to identify reasonable accommodation options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0795999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0F814A8-93BA-3012-913A-51D32C1336F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B5295D3-8959-C77B-9A64-51B1DB4225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20240" y="397398"/>
            <a:ext cx="10515600" cy="1014984"/>
          </a:xfrm>
        </p:spPr>
        <p:txBody>
          <a:bodyPr/>
          <a:lstStyle/>
          <a:p>
            <a:r>
              <a:rPr lang="en-US" dirty="0"/>
              <a:t>Providing Accommodations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A78A6C0-7446-6017-28D6-66960C18F2C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7" y="2128362"/>
            <a:ext cx="5157787" cy="823912"/>
          </a:xfrm>
        </p:spPr>
        <p:txBody>
          <a:bodyPr>
            <a:normAutofit/>
          </a:bodyPr>
          <a:lstStyle/>
          <a:p>
            <a:r>
              <a:rPr lang="en-US" sz="4000" dirty="0"/>
              <a:t>Formal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B81642C-DB53-631B-1AB5-2F35B3334CE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3173412"/>
            <a:ext cx="5157787" cy="3684588"/>
          </a:xfrm>
        </p:spPr>
        <p:txBody>
          <a:bodyPr/>
          <a:lstStyle/>
          <a:p>
            <a:pPr>
              <a:lnSpc>
                <a:spcPct val="114000"/>
              </a:lnSpc>
            </a:pPr>
            <a:r>
              <a:rPr lang="en-US" dirty="0"/>
              <a:t>Requested through DDR and EDR</a:t>
            </a:r>
          </a:p>
          <a:p>
            <a:pPr>
              <a:lnSpc>
                <a:spcPct val="114000"/>
              </a:lnSpc>
            </a:pPr>
            <a:r>
              <a:rPr lang="en-US" dirty="0"/>
              <a:t>Requires medical documentation</a:t>
            </a:r>
          </a:p>
          <a:p>
            <a:pPr>
              <a:lnSpc>
                <a:spcPct val="114000"/>
              </a:lnSpc>
            </a:pPr>
            <a:r>
              <a:rPr lang="en-US" dirty="0"/>
              <a:t>Can take time to put in place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EEEF5DE5-4CD1-60E6-EA50-E72FC2B66DD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69024" y="2128362"/>
            <a:ext cx="5183188" cy="823912"/>
          </a:xfrm>
        </p:spPr>
        <p:txBody>
          <a:bodyPr>
            <a:normAutofit/>
          </a:bodyPr>
          <a:lstStyle/>
          <a:p>
            <a:r>
              <a:rPr lang="en-US" sz="4000" dirty="0"/>
              <a:t>Informal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758EFAA1-376E-B91B-5140-2A562B9DD2B9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69024" y="3173412"/>
            <a:ext cx="5183188" cy="3684588"/>
          </a:xfrm>
        </p:spPr>
        <p:txBody>
          <a:bodyPr/>
          <a:lstStyle/>
          <a:p>
            <a:pPr>
              <a:lnSpc>
                <a:spcPct val="114000"/>
              </a:lnSpc>
            </a:pPr>
            <a:r>
              <a:rPr lang="en-US" dirty="0"/>
              <a:t>Requested through supervisor</a:t>
            </a:r>
          </a:p>
          <a:p>
            <a:pPr>
              <a:lnSpc>
                <a:spcPct val="114000"/>
              </a:lnSpc>
            </a:pPr>
            <a:r>
              <a:rPr lang="en-US" dirty="0"/>
              <a:t>No medical documentation</a:t>
            </a:r>
          </a:p>
          <a:p>
            <a:pPr>
              <a:lnSpc>
                <a:spcPct val="114000"/>
              </a:lnSpc>
            </a:pPr>
            <a:r>
              <a:rPr lang="en-US" dirty="0"/>
              <a:t>Quickly implemented</a:t>
            </a:r>
          </a:p>
          <a:p>
            <a:pPr>
              <a:lnSpc>
                <a:spcPct val="114000"/>
              </a:lnSpc>
            </a:pPr>
            <a:endParaRPr lang="en-US" dirty="0"/>
          </a:p>
          <a:p>
            <a:pPr>
              <a:lnSpc>
                <a:spcPct val="114000"/>
              </a:lnSpc>
            </a:pPr>
            <a:endParaRPr lang="en-US" dirty="0"/>
          </a:p>
          <a:p>
            <a:pPr>
              <a:lnSpc>
                <a:spcPct val="114000"/>
              </a:lnSpc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0368244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E991188-2854-87D8-A0A1-42F31D2D6D0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1833" y="375884"/>
            <a:ext cx="10515600" cy="1014788"/>
          </a:xfrm>
        </p:spPr>
        <p:txBody>
          <a:bodyPr>
            <a:normAutofit fontScale="90000"/>
          </a:bodyPr>
          <a:lstStyle/>
          <a:p>
            <a:r>
              <a:rPr lang="en-US" dirty="0">
                <a:latin typeface="Arial"/>
                <a:cs typeface="Arial"/>
              </a:rPr>
              <a:t>Why Provide Informal Accommodations?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54F7931-3BA6-F717-A0A0-92ED6177B51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pPr>
              <a:lnSpc>
                <a:spcPct val="114000"/>
              </a:lnSpc>
              <a:spcAft>
                <a:spcPts val="1200"/>
              </a:spcAft>
            </a:pPr>
            <a:r>
              <a:rPr lang="en-US" dirty="0">
                <a:solidFill>
                  <a:srgbClr val="363636"/>
                </a:solidFill>
                <a:latin typeface="Arial"/>
                <a:cs typeface="Arial"/>
              </a:rPr>
              <a:t>Signals support and welcome</a:t>
            </a:r>
            <a:endParaRPr lang="en-US" dirty="0">
              <a:solidFill>
                <a:srgbClr val="000000"/>
              </a:solidFill>
              <a:latin typeface="Arial"/>
              <a:cs typeface="Arial"/>
            </a:endParaRPr>
          </a:p>
          <a:p>
            <a:pPr>
              <a:lnSpc>
                <a:spcPct val="114000"/>
              </a:lnSpc>
              <a:spcAft>
                <a:spcPts val="1200"/>
              </a:spcAft>
            </a:pPr>
            <a:r>
              <a:rPr lang="en-US" dirty="0">
                <a:solidFill>
                  <a:srgbClr val="363636"/>
                </a:solidFill>
                <a:latin typeface="Arial"/>
                <a:cs typeface="Arial"/>
              </a:rPr>
              <a:t>Gives a sense of belonging</a:t>
            </a:r>
          </a:p>
          <a:p>
            <a:pPr>
              <a:lnSpc>
                <a:spcPct val="114000"/>
              </a:lnSpc>
              <a:spcAft>
                <a:spcPts val="1200"/>
              </a:spcAft>
            </a:pPr>
            <a:r>
              <a:rPr lang="en-US" dirty="0">
                <a:solidFill>
                  <a:srgbClr val="363636"/>
                </a:solidFill>
                <a:latin typeface="Arial"/>
                <a:cs typeface="Arial"/>
              </a:rPr>
              <a:t>Safe and positive environment</a:t>
            </a:r>
            <a:endParaRPr lang="en-US" dirty="0">
              <a:latin typeface="Arial"/>
              <a:cs typeface="Arial"/>
            </a:endParaRPr>
          </a:p>
          <a:p>
            <a:pPr>
              <a:lnSpc>
                <a:spcPct val="114000"/>
              </a:lnSpc>
              <a:spcAft>
                <a:spcPts val="1200"/>
              </a:spcAft>
            </a:pPr>
            <a:r>
              <a:rPr lang="en-US" dirty="0">
                <a:solidFill>
                  <a:srgbClr val="202020"/>
                </a:solidFill>
                <a:latin typeface="Arial"/>
                <a:cs typeface="Arial"/>
              </a:rPr>
              <a:t>Lessens the burden of responsibility for disabled employee</a:t>
            </a:r>
            <a:endParaRPr lang="en-US" dirty="0">
              <a:latin typeface="Arial"/>
              <a:cs typeface="Arial"/>
            </a:endParaRPr>
          </a:p>
          <a:p>
            <a:pPr>
              <a:lnSpc>
                <a:spcPct val="114000"/>
              </a:lnSpc>
              <a:spcAft>
                <a:spcPts val="1200"/>
              </a:spcAft>
            </a:pPr>
            <a:r>
              <a:rPr lang="en-US" dirty="0">
                <a:solidFill>
                  <a:srgbClr val="202020"/>
                </a:solidFill>
                <a:latin typeface="Arial"/>
                <a:cs typeface="Arial"/>
              </a:rPr>
              <a:t>Reduces barriers and limitations in the environment for everyone</a:t>
            </a:r>
            <a:endParaRPr lang="en-US" dirty="0"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53708415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1E2321D-03E1-0D57-F0E6-F377E8D2035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3A1A885-C424-48EB-6C7B-6B10DC28E8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3994" y="352769"/>
            <a:ext cx="10515600" cy="1014788"/>
          </a:xfrm>
        </p:spPr>
        <p:txBody>
          <a:bodyPr>
            <a:normAutofit/>
          </a:bodyPr>
          <a:lstStyle/>
          <a:p>
            <a:r>
              <a:rPr lang="en-US" dirty="0">
                <a:latin typeface="Arial"/>
                <a:cs typeface="Arial"/>
              </a:rPr>
              <a:t>Inclusive Practices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25E1CDA-338A-23BA-B7F1-94A620D1CFA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pPr>
              <a:lnSpc>
                <a:spcPct val="114000"/>
              </a:lnSpc>
              <a:spcAft>
                <a:spcPts val="1200"/>
              </a:spcAft>
            </a:pPr>
            <a:r>
              <a:rPr lang="en-US" dirty="0">
                <a:solidFill>
                  <a:srgbClr val="363636"/>
                </a:solidFill>
                <a:latin typeface="Arial"/>
                <a:cs typeface="Arial"/>
              </a:rPr>
              <a:t>Training</a:t>
            </a:r>
          </a:p>
          <a:p>
            <a:pPr>
              <a:lnSpc>
                <a:spcPct val="114000"/>
              </a:lnSpc>
              <a:spcAft>
                <a:spcPts val="1200"/>
              </a:spcAft>
            </a:pPr>
            <a:r>
              <a:rPr lang="en-US" dirty="0">
                <a:solidFill>
                  <a:srgbClr val="363636"/>
                </a:solidFill>
                <a:latin typeface="Arial"/>
                <a:cs typeface="Arial"/>
              </a:rPr>
              <a:t>Executive Functioning</a:t>
            </a:r>
          </a:p>
          <a:p>
            <a:pPr>
              <a:lnSpc>
                <a:spcPct val="114000"/>
              </a:lnSpc>
              <a:spcAft>
                <a:spcPts val="1200"/>
              </a:spcAft>
            </a:pPr>
            <a:r>
              <a:rPr lang="en-US" dirty="0">
                <a:solidFill>
                  <a:srgbClr val="202020"/>
                </a:solidFill>
                <a:latin typeface="Arial"/>
                <a:cs typeface="Arial"/>
              </a:rPr>
              <a:t>Community/Communication</a:t>
            </a:r>
          </a:p>
          <a:p>
            <a:pPr>
              <a:lnSpc>
                <a:spcPct val="114000"/>
              </a:lnSpc>
              <a:spcAft>
                <a:spcPts val="1200"/>
              </a:spcAft>
            </a:pPr>
            <a:r>
              <a:rPr lang="en-US" dirty="0">
                <a:solidFill>
                  <a:srgbClr val="202020"/>
                </a:solidFill>
                <a:latin typeface="Arial"/>
                <a:cs typeface="Arial"/>
              </a:rPr>
              <a:t>Physical Space/Environment</a:t>
            </a:r>
          </a:p>
          <a:p>
            <a:pPr>
              <a:lnSpc>
                <a:spcPct val="114000"/>
              </a:lnSpc>
              <a:spcAft>
                <a:spcPts val="1200"/>
              </a:spcAft>
            </a:pPr>
            <a:r>
              <a:rPr lang="en-US" dirty="0">
                <a:solidFill>
                  <a:srgbClr val="202020"/>
                </a:solidFill>
                <a:latin typeface="Arial"/>
                <a:cs typeface="Arial"/>
              </a:rPr>
              <a:t>Supervisor Meetings</a:t>
            </a:r>
            <a:endParaRPr lang="en-US" dirty="0"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67688389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22B9416-6BA2-23FE-ED5C-BD333FA0335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B7109DF-066F-49A9-B326-729AE0B468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5779" y="352769"/>
            <a:ext cx="10515600" cy="1014788"/>
          </a:xfrm>
        </p:spPr>
        <p:txBody>
          <a:bodyPr/>
          <a:lstStyle/>
          <a:p>
            <a:r>
              <a:rPr lang="en-US" dirty="0"/>
              <a:t>Training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FF9B587-00A1-F72E-EBFC-7C5C4332383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745673"/>
            <a:ext cx="10515600" cy="4924068"/>
          </a:xfrm>
        </p:spPr>
        <p:txBody>
          <a:bodyPr>
            <a:normAutofit/>
          </a:bodyPr>
          <a:lstStyle/>
          <a:p>
            <a:pPr fontAlgn="base"/>
            <a:r>
              <a:rPr lang="en-US" dirty="0"/>
              <a:t>Be understanding and open, but clear about expectations​</a:t>
            </a:r>
          </a:p>
          <a:p>
            <a:pPr lvl="0" fontAlgn="base">
              <a:lnSpc>
                <a:spcPct val="114000"/>
              </a:lnSpc>
            </a:pPr>
            <a:r>
              <a:rPr lang="en-US" dirty="0"/>
              <a:t>Present content in different ways​</a:t>
            </a:r>
          </a:p>
          <a:p>
            <a:pPr fontAlgn="base"/>
            <a:r>
              <a:rPr lang="en-US" dirty="0"/>
              <a:t>Provide reference documents that can be used without supervisor​</a:t>
            </a:r>
          </a:p>
          <a:p>
            <a:pPr lvl="0" fontAlgn="base">
              <a:lnSpc>
                <a:spcPct val="114000"/>
              </a:lnSpc>
            </a:pPr>
            <a:r>
              <a:rPr lang="en-US" dirty="0"/>
              <a:t>Give examples when explaining​</a:t>
            </a:r>
          </a:p>
          <a:p>
            <a:pPr fontAlgn="base">
              <a:lnSpc>
                <a:spcPct val="114000"/>
              </a:lnSpc>
            </a:pPr>
            <a:r>
              <a:rPr lang="en-US" dirty="0"/>
              <a:t>Create space for processing time</a:t>
            </a:r>
          </a:p>
          <a:p>
            <a:pPr fontAlgn="base"/>
            <a:r>
              <a:rPr lang="en-US" dirty="0"/>
              <a:t>Set aside a time for practice and check-in on progress​</a:t>
            </a:r>
          </a:p>
          <a:p>
            <a:pPr fontAlgn="base">
              <a:lnSpc>
                <a:spcPct val="114000"/>
              </a:lnSpc>
            </a:pPr>
            <a:r>
              <a:rPr lang="en-US" dirty="0"/>
              <a:t>Practice interactions and role play​</a:t>
            </a:r>
          </a:p>
          <a:p>
            <a:pPr fontAlgn="base">
              <a:lnSpc>
                <a:spcPct val="114000"/>
              </a:lnSpc>
            </a:pPr>
            <a:r>
              <a:rPr lang="en-US" dirty="0"/>
              <a:t>Do not assume knowledge  ​</a:t>
            </a:r>
          </a:p>
        </p:txBody>
      </p:sp>
    </p:spTree>
    <p:extLst>
      <p:ext uri="{BB962C8B-B14F-4D97-AF65-F5344CB8AC3E}">
        <p14:creationId xmlns:p14="http://schemas.microsoft.com/office/powerpoint/2010/main" val="332536520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09014DB-4184-8D1F-A1A6-C510A9A91DA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5779" y="352769"/>
            <a:ext cx="10515600" cy="1014788"/>
          </a:xfrm>
        </p:spPr>
        <p:txBody>
          <a:bodyPr/>
          <a:lstStyle/>
          <a:p>
            <a:r>
              <a:rPr lang="en-US" dirty="0"/>
              <a:t>Executive Functioning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B2CFA36-3E55-CF1B-EAE3-50D82F4C413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lvl="0" fontAlgn="base">
              <a:lnSpc>
                <a:spcPct val="114000"/>
              </a:lnSpc>
            </a:pPr>
            <a:r>
              <a:rPr lang="en-US" dirty="0"/>
              <a:t>Send reminders for appointments, meeting, and events​</a:t>
            </a:r>
          </a:p>
          <a:p>
            <a:pPr lvl="0" fontAlgn="base">
              <a:lnSpc>
                <a:spcPct val="114000"/>
              </a:lnSpc>
            </a:pPr>
            <a:r>
              <a:rPr lang="en-US" dirty="0"/>
              <a:t>Create a calendar with task schedule and due dates</a:t>
            </a:r>
          </a:p>
          <a:p>
            <a:pPr lvl="0" fontAlgn="base">
              <a:lnSpc>
                <a:spcPct val="114000"/>
              </a:lnSpc>
            </a:pPr>
            <a:r>
              <a:rPr lang="en-US" dirty="0"/>
              <a:t>Consistent naming of tasks, folder structure, job titles</a:t>
            </a:r>
          </a:p>
          <a:p>
            <a:pPr lvl="0" fontAlgn="base">
              <a:lnSpc>
                <a:spcPct val="114000"/>
              </a:lnSpc>
            </a:pPr>
            <a:r>
              <a:rPr lang="en-US" dirty="0"/>
              <a:t>Ask how you can support next steps​</a:t>
            </a:r>
          </a:p>
          <a:p>
            <a:pPr lvl="0" fontAlgn="base">
              <a:lnSpc>
                <a:spcPct val="114000"/>
              </a:lnSpc>
            </a:pPr>
            <a:r>
              <a:rPr lang="en-US" dirty="0"/>
              <a:t>Give steps to accomplish goal/task in writing - remember that not all steps or structures are intuitive </a:t>
            </a:r>
          </a:p>
          <a:p>
            <a:pPr lvl="0" fontAlgn="base">
              <a:lnSpc>
                <a:spcPct val="114000"/>
              </a:lnSpc>
            </a:pPr>
            <a:r>
              <a:rPr lang="en-US" dirty="0"/>
              <a:t>Create daily tasks lists or check lists</a:t>
            </a:r>
          </a:p>
        </p:txBody>
      </p:sp>
    </p:spTree>
    <p:extLst>
      <p:ext uri="{BB962C8B-B14F-4D97-AF65-F5344CB8AC3E}">
        <p14:creationId xmlns:p14="http://schemas.microsoft.com/office/powerpoint/2010/main" val="130124379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52872D7-E6B6-FDBE-2DFE-FE2D86A1420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1BC383F-D2C7-85AE-F846-55339472B2D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5779" y="352769"/>
            <a:ext cx="10515600" cy="1014788"/>
          </a:xfrm>
        </p:spPr>
        <p:txBody>
          <a:bodyPr/>
          <a:lstStyle/>
          <a:p>
            <a:r>
              <a:rPr lang="en-US" dirty="0"/>
              <a:t>Community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5B1D2FC-53E6-4B31-BF9C-BEB580D4672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745672"/>
            <a:ext cx="10515600" cy="4945583"/>
          </a:xfrm>
        </p:spPr>
        <p:txBody>
          <a:bodyPr>
            <a:normAutofit fontScale="85000" lnSpcReduction="10000"/>
          </a:bodyPr>
          <a:lstStyle/>
          <a:p>
            <a:pPr lvl="0" fontAlgn="base">
              <a:lnSpc>
                <a:spcPct val="124000"/>
              </a:lnSpc>
            </a:pPr>
            <a:r>
              <a:rPr lang="en-US" dirty="0"/>
              <a:t>Continue open communication about accommodations</a:t>
            </a:r>
          </a:p>
          <a:p>
            <a:pPr lvl="0" fontAlgn="base">
              <a:lnSpc>
                <a:spcPct val="124000"/>
              </a:lnSpc>
            </a:pPr>
            <a:r>
              <a:rPr lang="en-US" dirty="0"/>
              <a:t>Give option for visual disclosure of pronouns ​</a:t>
            </a:r>
          </a:p>
          <a:p>
            <a:pPr lvl="0" fontAlgn="base">
              <a:lnSpc>
                <a:spcPct val="124000"/>
              </a:lnSpc>
            </a:pPr>
            <a:r>
              <a:rPr lang="en-US" dirty="0"/>
              <a:t>Provide and wear name tags</a:t>
            </a:r>
          </a:p>
          <a:p>
            <a:pPr lvl="0" fontAlgn="base">
              <a:lnSpc>
                <a:spcPct val="124000"/>
              </a:lnSpc>
            </a:pPr>
            <a:r>
              <a:rPr lang="en-US" dirty="0"/>
              <a:t>Consider colloquial language and do not assume you are understood​</a:t>
            </a:r>
          </a:p>
          <a:p>
            <a:pPr lvl="0" fontAlgn="base">
              <a:lnSpc>
                <a:spcPct val="124000"/>
              </a:lnSpc>
            </a:pPr>
            <a:r>
              <a:rPr lang="en-US" dirty="0"/>
              <a:t>Create and explaining community agreements​</a:t>
            </a:r>
          </a:p>
          <a:p>
            <a:pPr lvl="0" fontAlgn="base">
              <a:lnSpc>
                <a:spcPct val="124000"/>
              </a:lnSpc>
            </a:pPr>
            <a:r>
              <a:rPr lang="en-US" dirty="0"/>
              <a:t>Be thoughtful of personal space​</a:t>
            </a:r>
          </a:p>
          <a:p>
            <a:pPr lvl="0" fontAlgn="base">
              <a:lnSpc>
                <a:spcPct val="124000"/>
              </a:lnSpc>
            </a:pPr>
            <a:r>
              <a:rPr lang="en-US" dirty="0"/>
              <a:t>Meet people where they are at​, not everyone has the same experiences</a:t>
            </a:r>
          </a:p>
          <a:p>
            <a:pPr lvl="0" fontAlgn="base">
              <a:lnSpc>
                <a:spcPct val="124000"/>
              </a:lnSpc>
            </a:pPr>
            <a:r>
              <a:rPr lang="en-US" dirty="0"/>
              <a:t>Avoid absolutes</a:t>
            </a:r>
          </a:p>
          <a:p>
            <a:pPr lvl="0" fontAlgn="base">
              <a:lnSpc>
                <a:spcPct val="124000"/>
              </a:lnSpc>
            </a:pPr>
            <a:r>
              <a:rPr lang="en-US" dirty="0"/>
              <a:t>Create accessible Word, PDF and PPT documents ​</a:t>
            </a:r>
          </a:p>
        </p:txBody>
      </p:sp>
    </p:spTree>
    <p:extLst>
      <p:ext uri="{BB962C8B-B14F-4D97-AF65-F5344CB8AC3E}">
        <p14:creationId xmlns:p14="http://schemas.microsoft.com/office/powerpoint/2010/main" val="382076765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ADE6CE4-4389-F27C-CFFD-525D896476C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1E3F3EF-C741-6E5F-A0DE-73CA0CFAA8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5779" y="352769"/>
            <a:ext cx="10515600" cy="1014788"/>
          </a:xfrm>
        </p:spPr>
        <p:txBody>
          <a:bodyPr/>
          <a:lstStyle/>
          <a:p>
            <a:r>
              <a:rPr lang="en-US" dirty="0"/>
              <a:t>Physical Space/Environments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AF5279B-359B-43FA-8057-31A24F31D88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745673"/>
            <a:ext cx="10515600" cy="4759558"/>
          </a:xfrm>
        </p:spPr>
        <p:txBody>
          <a:bodyPr>
            <a:normAutofit fontScale="85000" lnSpcReduction="20000"/>
          </a:bodyPr>
          <a:lstStyle/>
          <a:p>
            <a:pPr fontAlgn="base">
              <a:lnSpc>
                <a:spcPct val="124000"/>
              </a:lnSpc>
            </a:pPr>
            <a:r>
              <a:rPr lang="en-US" dirty="0"/>
              <a:t>Have fidgets available​</a:t>
            </a:r>
          </a:p>
          <a:p>
            <a:pPr lvl="0" fontAlgn="base">
              <a:lnSpc>
                <a:spcPct val="124000"/>
              </a:lnSpc>
            </a:pPr>
            <a:r>
              <a:rPr lang="en-US" dirty="0"/>
              <a:t>Have alternative lighting options</a:t>
            </a:r>
          </a:p>
          <a:p>
            <a:pPr lvl="0" fontAlgn="base">
              <a:lnSpc>
                <a:spcPct val="124000"/>
              </a:lnSpc>
            </a:pPr>
            <a:r>
              <a:rPr lang="en-US" dirty="0"/>
              <a:t>Provide a variety of seating and desk options</a:t>
            </a:r>
          </a:p>
          <a:p>
            <a:pPr fontAlgn="base">
              <a:lnSpc>
                <a:spcPct val="124000"/>
              </a:lnSpc>
            </a:pPr>
            <a:r>
              <a:rPr lang="en-US" dirty="0"/>
              <a:t>Room to move and navigate​</a:t>
            </a:r>
          </a:p>
          <a:p>
            <a:pPr fontAlgn="base">
              <a:lnSpc>
                <a:spcPct val="124000"/>
              </a:lnSpc>
            </a:pPr>
            <a:r>
              <a:rPr lang="en-US" dirty="0"/>
              <a:t>Provide options for movement breaks</a:t>
            </a:r>
          </a:p>
          <a:p>
            <a:pPr fontAlgn="base">
              <a:lnSpc>
                <a:spcPct val="124000"/>
              </a:lnSpc>
            </a:pPr>
            <a:r>
              <a:rPr lang="en-US" dirty="0"/>
              <a:t>Intuitive placement of supplies and document system</a:t>
            </a:r>
          </a:p>
          <a:p>
            <a:pPr fontAlgn="base">
              <a:lnSpc>
                <a:spcPct val="124000"/>
              </a:lnSpc>
            </a:pPr>
            <a:r>
              <a:rPr lang="en-US" dirty="0"/>
              <a:t>Tour space for locations of all exits, bathrooms, and water</a:t>
            </a:r>
          </a:p>
          <a:p>
            <a:pPr fontAlgn="base">
              <a:lnSpc>
                <a:spcPct val="124000"/>
              </a:lnSpc>
            </a:pPr>
            <a:r>
              <a:rPr lang="en-US" dirty="0"/>
              <a:t>Avoid wearing scents or adopt a fragrance-free policy</a:t>
            </a:r>
          </a:p>
          <a:p>
            <a:pPr fontAlgn="base">
              <a:lnSpc>
                <a:spcPct val="124000"/>
              </a:lnSpc>
            </a:pPr>
            <a:r>
              <a:rPr lang="en-US" dirty="0"/>
              <a:t>Avoid common allergens in office </a:t>
            </a:r>
          </a:p>
          <a:p>
            <a:pPr fontAlgn="base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1748258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8FC7A81-5CED-0D5A-6BCC-07A7D0ABC08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B854CA7-4F1A-DD54-BF91-CC3F8041831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5779" y="352769"/>
            <a:ext cx="10515600" cy="1014788"/>
          </a:xfrm>
        </p:spPr>
        <p:txBody>
          <a:bodyPr/>
          <a:lstStyle/>
          <a:p>
            <a:r>
              <a:rPr lang="en-US" dirty="0"/>
              <a:t>Supervision Meetings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C972AC5-835C-D060-AF4B-DDAC21DD54E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lvl="0" fontAlgn="base">
              <a:lnSpc>
                <a:spcPct val="114000"/>
              </a:lnSpc>
            </a:pPr>
            <a:r>
              <a:rPr lang="en-US" dirty="0"/>
              <a:t>Provide agendas, discussed resources, or processes prior to meeting​</a:t>
            </a:r>
          </a:p>
          <a:p>
            <a:pPr lvl="0" fontAlgn="base">
              <a:lnSpc>
                <a:spcPct val="114000"/>
              </a:lnSpc>
            </a:pPr>
            <a:r>
              <a:rPr lang="en-US" dirty="0"/>
              <a:t>Invite self-advocacy so individuals can share what is working or not working for them interpersonally​</a:t>
            </a:r>
          </a:p>
          <a:p>
            <a:pPr fontAlgn="base">
              <a:lnSpc>
                <a:spcPct val="114000"/>
              </a:lnSpc>
            </a:pPr>
            <a:r>
              <a:rPr lang="en-US" dirty="0"/>
              <a:t>Offer variety of ways for people to provide feedback  ​</a:t>
            </a:r>
          </a:p>
          <a:p>
            <a:pPr lvl="0" fontAlgn="base">
              <a:lnSpc>
                <a:spcPct val="114000"/>
              </a:lnSpc>
            </a:pPr>
            <a:r>
              <a:rPr lang="en-US" dirty="0"/>
              <a:t>Read aloud any materials you review or go over</a:t>
            </a:r>
          </a:p>
          <a:p>
            <a:pPr lvl="0" fontAlgn="base">
              <a:lnSpc>
                <a:spcPct val="114000"/>
              </a:lnSpc>
            </a:pPr>
            <a:r>
              <a:rPr lang="en-US" dirty="0"/>
              <a:t>Clearly indicate next steps or tasks</a:t>
            </a:r>
          </a:p>
          <a:p>
            <a:pPr lvl="0" fontAlgn="base">
              <a:lnSpc>
                <a:spcPct val="114000"/>
              </a:lnSpc>
            </a:pPr>
            <a:r>
              <a:rPr lang="en-US" dirty="0"/>
              <a:t>Provide a shared document to track meeting notes</a:t>
            </a:r>
          </a:p>
        </p:txBody>
      </p:sp>
    </p:spTree>
    <p:extLst>
      <p:ext uri="{BB962C8B-B14F-4D97-AF65-F5344CB8AC3E}">
        <p14:creationId xmlns:p14="http://schemas.microsoft.com/office/powerpoint/2010/main" val="293547413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3" name="Title 1"/>
          <p:cNvSpPr txBox="1">
            <a:spLocks noGrp="1"/>
          </p:cNvSpPr>
          <p:nvPr>
            <p:ph type="title"/>
          </p:nvPr>
        </p:nvSpPr>
        <p:spPr>
          <a:xfrm>
            <a:off x="495300" y="280504"/>
            <a:ext cx="10668000" cy="1066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0" anchor="b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Red Hat Display"/>
              <a:buNone/>
            </a:pPr>
            <a:r>
              <a:rPr lang="en-US">
                <a:latin typeface="Red Hat Display"/>
                <a:ea typeface="Red Hat Display"/>
                <a:cs typeface="Red Hat Display"/>
                <a:sym typeface="Red Hat Display"/>
              </a:rPr>
              <a:t>Resources</a:t>
            </a:r>
            <a:endParaRPr/>
          </a:p>
        </p:txBody>
      </p:sp>
      <p:sp>
        <p:nvSpPr>
          <p:cNvPr id="284" name="Text Placeholder 1"/>
          <p:cNvSpPr txBox="1">
            <a:spLocks noGrp="1"/>
          </p:cNvSpPr>
          <p:nvPr>
            <p:ph type="body" idx="1"/>
          </p:nvPr>
        </p:nvSpPr>
        <p:spPr>
          <a:xfrm>
            <a:off x="935915" y="1828799"/>
            <a:ext cx="10227385" cy="378669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91425" bIns="45700" anchor="t" anchorCtr="0">
            <a:normAutofit/>
          </a:bodyPr>
          <a:lstStyle/>
          <a:p>
            <a:pPr marL="175895" indent="-175895">
              <a:lnSpc>
                <a:spcPct val="200000"/>
              </a:lnSpc>
              <a:spcBef>
                <a:spcPts val="0"/>
              </a:spcBef>
              <a:buSzPts val="2340"/>
            </a:pPr>
            <a:r>
              <a:rPr lang="en-US" dirty="0">
                <a:hlinkClick r:id="rId3"/>
              </a:rPr>
              <a:t>UW-Madison Employee Rights and Responsibilities </a:t>
            </a:r>
            <a:endParaRPr lang="en-US" dirty="0"/>
          </a:p>
          <a:p>
            <a:pPr marL="175895" lvl="0" indent="-175895" algn="l" rtl="0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SzPts val="2340"/>
              <a:buChar char="•"/>
            </a:pPr>
            <a:r>
              <a:rPr lang="en-US" dirty="0">
                <a:hlinkClick r:id="rId4"/>
              </a:rPr>
              <a:t>Employee Disability Resources (EDR)</a:t>
            </a:r>
            <a:r>
              <a:rPr lang="en-US" dirty="0"/>
              <a:t>  </a:t>
            </a:r>
          </a:p>
          <a:p>
            <a:pPr marL="175895" lvl="0" indent="-175895" algn="l" rtl="0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SzPts val="2340"/>
              <a:buChar char="•"/>
            </a:pPr>
            <a:r>
              <a:rPr lang="en-US" dirty="0">
                <a:hlinkClick r:id="rId5"/>
              </a:rPr>
              <a:t>Divisional Disability Representatives (DDR)</a:t>
            </a:r>
            <a:endParaRPr lang="en-US" dirty="0"/>
          </a:p>
          <a:p>
            <a:pPr marL="175895" lvl="0" indent="-175895" algn="l" rtl="0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SzPts val="2340"/>
              <a:buChar char="•"/>
            </a:pPr>
            <a:r>
              <a:rPr lang="en-US" dirty="0">
                <a:hlinkClick r:id="rId6"/>
              </a:rPr>
              <a:t>McBurney Disability Resource Center</a:t>
            </a:r>
            <a:endParaRPr lang="en-US" dirty="0"/>
          </a:p>
          <a:p>
            <a:pPr marL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2340"/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5" name="Title 1"/>
          <p:cNvSpPr txBox="1">
            <a:spLocks noGrp="1"/>
          </p:cNvSpPr>
          <p:nvPr>
            <p:ph type="title"/>
          </p:nvPr>
        </p:nvSpPr>
        <p:spPr>
          <a:xfrm>
            <a:off x="776791" y="368436"/>
            <a:ext cx="9310184" cy="93615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2700" rIns="0" bIns="0" anchor="b" anchorCtr="0">
            <a:spAutoFit/>
          </a:bodyPr>
          <a:lstStyle/>
          <a:p>
            <a:pPr marL="1270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Red Hat Display"/>
              <a:buNone/>
            </a:pPr>
            <a:r>
              <a:rPr lang="en-US" sz="6000" dirty="0"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Questions/Discussion?</a:t>
            </a:r>
            <a:endParaRPr sz="6000" dirty="0">
              <a:latin typeface="Red Hat Display" panose="02010303040201060303" pitchFamily="2" charset="0"/>
              <a:ea typeface="Red Hat Display" panose="02010303040201060303" pitchFamily="2" charset="0"/>
              <a:cs typeface="Red Hat Display" panose="02010303040201060303" pitchFamily="2" charset="0"/>
            </a:endParaRPr>
          </a:p>
        </p:txBody>
      </p:sp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9DC8B4EE-DB3D-5DDC-0087-F2D39C83A4D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76791" y="2003289"/>
            <a:ext cx="10193020" cy="4486275"/>
          </a:xfrm>
        </p:spPr>
        <p:txBody>
          <a:bodyPr vert="horz" lIns="91440" tIns="45720" rIns="91440" bIns="45720" rtlCol="0" anchor="t">
            <a:normAutofit/>
          </a:bodyPr>
          <a:lstStyle/>
          <a:p>
            <a:pPr marL="469265" marR="5080" indent="-457200">
              <a:lnSpc>
                <a:spcPct val="114000"/>
              </a:lnSpc>
              <a:spcBef>
                <a:spcPts val="1200"/>
              </a:spcBef>
              <a:spcAft>
                <a:spcPts val="600"/>
              </a:spcAft>
            </a:pPr>
            <a:r>
              <a:rPr lang="en-US" sz="2800" dirty="0">
                <a:solidFill>
                  <a:srgbClr val="404040"/>
                </a:solidFill>
                <a:latin typeface="Arial"/>
                <a:cs typeface="Arial"/>
              </a:rPr>
              <a:t>What are some of the ways you have provided informal accommodations?</a:t>
            </a:r>
          </a:p>
          <a:p>
            <a:pPr marL="469265" marR="5080" indent="-457200">
              <a:lnSpc>
                <a:spcPct val="114000"/>
              </a:lnSpc>
              <a:spcBef>
                <a:spcPts val="1200"/>
              </a:spcBef>
              <a:spcAft>
                <a:spcPts val="600"/>
              </a:spcAft>
            </a:pPr>
            <a:r>
              <a:rPr lang="en-US" dirty="0">
                <a:solidFill>
                  <a:srgbClr val="404040"/>
                </a:solidFill>
                <a:latin typeface="Arial"/>
                <a:cs typeface="Arial"/>
              </a:rPr>
              <a:t>What have been some of your experiences with formal accommodations?</a:t>
            </a:r>
          </a:p>
          <a:p>
            <a:pPr marL="469265" marR="5080" indent="-457200">
              <a:lnSpc>
                <a:spcPct val="114000"/>
              </a:lnSpc>
              <a:spcBef>
                <a:spcPts val="1200"/>
              </a:spcBef>
              <a:spcAft>
                <a:spcPts val="600"/>
              </a:spcAft>
            </a:pPr>
            <a:r>
              <a:rPr lang="en-US" sz="2800" dirty="0">
                <a:solidFill>
                  <a:srgbClr val="404040"/>
                </a:solidFill>
                <a:latin typeface="Arial"/>
                <a:cs typeface="Arial"/>
              </a:rPr>
              <a:t>What questions do you have for the group about employee accommodations?</a:t>
            </a:r>
          </a:p>
          <a:p>
            <a:pPr marL="12065" marR="5080" indent="0">
              <a:lnSpc>
                <a:spcPct val="114000"/>
              </a:lnSpc>
              <a:spcBef>
                <a:spcPts val="1200"/>
              </a:spcBef>
              <a:spcAft>
                <a:spcPts val="600"/>
              </a:spcAft>
              <a:buNone/>
            </a:pPr>
            <a:r>
              <a:rPr lang="en-US" sz="2800" dirty="0">
                <a:solidFill>
                  <a:srgbClr val="404040"/>
                </a:solidFill>
                <a:latin typeface="Arial"/>
                <a:cs typeface="Arial"/>
              </a:rPr>
              <a:t>Contact Gwynette Hall directly at </a:t>
            </a:r>
            <a:r>
              <a:rPr lang="en-US" dirty="0">
                <a:solidFill>
                  <a:srgbClr val="404040"/>
                </a:solidFill>
                <a:latin typeface="Arial"/>
                <a:cs typeface="Arial"/>
                <a:hlinkClick r:id="rId3"/>
              </a:rPr>
              <a:t>Gwynette.Hall@wisc.edu</a:t>
            </a:r>
            <a:endParaRPr lang="en-US" dirty="0">
              <a:solidFill>
                <a:srgbClr val="404040"/>
              </a:solidFill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UW-Madison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1101</TotalTime>
  <Words>1004</Words>
  <Application>Microsoft Office PowerPoint</Application>
  <PresentationFormat>Widescreen</PresentationFormat>
  <Paragraphs>138</Paragraphs>
  <Slides>16</Slides>
  <Notes>11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21" baseType="lpstr">
      <vt:lpstr>Aptos</vt:lpstr>
      <vt:lpstr>Arial</vt:lpstr>
      <vt:lpstr>Calibri</vt:lpstr>
      <vt:lpstr>Red Hat Display</vt:lpstr>
      <vt:lpstr>UW-Madison</vt:lpstr>
      <vt:lpstr>Student Employee Accommodations</vt:lpstr>
      <vt:lpstr>Acknowledgements</vt:lpstr>
      <vt:lpstr>Supervisors with Positive Impact</vt:lpstr>
      <vt:lpstr>Accommodations on Campus</vt:lpstr>
      <vt:lpstr>Laws and Policies</vt:lpstr>
      <vt:lpstr>Employee Accommodations Process</vt:lpstr>
      <vt:lpstr>Providing Accommodations</vt:lpstr>
      <vt:lpstr>Why Provide Informal Accommodations?</vt:lpstr>
      <vt:lpstr>Inclusive Practices</vt:lpstr>
      <vt:lpstr>Training</vt:lpstr>
      <vt:lpstr>Executive Functioning</vt:lpstr>
      <vt:lpstr>Community</vt:lpstr>
      <vt:lpstr>Physical Space/Environments</vt:lpstr>
      <vt:lpstr>Supervision Meetings</vt:lpstr>
      <vt:lpstr>Resources</vt:lpstr>
      <vt:lpstr>Questions/Discussion?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Gwynette Hall</dc:creator>
  <cp:lastModifiedBy>Kari Temkin</cp:lastModifiedBy>
  <cp:revision>110</cp:revision>
  <cp:lastPrinted>2026-02-03T22:26:39Z</cp:lastPrinted>
  <dcterms:created xsi:type="dcterms:W3CDTF">2025-11-06T22:53:22Z</dcterms:created>
  <dcterms:modified xsi:type="dcterms:W3CDTF">2026-10-14T17:12:00Z</dcterms:modified>
</cp:coreProperties>
</file>